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0" r:id="rId1"/>
  </p:sldMasterIdLst>
  <p:notesMasterIdLst>
    <p:notesMasterId r:id="rId19"/>
  </p:notesMasterIdLst>
  <p:handoutMasterIdLst>
    <p:handoutMasterId r:id="rId20"/>
  </p:handoutMasterIdLst>
  <p:sldIdLst>
    <p:sldId id="274" r:id="rId2"/>
    <p:sldId id="317" r:id="rId3"/>
    <p:sldId id="316" r:id="rId4"/>
    <p:sldId id="323" r:id="rId5"/>
    <p:sldId id="325" r:id="rId6"/>
    <p:sldId id="318" r:id="rId7"/>
    <p:sldId id="335" r:id="rId8"/>
    <p:sldId id="330" r:id="rId9"/>
    <p:sldId id="326" r:id="rId10"/>
    <p:sldId id="327" r:id="rId11"/>
    <p:sldId id="334" r:id="rId12"/>
    <p:sldId id="331" r:id="rId13"/>
    <p:sldId id="328" r:id="rId14"/>
    <p:sldId id="329" r:id="rId15"/>
    <p:sldId id="319" r:id="rId16"/>
    <p:sldId id="320" r:id="rId17"/>
    <p:sldId id="322" r:id="rId18"/>
  </p:sldIdLst>
  <p:sldSz cx="9144000" cy="6858000" type="screen4x3"/>
  <p:notesSz cx="6888163" cy="100187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F4E8"/>
    <a:srgbClr val="DBE9CD"/>
    <a:srgbClr val="996600"/>
    <a:srgbClr val="FFCC00"/>
    <a:srgbClr val="000099"/>
    <a:srgbClr val="0000CC"/>
    <a:srgbClr val="FFFFCC"/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7" autoAdjust="0"/>
    <p:restoredTop sz="94731" autoAdjust="0"/>
  </p:normalViewPr>
  <p:slideViewPr>
    <p:cSldViewPr>
      <p:cViewPr varScale="1">
        <p:scale>
          <a:sx n="115" d="100"/>
          <a:sy n="115" d="100"/>
        </p:scale>
        <p:origin x="-167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6C61B3-E3A5-4880-ABAA-1F72D97848BD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zh-TW" altLang="en-US"/>
        </a:p>
      </dgm:t>
    </dgm:pt>
    <dgm:pt modelId="{3A13CCF2-BD83-419D-BB4A-E692A7709FA5}">
      <dgm:prSet phldrT="[文字]" custT="1"/>
      <dgm:spPr/>
      <dgm:t>
        <a:bodyPr lIns="72000" rIns="72000"/>
        <a:lstStyle/>
        <a:p>
          <a:r>
            <a:rPr lang="zh-TW" altLang="en-US" sz="32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小聽眾</a:t>
          </a:r>
          <a:endParaRPr lang="zh-TW" altLang="en-US" sz="32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F33E787-0899-45A0-B121-34A674789803}" type="parTrans" cxnId="{984308C2-3532-4A87-BBD3-1D6FB8B76164}">
      <dgm:prSet/>
      <dgm:spPr/>
      <dgm:t>
        <a:bodyPr/>
        <a:lstStyle/>
        <a:p>
          <a:endParaRPr lang="zh-TW" altLang="en-US"/>
        </a:p>
      </dgm:t>
    </dgm:pt>
    <dgm:pt modelId="{ACCC7D1E-4C80-4570-8411-6BDB481A682E}" type="sibTrans" cxnId="{984308C2-3532-4A87-BBD3-1D6FB8B76164}">
      <dgm:prSet/>
      <dgm:spPr/>
      <dgm:t>
        <a:bodyPr/>
        <a:lstStyle/>
        <a:p>
          <a:endParaRPr lang="zh-TW" altLang="en-US"/>
        </a:p>
      </dgm:t>
    </dgm:pt>
    <dgm:pt modelId="{EBC2B548-32CA-4B15-A95F-8D8C821B59E1}">
      <dgm:prSet phldrT="[文字]" custT="1"/>
      <dgm:spPr/>
      <dgm:t>
        <a:bodyPr lIns="72000" rIns="72000"/>
        <a:lstStyle/>
        <a:p>
          <a:r>
            <a:rPr lang="zh-TW" altLang="en-US" sz="32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小讀者</a:t>
          </a:r>
          <a:endParaRPr lang="zh-TW" altLang="en-US" sz="32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FC416AC-D339-4695-BF15-5B5AC3F2E695}" type="parTrans" cxnId="{58BF6E4E-5AE0-46E0-8959-1E766F4421BF}">
      <dgm:prSet/>
      <dgm:spPr/>
      <dgm:t>
        <a:bodyPr/>
        <a:lstStyle/>
        <a:p>
          <a:endParaRPr lang="zh-TW" altLang="en-US"/>
        </a:p>
      </dgm:t>
    </dgm:pt>
    <dgm:pt modelId="{98DBE021-0BFB-4C85-97A6-19F472B06BC5}" type="sibTrans" cxnId="{58BF6E4E-5AE0-46E0-8959-1E766F4421BF}">
      <dgm:prSet/>
      <dgm:spPr/>
      <dgm:t>
        <a:bodyPr/>
        <a:lstStyle/>
        <a:p>
          <a:endParaRPr lang="zh-TW" altLang="en-US"/>
        </a:p>
      </dgm:t>
    </dgm:pt>
    <dgm:pt modelId="{AEB5C545-C4F0-4CE7-A94D-8560D54D245A}">
      <dgm:prSet phldrT="[文字]" custT="1"/>
      <dgm:spPr/>
      <dgm:t>
        <a:bodyPr lIns="72000" rIns="72000"/>
        <a:lstStyle/>
        <a:p>
          <a:r>
            <a:rPr lang="zh-TW" altLang="en-US" sz="32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生活家</a:t>
          </a:r>
          <a:endParaRPr lang="zh-TW" altLang="en-US" sz="32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9405828-7151-4A19-B482-F8E330E0D39E}" type="parTrans" cxnId="{9402748A-9C40-495E-B4F1-8879643A8E51}">
      <dgm:prSet/>
      <dgm:spPr/>
      <dgm:t>
        <a:bodyPr/>
        <a:lstStyle/>
        <a:p>
          <a:endParaRPr lang="zh-TW" altLang="en-US"/>
        </a:p>
      </dgm:t>
    </dgm:pt>
    <dgm:pt modelId="{43BB9A99-2AAF-4D8D-9F2B-CD1C6E1833B6}" type="sibTrans" cxnId="{9402748A-9C40-495E-B4F1-8879643A8E51}">
      <dgm:prSet/>
      <dgm:spPr/>
      <dgm:t>
        <a:bodyPr/>
        <a:lstStyle/>
        <a:p>
          <a:endParaRPr lang="zh-TW" altLang="en-US"/>
        </a:p>
      </dgm:t>
    </dgm:pt>
    <dgm:pt modelId="{22A75D8D-4131-4A83-A9DE-223384772C0B}">
      <dgm:prSet custT="1"/>
      <dgm:spPr/>
      <dgm:t>
        <a:bodyPr tIns="252000" rIns="216000"/>
        <a:lstStyle/>
        <a:p>
          <a:pPr marL="630238" indent="0" algn="r">
            <a:spcAft>
              <a:spcPts val="0"/>
            </a:spcAft>
          </a:pPr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教師宣導：</a:t>
          </a:r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校園班級</a:t>
          </a:r>
          <a:endParaRPr lang="zh-TW" altLang="en-US" sz="3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C6A5E79-A50F-4F48-B70F-A4066B2F749F}" type="parTrans" cxnId="{CBBC9694-3876-4D17-81E2-BA1BF96FFA2D}">
      <dgm:prSet/>
      <dgm:spPr/>
      <dgm:t>
        <a:bodyPr/>
        <a:lstStyle/>
        <a:p>
          <a:endParaRPr lang="zh-TW" altLang="en-US"/>
        </a:p>
      </dgm:t>
    </dgm:pt>
    <dgm:pt modelId="{7603F81D-5F57-4E7F-9E04-A5A9AD5EA66E}" type="sibTrans" cxnId="{CBBC9694-3876-4D17-81E2-BA1BF96FFA2D}">
      <dgm:prSet/>
      <dgm:spPr/>
      <dgm:t>
        <a:bodyPr/>
        <a:lstStyle/>
        <a:p>
          <a:endParaRPr lang="zh-TW" altLang="en-US"/>
        </a:p>
      </dgm:t>
    </dgm:pt>
    <dgm:pt modelId="{10DEC63A-2664-42A3-A35A-4BB7003336A7}">
      <dgm:prSet custT="1"/>
      <dgm:spPr/>
      <dgm:t>
        <a:bodyPr tIns="252000" rIns="216000"/>
        <a:lstStyle/>
        <a:p>
          <a:pPr algn="r"/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學生讀寫：</a:t>
          </a:r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換位思考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8DD6678-BC91-4755-BD7E-71286281D57B}" type="parTrans" cxnId="{B654232D-92F8-4C24-A388-6C24E476FB38}">
      <dgm:prSet/>
      <dgm:spPr/>
      <dgm:t>
        <a:bodyPr/>
        <a:lstStyle/>
        <a:p>
          <a:endParaRPr lang="zh-TW" altLang="en-US"/>
        </a:p>
      </dgm:t>
    </dgm:pt>
    <dgm:pt modelId="{44C47673-C334-41AF-A0A8-086E979C1594}" type="sibTrans" cxnId="{B654232D-92F8-4C24-A388-6C24E476FB38}">
      <dgm:prSet/>
      <dgm:spPr/>
      <dgm:t>
        <a:bodyPr/>
        <a:lstStyle/>
        <a:p>
          <a:endParaRPr lang="zh-TW" altLang="en-US"/>
        </a:p>
      </dgm:t>
    </dgm:pt>
    <dgm:pt modelId="{85A8A3D4-F131-48EC-9DBC-B32999EEE7C7}">
      <dgm:prSet custT="1"/>
      <dgm:spPr/>
      <dgm:t>
        <a:bodyPr tIns="252000" rIns="36000"/>
        <a:lstStyle/>
        <a:p>
          <a:pPr algn="r"/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服務經驗：</a:t>
          </a:r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有所感有所思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796EC52-DB01-4D4D-B68D-F083334B1BF1}" type="parTrans" cxnId="{42EB60F9-3FA7-416E-ADE9-734AE29C8F1A}">
      <dgm:prSet/>
      <dgm:spPr/>
      <dgm:t>
        <a:bodyPr/>
        <a:lstStyle/>
        <a:p>
          <a:endParaRPr lang="zh-TW" altLang="en-US"/>
        </a:p>
      </dgm:t>
    </dgm:pt>
    <dgm:pt modelId="{88F080E5-3D36-4132-B4E9-B5FC3CCC5A16}" type="sibTrans" cxnId="{42EB60F9-3FA7-416E-ADE9-734AE29C8F1A}">
      <dgm:prSet/>
      <dgm:spPr/>
      <dgm:t>
        <a:bodyPr/>
        <a:lstStyle/>
        <a:p>
          <a:endParaRPr lang="zh-TW" altLang="en-US"/>
        </a:p>
      </dgm:t>
    </dgm:pt>
    <dgm:pt modelId="{1581D2E6-00A9-4FF9-AA80-415BB6C4EC02}" type="pres">
      <dgm:prSet presAssocID="{ED6C61B3-E3A5-4880-ABAA-1F72D97848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12DFEA6-CA8C-4C79-A202-FB1B0C6F228B}" type="pres">
      <dgm:prSet presAssocID="{3A13CCF2-BD83-419D-BB4A-E692A7709FA5}" presName="parentLin" presStyleCnt="0"/>
      <dgm:spPr/>
    </dgm:pt>
    <dgm:pt modelId="{E1D6D9C7-9FC4-41A4-A890-72C4F04FA959}" type="pres">
      <dgm:prSet presAssocID="{3A13CCF2-BD83-419D-BB4A-E692A7709FA5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0D3590FA-C2FD-4592-95EF-735927E68AB4}" type="pres">
      <dgm:prSet presAssocID="{3A13CCF2-BD83-419D-BB4A-E692A7709FA5}" presName="parentText" presStyleLbl="node1" presStyleIdx="0" presStyleCnt="3" custScaleX="27388" custScaleY="48780" custLinFactNeighborX="-100000" custLinFactNeighborY="127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84BA8DC-3F9B-4308-BFF2-BE8FA65491B7}" type="pres">
      <dgm:prSet presAssocID="{3A13CCF2-BD83-419D-BB4A-E692A7709FA5}" presName="negativeSpace" presStyleCnt="0"/>
      <dgm:spPr/>
    </dgm:pt>
    <dgm:pt modelId="{093B4484-16EF-433E-B5AE-B76F0DE071D9}" type="pres">
      <dgm:prSet presAssocID="{3A13CCF2-BD83-419D-BB4A-E692A7709FA5}" presName="childText" presStyleLbl="conFgAcc1" presStyleIdx="0" presStyleCnt="3" custScaleX="68470" custScaleY="58362" custLinFactNeighborX="2933" custLinFactNeighborY="7579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7CB076-D1B0-4F4D-B6B4-9B4EFDED6446}" type="pres">
      <dgm:prSet presAssocID="{ACCC7D1E-4C80-4570-8411-6BDB481A682E}" presName="spaceBetweenRectangles" presStyleCnt="0"/>
      <dgm:spPr/>
    </dgm:pt>
    <dgm:pt modelId="{1D28256F-9038-4598-A9F2-3C853A7382B7}" type="pres">
      <dgm:prSet presAssocID="{EBC2B548-32CA-4B15-A95F-8D8C821B59E1}" presName="parentLin" presStyleCnt="0"/>
      <dgm:spPr/>
    </dgm:pt>
    <dgm:pt modelId="{377E3F67-B19A-4F02-B0AB-40A49F8F3C5D}" type="pres">
      <dgm:prSet presAssocID="{EBC2B548-32CA-4B15-A95F-8D8C821B59E1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B6CF43F9-439F-42FE-AA5C-02D8F60E7ED0}" type="pres">
      <dgm:prSet presAssocID="{EBC2B548-32CA-4B15-A95F-8D8C821B59E1}" presName="parentText" presStyleLbl="node1" presStyleIdx="1" presStyleCnt="3" custScaleX="27388" custScaleY="48780" custLinFactNeighborX="-100000" custLinFactNeighborY="127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44B477-D986-443C-8BDF-B2C52044F5BE}" type="pres">
      <dgm:prSet presAssocID="{EBC2B548-32CA-4B15-A95F-8D8C821B59E1}" presName="negativeSpace" presStyleCnt="0"/>
      <dgm:spPr/>
    </dgm:pt>
    <dgm:pt modelId="{DFB630D2-C52D-421C-9FB1-DC4AB1524290}" type="pres">
      <dgm:prSet presAssocID="{EBC2B548-32CA-4B15-A95F-8D8C821B59E1}" presName="childText" presStyleLbl="conFgAcc1" presStyleIdx="1" presStyleCnt="3" custScaleX="68470" custScaleY="58462" custLinFactNeighborX="2933" custLinFactNeighborY="8079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BE6CC9-2DA2-4039-A9B2-B947DAFEA1EB}" type="pres">
      <dgm:prSet presAssocID="{98DBE021-0BFB-4C85-97A6-19F472B06BC5}" presName="spaceBetweenRectangles" presStyleCnt="0"/>
      <dgm:spPr/>
    </dgm:pt>
    <dgm:pt modelId="{D3F789C7-D65F-4F0A-B357-1F3F3A610C21}" type="pres">
      <dgm:prSet presAssocID="{AEB5C545-C4F0-4CE7-A94D-8560D54D245A}" presName="parentLin" presStyleCnt="0"/>
      <dgm:spPr/>
    </dgm:pt>
    <dgm:pt modelId="{E548D1C8-6729-46FB-A82E-84F6666A05E0}" type="pres">
      <dgm:prSet presAssocID="{AEB5C545-C4F0-4CE7-A94D-8560D54D245A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0EE73BD5-F502-4487-AA4E-80DDF3F535F0}" type="pres">
      <dgm:prSet presAssocID="{AEB5C545-C4F0-4CE7-A94D-8560D54D245A}" presName="parentText" presStyleLbl="node1" presStyleIdx="2" presStyleCnt="3" custScaleX="27388" custScaleY="48780" custLinFactNeighborX="-100000" custLinFactNeighborY="127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533B79-51A6-45EB-BB26-63D170CD3B2D}" type="pres">
      <dgm:prSet presAssocID="{AEB5C545-C4F0-4CE7-A94D-8560D54D245A}" presName="negativeSpace" presStyleCnt="0"/>
      <dgm:spPr/>
    </dgm:pt>
    <dgm:pt modelId="{577CEFA1-569A-4D33-B2F9-9537CE60732E}" type="pres">
      <dgm:prSet presAssocID="{AEB5C545-C4F0-4CE7-A94D-8560D54D245A}" presName="childText" presStyleLbl="conFgAcc1" presStyleIdx="2" presStyleCnt="3" custScaleX="68470" custScaleY="58462" custLinFactNeighborX="2933" custLinFactNeighborY="334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580BD22-46B2-4475-AFC2-1A7CE8CAD385}" type="presOf" srcId="{3A13CCF2-BD83-419D-BB4A-E692A7709FA5}" destId="{E1D6D9C7-9FC4-41A4-A890-72C4F04FA959}" srcOrd="0" destOrd="0" presId="urn:microsoft.com/office/officeart/2005/8/layout/list1"/>
    <dgm:cxn modelId="{08405D25-F257-499C-A9DF-9F45A30DA39F}" type="presOf" srcId="{EBC2B548-32CA-4B15-A95F-8D8C821B59E1}" destId="{377E3F67-B19A-4F02-B0AB-40A49F8F3C5D}" srcOrd="0" destOrd="0" presId="urn:microsoft.com/office/officeart/2005/8/layout/list1"/>
    <dgm:cxn modelId="{7063F832-03C4-4317-AF89-37999D262A68}" type="presOf" srcId="{22A75D8D-4131-4A83-A9DE-223384772C0B}" destId="{093B4484-16EF-433E-B5AE-B76F0DE071D9}" srcOrd="0" destOrd="0" presId="urn:microsoft.com/office/officeart/2005/8/layout/list1"/>
    <dgm:cxn modelId="{58BF6E4E-5AE0-46E0-8959-1E766F4421BF}" srcId="{ED6C61B3-E3A5-4880-ABAA-1F72D97848BD}" destId="{EBC2B548-32CA-4B15-A95F-8D8C821B59E1}" srcOrd="1" destOrd="0" parTransId="{FFC416AC-D339-4695-BF15-5B5AC3F2E695}" sibTransId="{98DBE021-0BFB-4C85-97A6-19F472B06BC5}"/>
    <dgm:cxn modelId="{984308C2-3532-4A87-BBD3-1D6FB8B76164}" srcId="{ED6C61B3-E3A5-4880-ABAA-1F72D97848BD}" destId="{3A13CCF2-BD83-419D-BB4A-E692A7709FA5}" srcOrd="0" destOrd="0" parTransId="{6F33E787-0899-45A0-B121-34A674789803}" sibTransId="{ACCC7D1E-4C80-4570-8411-6BDB481A682E}"/>
    <dgm:cxn modelId="{CBBC9694-3876-4D17-81E2-BA1BF96FFA2D}" srcId="{3A13CCF2-BD83-419D-BB4A-E692A7709FA5}" destId="{22A75D8D-4131-4A83-A9DE-223384772C0B}" srcOrd="0" destOrd="0" parTransId="{7C6A5E79-A50F-4F48-B70F-A4066B2F749F}" sibTransId="{7603F81D-5F57-4E7F-9E04-A5A9AD5EA66E}"/>
    <dgm:cxn modelId="{E1A73500-BD39-40C1-B4A4-9EB5D277FC00}" type="presOf" srcId="{85A8A3D4-F131-48EC-9DBC-B32999EEE7C7}" destId="{577CEFA1-569A-4D33-B2F9-9537CE60732E}" srcOrd="0" destOrd="0" presId="urn:microsoft.com/office/officeart/2005/8/layout/list1"/>
    <dgm:cxn modelId="{BD399F1A-39CB-45B4-B5CC-D6C6F7C7DEC0}" type="presOf" srcId="{EBC2B548-32CA-4B15-A95F-8D8C821B59E1}" destId="{B6CF43F9-439F-42FE-AA5C-02D8F60E7ED0}" srcOrd="1" destOrd="0" presId="urn:microsoft.com/office/officeart/2005/8/layout/list1"/>
    <dgm:cxn modelId="{B654232D-92F8-4C24-A388-6C24E476FB38}" srcId="{EBC2B548-32CA-4B15-A95F-8D8C821B59E1}" destId="{10DEC63A-2664-42A3-A35A-4BB7003336A7}" srcOrd="0" destOrd="0" parTransId="{68DD6678-BC91-4755-BD7E-71286281D57B}" sibTransId="{44C47673-C334-41AF-A0A8-086E979C1594}"/>
    <dgm:cxn modelId="{74E18A95-7072-44B6-8091-3EBA66EC663D}" type="presOf" srcId="{3A13CCF2-BD83-419D-BB4A-E692A7709FA5}" destId="{0D3590FA-C2FD-4592-95EF-735927E68AB4}" srcOrd="1" destOrd="0" presId="urn:microsoft.com/office/officeart/2005/8/layout/list1"/>
    <dgm:cxn modelId="{960DB415-6AD1-4CDE-8033-756A51C82516}" type="presOf" srcId="{AEB5C545-C4F0-4CE7-A94D-8560D54D245A}" destId="{E548D1C8-6729-46FB-A82E-84F6666A05E0}" srcOrd="0" destOrd="0" presId="urn:microsoft.com/office/officeart/2005/8/layout/list1"/>
    <dgm:cxn modelId="{9402748A-9C40-495E-B4F1-8879643A8E51}" srcId="{ED6C61B3-E3A5-4880-ABAA-1F72D97848BD}" destId="{AEB5C545-C4F0-4CE7-A94D-8560D54D245A}" srcOrd="2" destOrd="0" parTransId="{39405828-7151-4A19-B482-F8E330E0D39E}" sibTransId="{43BB9A99-2AAF-4D8D-9F2B-CD1C6E1833B6}"/>
    <dgm:cxn modelId="{C602F97C-06FD-4D85-B4B1-51930FEC30AB}" type="presOf" srcId="{AEB5C545-C4F0-4CE7-A94D-8560D54D245A}" destId="{0EE73BD5-F502-4487-AA4E-80DDF3F535F0}" srcOrd="1" destOrd="0" presId="urn:microsoft.com/office/officeart/2005/8/layout/list1"/>
    <dgm:cxn modelId="{1F3F68EC-448C-4CFB-B60A-0D6D1A2EE1A9}" type="presOf" srcId="{10DEC63A-2664-42A3-A35A-4BB7003336A7}" destId="{DFB630D2-C52D-421C-9FB1-DC4AB1524290}" srcOrd="0" destOrd="0" presId="urn:microsoft.com/office/officeart/2005/8/layout/list1"/>
    <dgm:cxn modelId="{CCECF3B1-F01F-42DE-A35C-555D099F55CF}" type="presOf" srcId="{ED6C61B3-E3A5-4880-ABAA-1F72D97848BD}" destId="{1581D2E6-00A9-4FF9-AA80-415BB6C4EC02}" srcOrd="0" destOrd="0" presId="urn:microsoft.com/office/officeart/2005/8/layout/list1"/>
    <dgm:cxn modelId="{42EB60F9-3FA7-416E-ADE9-734AE29C8F1A}" srcId="{AEB5C545-C4F0-4CE7-A94D-8560D54D245A}" destId="{85A8A3D4-F131-48EC-9DBC-B32999EEE7C7}" srcOrd="0" destOrd="0" parTransId="{5796EC52-DB01-4D4D-B68D-F083334B1BF1}" sibTransId="{88F080E5-3D36-4132-B4E9-B5FC3CCC5A16}"/>
    <dgm:cxn modelId="{72B50421-A434-471F-84CF-EDA586A43B0F}" type="presParOf" srcId="{1581D2E6-00A9-4FF9-AA80-415BB6C4EC02}" destId="{C12DFEA6-CA8C-4C79-A202-FB1B0C6F228B}" srcOrd="0" destOrd="0" presId="urn:microsoft.com/office/officeart/2005/8/layout/list1"/>
    <dgm:cxn modelId="{CCFEC7F0-280D-47D7-9125-7BCB64D49DA7}" type="presParOf" srcId="{C12DFEA6-CA8C-4C79-A202-FB1B0C6F228B}" destId="{E1D6D9C7-9FC4-41A4-A890-72C4F04FA959}" srcOrd="0" destOrd="0" presId="urn:microsoft.com/office/officeart/2005/8/layout/list1"/>
    <dgm:cxn modelId="{E701004E-DE75-4BC1-BDE8-61AA461B58CE}" type="presParOf" srcId="{C12DFEA6-CA8C-4C79-A202-FB1B0C6F228B}" destId="{0D3590FA-C2FD-4592-95EF-735927E68AB4}" srcOrd="1" destOrd="0" presId="urn:microsoft.com/office/officeart/2005/8/layout/list1"/>
    <dgm:cxn modelId="{DB23CD63-BB53-4956-AB43-A32408E1746E}" type="presParOf" srcId="{1581D2E6-00A9-4FF9-AA80-415BB6C4EC02}" destId="{E84BA8DC-3F9B-4308-BFF2-BE8FA65491B7}" srcOrd="1" destOrd="0" presId="urn:microsoft.com/office/officeart/2005/8/layout/list1"/>
    <dgm:cxn modelId="{ADE4AE2C-6276-428D-A0AF-B9DA329E1BA1}" type="presParOf" srcId="{1581D2E6-00A9-4FF9-AA80-415BB6C4EC02}" destId="{093B4484-16EF-433E-B5AE-B76F0DE071D9}" srcOrd="2" destOrd="0" presId="urn:microsoft.com/office/officeart/2005/8/layout/list1"/>
    <dgm:cxn modelId="{490C326A-6F8B-4696-8E5E-7974A79B0021}" type="presParOf" srcId="{1581D2E6-00A9-4FF9-AA80-415BB6C4EC02}" destId="{017CB076-D1B0-4F4D-B6B4-9B4EFDED6446}" srcOrd="3" destOrd="0" presId="urn:microsoft.com/office/officeart/2005/8/layout/list1"/>
    <dgm:cxn modelId="{8C2DF8C2-36C2-4AFF-AFE0-194B46D98DC1}" type="presParOf" srcId="{1581D2E6-00A9-4FF9-AA80-415BB6C4EC02}" destId="{1D28256F-9038-4598-A9F2-3C853A7382B7}" srcOrd="4" destOrd="0" presId="urn:microsoft.com/office/officeart/2005/8/layout/list1"/>
    <dgm:cxn modelId="{C9E73806-1BAD-47BB-8259-01B2FDB29A2D}" type="presParOf" srcId="{1D28256F-9038-4598-A9F2-3C853A7382B7}" destId="{377E3F67-B19A-4F02-B0AB-40A49F8F3C5D}" srcOrd="0" destOrd="0" presId="urn:microsoft.com/office/officeart/2005/8/layout/list1"/>
    <dgm:cxn modelId="{B0A1655E-3FE4-4A36-B739-F70106351159}" type="presParOf" srcId="{1D28256F-9038-4598-A9F2-3C853A7382B7}" destId="{B6CF43F9-439F-42FE-AA5C-02D8F60E7ED0}" srcOrd="1" destOrd="0" presId="urn:microsoft.com/office/officeart/2005/8/layout/list1"/>
    <dgm:cxn modelId="{C94E3CB9-AF88-4532-9B19-110CC02EE766}" type="presParOf" srcId="{1581D2E6-00A9-4FF9-AA80-415BB6C4EC02}" destId="{9344B477-D986-443C-8BDF-B2C52044F5BE}" srcOrd="5" destOrd="0" presId="urn:microsoft.com/office/officeart/2005/8/layout/list1"/>
    <dgm:cxn modelId="{D20922A4-BADC-42E2-80BF-26E2D898DC3D}" type="presParOf" srcId="{1581D2E6-00A9-4FF9-AA80-415BB6C4EC02}" destId="{DFB630D2-C52D-421C-9FB1-DC4AB1524290}" srcOrd="6" destOrd="0" presId="urn:microsoft.com/office/officeart/2005/8/layout/list1"/>
    <dgm:cxn modelId="{0619E929-BA17-4E40-BAC5-EFF6B1B5948F}" type="presParOf" srcId="{1581D2E6-00A9-4FF9-AA80-415BB6C4EC02}" destId="{24BE6CC9-2DA2-4039-A9B2-B947DAFEA1EB}" srcOrd="7" destOrd="0" presId="urn:microsoft.com/office/officeart/2005/8/layout/list1"/>
    <dgm:cxn modelId="{F470DA10-C6E1-4D23-9D60-207C0EFD0A61}" type="presParOf" srcId="{1581D2E6-00A9-4FF9-AA80-415BB6C4EC02}" destId="{D3F789C7-D65F-4F0A-B357-1F3F3A610C21}" srcOrd="8" destOrd="0" presId="urn:microsoft.com/office/officeart/2005/8/layout/list1"/>
    <dgm:cxn modelId="{8F3A9371-6C4F-42CB-9A38-C520DF8CD991}" type="presParOf" srcId="{D3F789C7-D65F-4F0A-B357-1F3F3A610C21}" destId="{E548D1C8-6729-46FB-A82E-84F6666A05E0}" srcOrd="0" destOrd="0" presId="urn:microsoft.com/office/officeart/2005/8/layout/list1"/>
    <dgm:cxn modelId="{34627A79-2A2E-4D07-BE45-9256F20D84ED}" type="presParOf" srcId="{D3F789C7-D65F-4F0A-B357-1F3F3A610C21}" destId="{0EE73BD5-F502-4487-AA4E-80DDF3F535F0}" srcOrd="1" destOrd="0" presId="urn:microsoft.com/office/officeart/2005/8/layout/list1"/>
    <dgm:cxn modelId="{BF05A741-BAD0-4578-B625-EAF4819B87C6}" type="presParOf" srcId="{1581D2E6-00A9-4FF9-AA80-415BB6C4EC02}" destId="{EC533B79-51A6-45EB-BB26-63D170CD3B2D}" srcOrd="9" destOrd="0" presId="urn:microsoft.com/office/officeart/2005/8/layout/list1"/>
    <dgm:cxn modelId="{81F5AD8D-4BC2-4504-B60E-F7EEC4854C01}" type="presParOf" srcId="{1581D2E6-00A9-4FF9-AA80-415BB6C4EC02}" destId="{577CEFA1-569A-4D33-B2F9-9537CE60732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111AF5-2BD3-48C6-AF27-9E081170A009}" type="doc">
      <dgm:prSet loTypeId="urn:microsoft.com/office/officeart/2008/layout/HexagonCluster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3A2F55B-6C18-4F61-BD12-47B65ADD643E}">
      <dgm:prSet phldrT="[文字]"/>
      <dgm:spPr/>
      <dgm:t>
        <a:bodyPr tIns="0" bIns="0"/>
        <a:lstStyle/>
        <a:p>
          <a:r>
            <a:rPr lang="zh-TW" altLang="en-US" dirty="0" smtClean="0"/>
            <a:t>在制度習規範</a:t>
          </a:r>
          <a:endParaRPr lang="zh-TW" altLang="en-US" dirty="0"/>
        </a:p>
      </dgm:t>
    </dgm:pt>
    <dgm:pt modelId="{0036A853-B9E8-481F-8C2F-F0246230D11F}" type="parTrans" cxnId="{79021ABE-A563-4969-8EFA-07DDBC2B49D2}">
      <dgm:prSet/>
      <dgm:spPr/>
      <dgm:t>
        <a:bodyPr/>
        <a:lstStyle/>
        <a:p>
          <a:endParaRPr lang="zh-TW" altLang="en-US"/>
        </a:p>
      </dgm:t>
    </dgm:pt>
    <dgm:pt modelId="{FC3C6706-B302-479D-BAEB-5E88A39DF34D}" type="sibTrans" cxnId="{79021ABE-A563-4969-8EFA-07DDBC2B49D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zh-TW" altLang="en-US"/>
        </a:p>
      </dgm:t>
    </dgm:pt>
    <dgm:pt modelId="{9BB8C5FE-3351-413E-A9C3-6D96CFE024DF}">
      <dgm:prSet phldrT="[文字]"/>
      <dgm:spPr/>
      <dgm:t>
        <a:bodyPr tIns="0" bIns="0"/>
        <a:lstStyle/>
        <a:p>
          <a:r>
            <a:rPr lang="zh-TW" altLang="en-US" dirty="0" smtClean="0"/>
            <a:t>由親師共合作</a:t>
          </a:r>
          <a:endParaRPr lang="zh-TW" altLang="en-US" dirty="0"/>
        </a:p>
      </dgm:t>
    </dgm:pt>
    <dgm:pt modelId="{59F9B406-57A8-40E2-AB03-69C6E5AE0C87}" type="parTrans" cxnId="{2E7CC3E1-F824-4F3F-B5BE-49926731DD72}">
      <dgm:prSet/>
      <dgm:spPr/>
      <dgm:t>
        <a:bodyPr/>
        <a:lstStyle/>
        <a:p>
          <a:endParaRPr lang="zh-TW" altLang="en-US"/>
        </a:p>
      </dgm:t>
    </dgm:pt>
    <dgm:pt modelId="{865DC432-798C-40BE-9858-AB2671C43FBF}" type="sibTrans" cxnId="{2E7CC3E1-F824-4F3F-B5BE-49926731DD72}">
      <dgm:prSet/>
      <dgm:spPr>
        <a:noFill/>
      </dgm:spPr>
      <dgm:t>
        <a:bodyPr/>
        <a:lstStyle/>
        <a:p>
          <a:endParaRPr lang="zh-TW" altLang="en-US"/>
        </a:p>
      </dgm:t>
    </dgm:pt>
    <dgm:pt modelId="{E59F392F-B12F-4DE4-A8A9-239CCF296C90}">
      <dgm:prSet phldrT="[文字]"/>
      <dgm:spPr/>
      <dgm:t>
        <a:bodyPr tIns="0" bIns="0"/>
        <a:lstStyle/>
        <a:p>
          <a:r>
            <a:rPr lang="zh-TW" altLang="en-US" dirty="0" smtClean="0"/>
            <a:t>在讀寫學省思</a:t>
          </a:r>
          <a:endParaRPr lang="zh-TW" altLang="en-US" dirty="0"/>
        </a:p>
      </dgm:t>
    </dgm:pt>
    <dgm:pt modelId="{230A7D62-A63F-4A4B-917E-EB7FAB80DDA3}" type="parTrans" cxnId="{D22126C5-EB26-4154-AC31-7197B344F612}">
      <dgm:prSet/>
      <dgm:spPr/>
      <dgm:t>
        <a:bodyPr/>
        <a:lstStyle/>
        <a:p>
          <a:endParaRPr lang="zh-TW" altLang="en-US"/>
        </a:p>
      </dgm:t>
    </dgm:pt>
    <dgm:pt modelId="{598FABEC-441C-4027-8759-34560F16C618}" type="sibTrans" cxnId="{D22126C5-EB26-4154-AC31-7197B344F612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zh-TW" altLang="en-US"/>
        </a:p>
      </dgm:t>
    </dgm:pt>
    <dgm:pt modelId="{9C270704-AB40-4796-B410-9DA0AA13F580}">
      <dgm:prSet phldrT="[文字]"/>
      <dgm:spPr/>
      <dgm:t>
        <a:bodyPr tIns="0" bIns="0"/>
        <a:lstStyle/>
        <a:p>
          <a:r>
            <a:rPr lang="zh-TW" altLang="en-US" dirty="0" smtClean="0"/>
            <a:t>在藝術長涵養</a:t>
          </a:r>
          <a:endParaRPr lang="zh-TW" altLang="en-US" dirty="0"/>
        </a:p>
      </dgm:t>
    </dgm:pt>
    <dgm:pt modelId="{AD14709A-6C87-40BD-9C6A-C2012DC3BBF8}" type="sibTrans" cxnId="{A9AFF0B1-AF10-48D5-B091-06AC30F1FD3C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  <dgm:t>
        <a:bodyPr/>
        <a:lstStyle/>
        <a:p>
          <a:endParaRPr lang="zh-TW" altLang="en-US"/>
        </a:p>
      </dgm:t>
    </dgm:pt>
    <dgm:pt modelId="{26AADD0E-0BFF-4EFF-B870-0AEB8BDAD336}" type="parTrans" cxnId="{A9AFF0B1-AF10-48D5-B091-06AC30F1FD3C}">
      <dgm:prSet/>
      <dgm:spPr/>
      <dgm:t>
        <a:bodyPr/>
        <a:lstStyle/>
        <a:p>
          <a:endParaRPr lang="zh-TW" altLang="en-US"/>
        </a:p>
      </dgm:t>
    </dgm:pt>
    <dgm:pt modelId="{716B642E-7B5A-4B3A-BD2B-AB0528D6CEF1}" type="pres">
      <dgm:prSet presAssocID="{21111AF5-2BD3-48C6-AF27-9E081170A00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TW" altLang="en-US"/>
        </a:p>
      </dgm:t>
    </dgm:pt>
    <dgm:pt modelId="{C3A97487-BC97-4CD6-B933-A55DB3BC39CD}" type="pres">
      <dgm:prSet presAssocID="{9C270704-AB40-4796-B410-9DA0AA13F580}" presName="text1" presStyleCnt="0"/>
      <dgm:spPr/>
    </dgm:pt>
    <dgm:pt modelId="{7C7E7C29-9C43-481C-80E3-7E61575A2A93}" type="pres">
      <dgm:prSet presAssocID="{9C270704-AB40-4796-B410-9DA0AA13F580}" presName="textRepeatNode" presStyleLbl="alignNode1" presStyleIdx="0" presStyleCnt="4" custLinFactNeighborX="84595" custLinFactNeighborY="582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40D885-497F-4A10-865C-F775182C18E7}" type="pres">
      <dgm:prSet presAssocID="{9C270704-AB40-4796-B410-9DA0AA13F580}" presName="textaccent1" presStyleCnt="0"/>
      <dgm:spPr/>
    </dgm:pt>
    <dgm:pt modelId="{39CD579F-2D9F-438D-8A3B-B29846342277}" type="pres">
      <dgm:prSet presAssocID="{9C270704-AB40-4796-B410-9DA0AA13F580}" presName="accentRepeatNode" presStyleLbl="solidAlignAcc1" presStyleIdx="0" presStyleCnt="8" custLinFactY="200000" custLinFactNeighborX="27952" custLinFactNeighborY="227466"/>
      <dgm:spPr/>
    </dgm:pt>
    <dgm:pt modelId="{36CFD678-F9BF-4CBA-A2B8-67FE861860B7}" type="pres">
      <dgm:prSet presAssocID="{AD14709A-6C87-40BD-9C6A-C2012DC3BBF8}" presName="image1" presStyleCnt="0"/>
      <dgm:spPr/>
    </dgm:pt>
    <dgm:pt modelId="{D84F547D-2F12-4930-BDF0-3D535D8F2C68}" type="pres">
      <dgm:prSet presAssocID="{AD14709A-6C87-40BD-9C6A-C2012DC3BBF8}" presName="imageRepeatNode" presStyleLbl="alignAcc1" presStyleIdx="0" presStyleCnt="4"/>
      <dgm:spPr/>
      <dgm:t>
        <a:bodyPr/>
        <a:lstStyle/>
        <a:p>
          <a:endParaRPr lang="zh-TW" altLang="en-US"/>
        </a:p>
      </dgm:t>
    </dgm:pt>
    <dgm:pt modelId="{DC0A9A95-EDA6-47AE-A11F-B7AF248415E2}" type="pres">
      <dgm:prSet presAssocID="{AD14709A-6C87-40BD-9C6A-C2012DC3BBF8}" presName="imageaccent1" presStyleCnt="0"/>
      <dgm:spPr/>
    </dgm:pt>
    <dgm:pt modelId="{4152155E-1746-476F-A406-F95210CD0713}" type="pres">
      <dgm:prSet presAssocID="{AD14709A-6C87-40BD-9C6A-C2012DC3BBF8}" presName="accentRepeatNode" presStyleLbl="solidAlignAcc1" presStyleIdx="1" presStyleCnt="8"/>
      <dgm:spPr/>
    </dgm:pt>
    <dgm:pt modelId="{DE1A9C27-AD7A-4D5E-A637-A4A2454B4E64}" type="pres">
      <dgm:prSet presAssocID="{C3A2F55B-6C18-4F61-BD12-47B65ADD643E}" presName="text2" presStyleCnt="0"/>
      <dgm:spPr/>
    </dgm:pt>
    <dgm:pt modelId="{3FA959D0-4495-4A3A-9C53-3BEEACEFDB10}" type="pres">
      <dgm:prSet presAssocID="{C3A2F55B-6C18-4F61-BD12-47B65ADD643E}" presName="textRepeatNode" presStyleLbl="alignNode1" presStyleIdx="1" presStyleCnt="4" custLinFactY="-5366" custLinFactNeighborX="573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3B2723-6EAF-484D-955A-E0218881E29E}" type="pres">
      <dgm:prSet presAssocID="{C3A2F55B-6C18-4F61-BD12-47B65ADD643E}" presName="textaccent2" presStyleCnt="0"/>
      <dgm:spPr/>
    </dgm:pt>
    <dgm:pt modelId="{C5097A57-AE1E-4DF4-9FF3-29B668E59A18}" type="pres">
      <dgm:prSet presAssocID="{C3A2F55B-6C18-4F61-BD12-47B65ADD643E}" presName="accentRepeatNode" presStyleLbl="solidAlignAcc1" presStyleIdx="2" presStyleCnt="8" custLinFactY="-429310" custLinFactNeighborX="-601" custLinFactNeighborY="-500000"/>
      <dgm:spPr/>
    </dgm:pt>
    <dgm:pt modelId="{8E4E1150-E098-4D21-8014-A9EFFE1DEC89}" type="pres">
      <dgm:prSet presAssocID="{FC3C6706-B302-479D-BAEB-5E88A39DF34D}" presName="image2" presStyleCnt="0"/>
      <dgm:spPr/>
    </dgm:pt>
    <dgm:pt modelId="{39708226-A2A9-4D6F-8C71-1E1BE6B8807B}" type="pres">
      <dgm:prSet presAssocID="{FC3C6706-B302-479D-BAEB-5E88A39DF34D}" presName="imageRepeatNode" presStyleLbl="alignAcc1" presStyleIdx="1" presStyleCnt="4" custLinFactX="-68273" custLinFactY="-6801" custLinFactNeighborX="-100000" custLinFactNeighborY="-100000"/>
      <dgm:spPr/>
      <dgm:t>
        <a:bodyPr/>
        <a:lstStyle/>
        <a:p>
          <a:endParaRPr lang="zh-TW" altLang="en-US"/>
        </a:p>
      </dgm:t>
    </dgm:pt>
    <dgm:pt modelId="{F5933D0F-5E80-4C20-AC20-D910349A8419}" type="pres">
      <dgm:prSet presAssocID="{FC3C6706-B302-479D-BAEB-5E88A39DF34D}" presName="imageaccent2" presStyleCnt="0"/>
      <dgm:spPr/>
    </dgm:pt>
    <dgm:pt modelId="{A953D0CB-FEF7-4FA0-9560-9E590B338E5A}" type="pres">
      <dgm:prSet presAssocID="{FC3C6706-B302-479D-BAEB-5E88A39DF34D}" presName="accentRepeatNode" presStyleLbl="solidAlignAcc1" presStyleIdx="3" presStyleCnt="8"/>
      <dgm:spPr/>
    </dgm:pt>
    <dgm:pt modelId="{C5C610AE-08A2-4782-9DA0-6145D6C0B9EC}" type="pres">
      <dgm:prSet presAssocID="{9BB8C5FE-3351-413E-A9C3-6D96CFE024DF}" presName="text3" presStyleCnt="0"/>
      <dgm:spPr/>
    </dgm:pt>
    <dgm:pt modelId="{546143D5-1FFF-4545-92C4-F975AA7AE203}" type="pres">
      <dgm:prSet presAssocID="{9BB8C5FE-3351-413E-A9C3-6D96CFE024DF}" presName="textRepeatNode" presStyleLbl="alignNode1" presStyleIdx="2" presStyleCnt="4" custLinFactY="7950" custLinFactNeighborX="92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EBBABE-6200-4872-8513-0945DAF0B3A4}" type="pres">
      <dgm:prSet presAssocID="{9BB8C5FE-3351-413E-A9C3-6D96CFE024DF}" presName="textaccent3" presStyleCnt="0"/>
      <dgm:spPr/>
    </dgm:pt>
    <dgm:pt modelId="{1F2D8612-6796-4A7B-B665-D858D327C876}" type="pres">
      <dgm:prSet presAssocID="{9BB8C5FE-3351-413E-A9C3-6D96CFE024DF}" presName="accentRepeatNode" presStyleLbl="solidAlignAcc1" presStyleIdx="4" presStyleCnt="8"/>
      <dgm:spPr/>
      <dgm:t>
        <a:bodyPr/>
        <a:lstStyle/>
        <a:p>
          <a:endParaRPr lang="zh-TW" altLang="en-US"/>
        </a:p>
      </dgm:t>
    </dgm:pt>
    <dgm:pt modelId="{4574B855-6FB6-45B8-90A9-90270432DC24}" type="pres">
      <dgm:prSet presAssocID="{865DC432-798C-40BE-9858-AB2671C43FBF}" presName="image3" presStyleCnt="0"/>
      <dgm:spPr/>
    </dgm:pt>
    <dgm:pt modelId="{1BF6D271-B354-4375-93C3-3E3A5C5C8D37}" type="pres">
      <dgm:prSet presAssocID="{865DC432-798C-40BE-9858-AB2671C43FBF}" presName="imageRepeatNode" presStyleLbl="alignAcc1" presStyleIdx="2" presStyleCnt="4" custLinFactY="11146" custLinFactNeighborX="603" custLinFactNeighborY="100000"/>
      <dgm:spPr/>
      <dgm:t>
        <a:bodyPr/>
        <a:lstStyle/>
        <a:p>
          <a:endParaRPr lang="zh-TW" altLang="en-US"/>
        </a:p>
      </dgm:t>
    </dgm:pt>
    <dgm:pt modelId="{76C9F8CF-7233-491B-85C0-40CB87479A17}" type="pres">
      <dgm:prSet presAssocID="{865DC432-798C-40BE-9858-AB2671C43FBF}" presName="imageaccent3" presStyleCnt="0"/>
      <dgm:spPr/>
    </dgm:pt>
    <dgm:pt modelId="{E5A630AD-C4DC-4E2B-9AEF-18E66F1AD08D}" type="pres">
      <dgm:prSet presAssocID="{865DC432-798C-40BE-9858-AB2671C43FBF}" presName="accentRepeatNode" presStyleLbl="solidAlignAcc1" presStyleIdx="5" presStyleCnt="8" custLinFactX="266568" custLinFactY="603557" custLinFactNeighborX="300000" custLinFactNeighborY="700000"/>
      <dgm:spPr/>
    </dgm:pt>
    <dgm:pt modelId="{B6A8626B-2673-4FC7-8B61-B7B25DA106CC}" type="pres">
      <dgm:prSet presAssocID="{E59F392F-B12F-4DE4-A8A9-239CCF296C90}" presName="text4" presStyleCnt="0"/>
      <dgm:spPr/>
    </dgm:pt>
    <dgm:pt modelId="{E48E8A4D-212E-4C5F-929C-F67AE1371E5D}" type="pres">
      <dgm:prSet presAssocID="{E59F392F-B12F-4DE4-A8A9-239CCF296C90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2DAA33-BA6F-4273-8291-91EF401BE6E6}" type="pres">
      <dgm:prSet presAssocID="{E59F392F-B12F-4DE4-A8A9-239CCF296C90}" presName="textaccent4" presStyleCnt="0"/>
      <dgm:spPr/>
    </dgm:pt>
    <dgm:pt modelId="{C2C65C09-5AAC-4DEA-9D86-1C9C91C1764C}" type="pres">
      <dgm:prSet presAssocID="{E59F392F-B12F-4DE4-A8A9-239CCF296C90}" presName="accentRepeatNode" presStyleLbl="solidAlignAcc1" presStyleIdx="6" presStyleCnt="8"/>
      <dgm:spPr/>
    </dgm:pt>
    <dgm:pt modelId="{5BCFD5D3-A5FA-435C-A596-9B5BB3FAF5FF}" type="pres">
      <dgm:prSet presAssocID="{598FABEC-441C-4027-8759-34560F16C618}" presName="image4" presStyleCnt="0"/>
      <dgm:spPr/>
    </dgm:pt>
    <dgm:pt modelId="{4B62063B-A464-4760-906A-E5142629517D}" type="pres">
      <dgm:prSet presAssocID="{598FABEC-441C-4027-8759-34560F16C618}" presName="imageRepeatNode" presStyleLbl="alignAcc1" presStyleIdx="3" presStyleCnt="4"/>
      <dgm:spPr/>
      <dgm:t>
        <a:bodyPr/>
        <a:lstStyle/>
        <a:p>
          <a:endParaRPr lang="zh-TW" altLang="en-US"/>
        </a:p>
      </dgm:t>
    </dgm:pt>
    <dgm:pt modelId="{ABFDAD7F-ED37-470E-AC39-E6544E11D55C}" type="pres">
      <dgm:prSet presAssocID="{598FABEC-441C-4027-8759-34560F16C618}" presName="imageaccent4" presStyleCnt="0"/>
      <dgm:spPr/>
    </dgm:pt>
    <dgm:pt modelId="{E312F21F-C5B1-4B06-870F-653C6F67D3A7}" type="pres">
      <dgm:prSet presAssocID="{598FABEC-441C-4027-8759-34560F16C618}" presName="accentRepeatNode" presStyleLbl="solidAlignAcc1" presStyleIdx="7" presStyleCnt="8"/>
      <dgm:spPr/>
    </dgm:pt>
  </dgm:ptLst>
  <dgm:cxnLst>
    <dgm:cxn modelId="{2E7CC3E1-F824-4F3F-B5BE-49926731DD72}" srcId="{21111AF5-2BD3-48C6-AF27-9E081170A009}" destId="{9BB8C5FE-3351-413E-A9C3-6D96CFE024DF}" srcOrd="2" destOrd="0" parTransId="{59F9B406-57A8-40E2-AB03-69C6E5AE0C87}" sibTransId="{865DC432-798C-40BE-9858-AB2671C43FBF}"/>
    <dgm:cxn modelId="{5922F4A6-B48E-4AFA-86CA-4B52AF1316E3}" type="presOf" srcId="{598FABEC-441C-4027-8759-34560F16C618}" destId="{4B62063B-A464-4760-906A-E5142629517D}" srcOrd="0" destOrd="0" presId="urn:microsoft.com/office/officeart/2008/layout/HexagonCluster"/>
    <dgm:cxn modelId="{648D44AE-CE8F-49D6-A90A-D74FDAB773BE}" type="presOf" srcId="{9BB8C5FE-3351-413E-A9C3-6D96CFE024DF}" destId="{546143D5-1FFF-4545-92C4-F975AA7AE203}" srcOrd="0" destOrd="0" presId="urn:microsoft.com/office/officeart/2008/layout/HexagonCluster"/>
    <dgm:cxn modelId="{A9AFF0B1-AF10-48D5-B091-06AC30F1FD3C}" srcId="{21111AF5-2BD3-48C6-AF27-9E081170A009}" destId="{9C270704-AB40-4796-B410-9DA0AA13F580}" srcOrd="0" destOrd="0" parTransId="{26AADD0E-0BFF-4EFF-B870-0AEB8BDAD336}" sibTransId="{AD14709A-6C87-40BD-9C6A-C2012DC3BBF8}"/>
    <dgm:cxn modelId="{92130013-F537-4E0D-9BE0-F4570E82F0D2}" type="presOf" srcId="{E59F392F-B12F-4DE4-A8A9-239CCF296C90}" destId="{E48E8A4D-212E-4C5F-929C-F67AE1371E5D}" srcOrd="0" destOrd="0" presId="urn:microsoft.com/office/officeart/2008/layout/HexagonCluster"/>
    <dgm:cxn modelId="{79021ABE-A563-4969-8EFA-07DDBC2B49D2}" srcId="{21111AF5-2BD3-48C6-AF27-9E081170A009}" destId="{C3A2F55B-6C18-4F61-BD12-47B65ADD643E}" srcOrd="1" destOrd="0" parTransId="{0036A853-B9E8-481F-8C2F-F0246230D11F}" sibTransId="{FC3C6706-B302-479D-BAEB-5E88A39DF34D}"/>
    <dgm:cxn modelId="{64371D38-7AB4-4D0B-B029-F997CAF51ADE}" type="presOf" srcId="{865DC432-798C-40BE-9858-AB2671C43FBF}" destId="{1BF6D271-B354-4375-93C3-3E3A5C5C8D37}" srcOrd="0" destOrd="0" presId="urn:microsoft.com/office/officeart/2008/layout/HexagonCluster"/>
    <dgm:cxn modelId="{18B76DA2-8D45-45C1-962A-269965476C38}" type="presOf" srcId="{9C270704-AB40-4796-B410-9DA0AA13F580}" destId="{7C7E7C29-9C43-481C-80E3-7E61575A2A93}" srcOrd="0" destOrd="0" presId="urn:microsoft.com/office/officeart/2008/layout/HexagonCluster"/>
    <dgm:cxn modelId="{086F1AC3-A815-4401-9F0D-95C2C5A98C31}" type="presOf" srcId="{FC3C6706-B302-479D-BAEB-5E88A39DF34D}" destId="{39708226-A2A9-4D6F-8C71-1E1BE6B8807B}" srcOrd="0" destOrd="0" presId="urn:microsoft.com/office/officeart/2008/layout/HexagonCluster"/>
    <dgm:cxn modelId="{1DF264E6-A4D3-40A0-B47C-756640E481A8}" type="presOf" srcId="{C3A2F55B-6C18-4F61-BD12-47B65ADD643E}" destId="{3FA959D0-4495-4A3A-9C53-3BEEACEFDB10}" srcOrd="0" destOrd="0" presId="urn:microsoft.com/office/officeart/2008/layout/HexagonCluster"/>
    <dgm:cxn modelId="{1AF3A6BF-690A-4E81-813B-DE5E79333983}" type="presOf" srcId="{21111AF5-2BD3-48C6-AF27-9E081170A009}" destId="{716B642E-7B5A-4B3A-BD2B-AB0528D6CEF1}" srcOrd="0" destOrd="0" presId="urn:microsoft.com/office/officeart/2008/layout/HexagonCluster"/>
    <dgm:cxn modelId="{D22126C5-EB26-4154-AC31-7197B344F612}" srcId="{21111AF5-2BD3-48C6-AF27-9E081170A009}" destId="{E59F392F-B12F-4DE4-A8A9-239CCF296C90}" srcOrd="3" destOrd="0" parTransId="{230A7D62-A63F-4A4B-917E-EB7FAB80DDA3}" sibTransId="{598FABEC-441C-4027-8759-34560F16C618}"/>
    <dgm:cxn modelId="{2F219EF9-F85A-4286-9CAD-EBB7721EB2BB}" type="presOf" srcId="{AD14709A-6C87-40BD-9C6A-C2012DC3BBF8}" destId="{D84F547D-2F12-4930-BDF0-3D535D8F2C68}" srcOrd="0" destOrd="0" presId="urn:microsoft.com/office/officeart/2008/layout/HexagonCluster"/>
    <dgm:cxn modelId="{3D9E5801-7F58-4A95-A40C-C88FC865A869}" type="presParOf" srcId="{716B642E-7B5A-4B3A-BD2B-AB0528D6CEF1}" destId="{C3A97487-BC97-4CD6-B933-A55DB3BC39CD}" srcOrd="0" destOrd="0" presId="urn:microsoft.com/office/officeart/2008/layout/HexagonCluster"/>
    <dgm:cxn modelId="{7DC6793A-FD72-4BF4-90AF-5B4F4B392DF0}" type="presParOf" srcId="{C3A97487-BC97-4CD6-B933-A55DB3BC39CD}" destId="{7C7E7C29-9C43-481C-80E3-7E61575A2A93}" srcOrd="0" destOrd="0" presId="urn:microsoft.com/office/officeart/2008/layout/HexagonCluster"/>
    <dgm:cxn modelId="{09220ED9-40D2-463B-B730-C5D88607BB82}" type="presParOf" srcId="{716B642E-7B5A-4B3A-BD2B-AB0528D6CEF1}" destId="{D240D885-497F-4A10-865C-F775182C18E7}" srcOrd="1" destOrd="0" presId="urn:microsoft.com/office/officeart/2008/layout/HexagonCluster"/>
    <dgm:cxn modelId="{53FD788D-E8E6-432A-9896-B679ADC98E08}" type="presParOf" srcId="{D240D885-497F-4A10-865C-F775182C18E7}" destId="{39CD579F-2D9F-438D-8A3B-B29846342277}" srcOrd="0" destOrd="0" presId="urn:microsoft.com/office/officeart/2008/layout/HexagonCluster"/>
    <dgm:cxn modelId="{3656841C-C176-4786-8C06-98A3059931D6}" type="presParOf" srcId="{716B642E-7B5A-4B3A-BD2B-AB0528D6CEF1}" destId="{36CFD678-F9BF-4CBA-A2B8-67FE861860B7}" srcOrd="2" destOrd="0" presId="urn:microsoft.com/office/officeart/2008/layout/HexagonCluster"/>
    <dgm:cxn modelId="{DF4DC864-AABF-4226-AD50-AB26E7A340AC}" type="presParOf" srcId="{36CFD678-F9BF-4CBA-A2B8-67FE861860B7}" destId="{D84F547D-2F12-4930-BDF0-3D535D8F2C68}" srcOrd="0" destOrd="0" presId="urn:microsoft.com/office/officeart/2008/layout/HexagonCluster"/>
    <dgm:cxn modelId="{5493CDE0-AE9B-41A1-A323-E27B733BEF4B}" type="presParOf" srcId="{716B642E-7B5A-4B3A-BD2B-AB0528D6CEF1}" destId="{DC0A9A95-EDA6-47AE-A11F-B7AF248415E2}" srcOrd="3" destOrd="0" presId="urn:microsoft.com/office/officeart/2008/layout/HexagonCluster"/>
    <dgm:cxn modelId="{8AECEC25-ECDF-4576-AB43-9047FCCCA0A6}" type="presParOf" srcId="{DC0A9A95-EDA6-47AE-A11F-B7AF248415E2}" destId="{4152155E-1746-476F-A406-F95210CD0713}" srcOrd="0" destOrd="0" presId="urn:microsoft.com/office/officeart/2008/layout/HexagonCluster"/>
    <dgm:cxn modelId="{86E799DB-6B2F-447F-A445-E1632BA7111A}" type="presParOf" srcId="{716B642E-7B5A-4B3A-BD2B-AB0528D6CEF1}" destId="{DE1A9C27-AD7A-4D5E-A637-A4A2454B4E64}" srcOrd="4" destOrd="0" presId="urn:microsoft.com/office/officeart/2008/layout/HexagonCluster"/>
    <dgm:cxn modelId="{2C425BC2-D9C6-414D-851C-44F4F9CFEC79}" type="presParOf" srcId="{DE1A9C27-AD7A-4D5E-A637-A4A2454B4E64}" destId="{3FA959D0-4495-4A3A-9C53-3BEEACEFDB10}" srcOrd="0" destOrd="0" presId="urn:microsoft.com/office/officeart/2008/layout/HexagonCluster"/>
    <dgm:cxn modelId="{21072A9E-19A6-47DC-804F-BF5C960406B4}" type="presParOf" srcId="{716B642E-7B5A-4B3A-BD2B-AB0528D6CEF1}" destId="{DB3B2723-6EAF-484D-955A-E0218881E29E}" srcOrd="5" destOrd="0" presId="urn:microsoft.com/office/officeart/2008/layout/HexagonCluster"/>
    <dgm:cxn modelId="{26F9471E-0848-462C-84DE-A9BA48825623}" type="presParOf" srcId="{DB3B2723-6EAF-484D-955A-E0218881E29E}" destId="{C5097A57-AE1E-4DF4-9FF3-29B668E59A18}" srcOrd="0" destOrd="0" presId="urn:microsoft.com/office/officeart/2008/layout/HexagonCluster"/>
    <dgm:cxn modelId="{7B17F5FD-F2B7-4881-95A0-ADCA47DFC751}" type="presParOf" srcId="{716B642E-7B5A-4B3A-BD2B-AB0528D6CEF1}" destId="{8E4E1150-E098-4D21-8014-A9EFFE1DEC89}" srcOrd="6" destOrd="0" presId="urn:microsoft.com/office/officeart/2008/layout/HexagonCluster"/>
    <dgm:cxn modelId="{4A7B1859-A1F7-4093-907A-80E88D7F9606}" type="presParOf" srcId="{8E4E1150-E098-4D21-8014-A9EFFE1DEC89}" destId="{39708226-A2A9-4D6F-8C71-1E1BE6B8807B}" srcOrd="0" destOrd="0" presId="urn:microsoft.com/office/officeart/2008/layout/HexagonCluster"/>
    <dgm:cxn modelId="{7AA8DAD7-F887-4DE8-B930-B2451C9CF5AB}" type="presParOf" srcId="{716B642E-7B5A-4B3A-BD2B-AB0528D6CEF1}" destId="{F5933D0F-5E80-4C20-AC20-D910349A8419}" srcOrd="7" destOrd="0" presId="urn:microsoft.com/office/officeart/2008/layout/HexagonCluster"/>
    <dgm:cxn modelId="{74D8602B-7935-483C-A0BD-0AFA85A29F73}" type="presParOf" srcId="{F5933D0F-5E80-4C20-AC20-D910349A8419}" destId="{A953D0CB-FEF7-4FA0-9560-9E590B338E5A}" srcOrd="0" destOrd="0" presId="urn:microsoft.com/office/officeart/2008/layout/HexagonCluster"/>
    <dgm:cxn modelId="{20EB8A2B-16DC-4F9C-BDCD-5217CB0CFBF0}" type="presParOf" srcId="{716B642E-7B5A-4B3A-BD2B-AB0528D6CEF1}" destId="{C5C610AE-08A2-4782-9DA0-6145D6C0B9EC}" srcOrd="8" destOrd="0" presId="urn:microsoft.com/office/officeart/2008/layout/HexagonCluster"/>
    <dgm:cxn modelId="{9DFB480F-3913-4250-A86B-22B46EF86D78}" type="presParOf" srcId="{C5C610AE-08A2-4782-9DA0-6145D6C0B9EC}" destId="{546143D5-1FFF-4545-92C4-F975AA7AE203}" srcOrd="0" destOrd="0" presId="urn:microsoft.com/office/officeart/2008/layout/HexagonCluster"/>
    <dgm:cxn modelId="{15D0E7A1-C88A-451F-9337-CBAC8D038241}" type="presParOf" srcId="{716B642E-7B5A-4B3A-BD2B-AB0528D6CEF1}" destId="{94EBBABE-6200-4872-8513-0945DAF0B3A4}" srcOrd="9" destOrd="0" presId="urn:microsoft.com/office/officeart/2008/layout/HexagonCluster"/>
    <dgm:cxn modelId="{C3B9ECDC-4F4D-46FD-92B1-388B16346C70}" type="presParOf" srcId="{94EBBABE-6200-4872-8513-0945DAF0B3A4}" destId="{1F2D8612-6796-4A7B-B665-D858D327C876}" srcOrd="0" destOrd="0" presId="urn:microsoft.com/office/officeart/2008/layout/HexagonCluster"/>
    <dgm:cxn modelId="{B28567E2-4E4A-4B24-93FB-BEB8346EDACF}" type="presParOf" srcId="{716B642E-7B5A-4B3A-BD2B-AB0528D6CEF1}" destId="{4574B855-6FB6-45B8-90A9-90270432DC24}" srcOrd="10" destOrd="0" presId="urn:microsoft.com/office/officeart/2008/layout/HexagonCluster"/>
    <dgm:cxn modelId="{E471E679-B698-4D6F-BA02-6FC0623EC07B}" type="presParOf" srcId="{4574B855-6FB6-45B8-90A9-90270432DC24}" destId="{1BF6D271-B354-4375-93C3-3E3A5C5C8D37}" srcOrd="0" destOrd="0" presId="urn:microsoft.com/office/officeart/2008/layout/HexagonCluster"/>
    <dgm:cxn modelId="{5BED5F6A-1BD7-43F7-8A5B-FFC3D0B223BE}" type="presParOf" srcId="{716B642E-7B5A-4B3A-BD2B-AB0528D6CEF1}" destId="{76C9F8CF-7233-491B-85C0-40CB87479A17}" srcOrd="11" destOrd="0" presId="urn:microsoft.com/office/officeart/2008/layout/HexagonCluster"/>
    <dgm:cxn modelId="{E4339554-9DBC-45CD-945F-0993CF1167B9}" type="presParOf" srcId="{76C9F8CF-7233-491B-85C0-40CB87479A17}" destId="{E5A630AD-C4DC-4E2B-9AEF-18E66F1AD08D}" srcOrd="0" destOrd="0" presId="urn:microsoft.com/office/officeart/2008/layout/HexagonCluster"/>
    <dgm:cxn modelId="{0E94A103-4B98-4DBC-AC14-589B16462A5E}" type="presParOf" srcId="{716B642E-7B5A-4B3A-BD2B-AB0528D6CEF1}" destId="{B6A8626B-2673-4FC7-8B61-B7B25DA106CC}" srcOrd="12" destOrd="0" presId="urn:microsoft.com/office/officeart/2008/layout/HexagonCluster"/>
    <dgm:cxn modelId="{E75DAE01-18A2-4EF9-B5AE-D297299E193A}" type="presParOf" srcId="{B6A8626B-2673-4FC7-8B61-B7B25DA106CC}" destId="{E48E8A4D-212E-4C5F-929C-F67AE1371E5D}" srcOrd="0" destOrd="0" presId="urn:microsoft.com/office/officeart/2008/layout/HexagonCluster"/>
    <dgm:cxn modelId="{E9269E66-5DC9-4312-8572-D358E671A8ED}" type="presParOf" srcId="{716B642E-7B5A-4B3A-BD2B-AB0528D6CEF1}" destId="{6D2DAA33-BA6F-4273-8291-91EF401BE6E6}" srcOrd="13" destOrd="0" presId="urn:microsoft.com/office/officeart/2008/layout/HexagonCluster"/>
    <dgm:cxn modelId="{0140BFAE-0DF6-4B27-9D10-AB41A448C973}" type="presParOf" srcId="{6D2DAA33-BA6F-4273-8291-91EF401BE6E6}" destId="{C2C65C09-5AAC-4DEA-9D86-1C9C91C1764C}" srcOrd="0" destOrd="0" presId="urn:microsoft.com/office/officeart/2008/layout/HexagonCluster"/>
    <dgm:cxn modelId="{C221DF91-277E-4AE1-8C3A-8B2C39820005}" type="presParOf" srcId="{716B642E-7B5A-4B3A-BD2B-AB0528D6CEF1}" destId="{5BCFD5D3-A5FA-435C-A596-9B5BB3FAF5FF}" srcOrd="14" destOrd="0" presId="urn:microsoft.com/office/officeart/2008/layout/HexagonCluster"/>
    <dgm:cxn modelId="{F62FEAA6-65C9-4D36-BB5C-0FE700BCAC2B}" type="presParOf" srcId="{5BCFD5D3-A5FA-435C-A596-9B5BB3FAF5FF}" destId="{4B62063B-A464-4760-906A-E5142629517D}" srcOrd="0" destOrd="0" presId="urn:microsoft.com/office/officeart/2008/layout/HexagonCluster"/>
    <dgm:cxn modelId="{51F4D3EB-658E-4EC8-9C76-475FAE360EDE}" type="presParOf" srcId="{716B642E-7B5A-4B3A-BD2B-AB0528D6CEF1}" destId="{ABFDAD7F-ED37-470E-AC39-E6544E11D55C}" srcOrd="15" destOrd="0" presId="urn:microsoft.com/office/officeart/2008/layout/HexagonCluster"/>
    <dgm:cxn modelId="{02F5ABB7-F2EB-413D-81B7-3177B2577BA2}" type="presParOf" srcId="{ABFDAD7F-ED37-470E-AC39-E6544E11D55C}" destId="{E312F21F-C5B1-4B06-870F-653C6F67D3A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B4484-16EF-433E-B5AE-B76F0DE071D9}">
      <dsp:nvSpPr>
        <dsp:cNvPr id="0" name=""/>
        <dsp:cNvSpPr/>
      </dsp:nvSpPr>
      <dsp:spPr>
        <a:xfrm>
          <a:off x="231316" y="862573"/>
          <a:ext cx="5400023" cy="9559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52000" rIns="216000" bIns="227584" numCol="1" spcCol="1270" anchor="t" anchorCtr="0">
          <a:noAutofit/>
        </a:bodyPr>
        <a:lstStyle/>
        <a:p>
          <a:pPr marL="630238" lvl="1" indent="0" algn="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教師宣導：</a:t>
          </a:r>
          <a:r>
            <a:rPr lang="zh-TW" altLang="en-US" sz="2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校園班級</a:t>
          </a:r>
          <a:endParaRPr lang="zh-TW" altLang="en-US" sz="36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31316" y="862573"/>
        <a:ext cx="5400023" cy="955969"/>
      </dsp:txXfrm>
    </dsp:sp>
    <dsp:sp modelId="{0D3590FA-C2FD-4592-95EF-735927E68AB4}">
      <dsp:nvSpPr>
        <dsp:cNvPr id="0" name=""/>
        <dsp:cNvSpPr/>
      </dsp:nvSpPr>
      <dsp:spPr>
        <a:xfrm>
          <a:off x="0" y="644388"/>
          <a:ext cx="1512006" cy="93599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0" rIns="7200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小聽眾</a:t>
          </a:r>
          <a:endParaRPr lang="zh-TW" altLang="en-US" sz="3200" b="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5691" y="690079"/>
        <a:ext cx="1420624" cy="844608"/>
      </dsp:txXfrm>
    </dsp:sp>
    <dsp:sp modelId="{DFB630D2-C52D-421C-9FB1-DC4AB1524290}">
      <dsp:nvSpPr>
        <dsp:cNvPr id="0" name=""/>
        <dsp:cNvSpPr/>
      </dsp:nvSpPr>
      <dsp:spPr>
        <a:xfrm>
          <a:off x="231316" y="2163666"/>
          <a:ext cx="5400023" cy="9576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275211"/>
              <a:satOff val="-19995"/>
              <a:lumOff val="169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52000" rIns="216000" bIns="227584" numCol="1" spcCol="1270" anchor="t" anchorCtr="0">
          <a:noAutofit/>
        </a:bodyPr>
        <a:lstStyle/>
        <a:p>
          <a:pPr marL="285750" lvl="1" indent="-285750" algn="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學生讀寫：</a:t>
          </a:r>
          <a:r>
            <a:rPr lang="zh-TW" altLang="en-US" sz="2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換位思考</a:t>
          </a:r>
          <a:endParaRPr lang="zh-TW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31316" y="2163666"/>
        <a:ext cx="5400023" cy="957607"/>
      </dsp:txXfrm>
    </dsp:sp>
    <dsp:sp modelId="{B6CF43F9-439F-42FE-AA5C-02D8F60E7ED0}">
      <dsp:nvSpPr>
        <dsp:cNvPr id="0" name=""/>
        <dsp:cNvSpPr/>
      </dsp:nvSpPr>
      <dsp:spPr>
        <a:xfrm>
          <a:off x="0" y="1927948"/>
          <a:ext cx="1512006" cy="935990"/>
        </a:xfrm>
        <a:prstGeom prst="roundRect">
          <a:avLst/>
        </a:prstGeom>
        <a:solidFill>
          <a:schemeClr val="accent2">
            <a:shade val="80000"/>
            <a:hueOff val="275211"/>
            <a:satOff val="-19995"/>
            <a:lumOff val="169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0" rIns="7200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小讀者</a:t>
          </a:r>
          <a:endParaRPr lang="zh-TW" altLang="en-US" sz="3200" b="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5691" y="1973639"/>
        <a:ext cx="1420624" cy="844608"/>
      </dsp:txXfrm>
    </dsp:sp>
    <dsp:sp modelId="{577CEFA1-569A-4D33-B2F9-9537CE60732E}">
      <dsp:nvSpPr>
        <dsp:cNvPr id="0" name=""/>
        <dsp:cNvSpPr/>
      </dsp:nvSpPr>
      <dsp:spPr>
        <a:xfrm>
          <a:off x="231316" y="3486258"/>
          <a:ext cx="5400023" cy="9576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550423"/>
              <a:satOff val="-39989"/>
              <a:lumOff val="339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52000" rIns="36000" bIns="227584" numCol="1" spcCol="1270" anchor="t" anchorCtr="0">
          <a:noAutofit/>
        </a:bodyPr>
        <a:lstStyle/>
        <a:p>
          <a:pPr marL="285750" lvl="1" indent="-285750" algn="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服務經驗：</a:t>
          </a: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有所感有所思</a:t>
          </a:r>
          <a:endParaRPr lang="zh-TW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31316" y="3486258"/>
        <a:ext cx="5400023" cy="957607"/>
      </dsp:txXfrm>
    </dsp:sp>
    <dsp:sp modelId="{0EE73BD5-F502-4487-AA4E-80DDF3F535F0}">
      <dsp:nvSpPr>
        <dsp:cNvPr id="0" name=""/>
        <dsp:cNvSpPr/>
      </dsp:nvSpPr>
      <dsp:spPr>
        <a:xfrm>
          <a:off x="0" y="3213146"/>
          <a:ext cx="1512006" cy="935990"/>
        </a:xfrm>
        <a:prstGeom prst="roundRect">
          <a:avLst/>
        </a:prstGeom>
        <a:solidFill>
          <a:schemeClr val="accent2">
            <a:shade val="80000"/>
            <a:hueOff val="550423"/>
            <a:satOff val="-39989"/>
            <a:lumOff val="3390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0" rIns="7200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生活家</a:t>
          </a:r>
          <a:endParaRPr lang="zh-TW" altLang="en-US" sz="3200" b="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5691" y="3258837"/>
        <a:ext cx="1420624" cy="844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E7C29-9C43-481C-80E3-7E61575A2A93}">
      <dsp:nvSpPr>
        <dsp:cNvPr id="0" name=""/>
        <dsp:cNvSpPr/>
      </dsp:nvSpPr>
      <dsp:spPr>
        <a:xfrm>
          <a:off x="3075108" y="4266493"/>
          <a:ext cx="1814385" cy="155744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/>
            <a:t>在藝術長涵養</a:t>
          </a:r>
          <a:endParaRPr lang="zh-TW" altLang="en-US" sz="2600" kern="1200" dirty="0"/>
        </a:p>
      </dsp:txBody>
      <dsp:txXfrm>
        <a:off x="3356093" y="4507687"/>
        <a:ext cx="1252415" cy="1075052"/>
      </dsp:txXfrm>
    </dsp:sp>
    <dsp:sp modelId="{39CD579F-2D9F-438D-8A3B-B29846342277}">
      <dsp:nvSpPr>
        <dsp:cNvPr id="0" name=""/>
        <dsp:cNvSpPr/>
      </dsp:nvSpPr>
      <dsp:spPr>
        <a:xfrm>
          <a:off x="1656184" y="4880343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84F547D-2F12-4930-BDF0-3D535D8F2C68}">
      <dsp:nvSpPr>
        <dsp:cNvPr id="0" name=""/>
        <dsp:cNvSpPr/>
      </dsp:nvSpPr>
      <dsp:spPr>
        <a:xfrm>
          <a:off x="0" y="2564772"/>
          <a:ext cx="1814385" cy="15574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52155E-1746-476F-A406-F95210CD0713}">
      <dsp:nvSpPr>
        <dsp:cNvPr id="0" name=""/>
        <dsp:cNvSpPr/>
      </dsp:nvSpPr>
      <dsp:spPr>
        <a:xfrm>
          <a:off x="1228506" y="3906244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FA959D0-4495-4A3A-9C53-3BEEACEFDB10}">
      <dsp:nvSpPr>
        <dsp:cNvPr id="0" name=""/>
        <dsp:cNvSpPr/>
      </dsp:nvSpPr>
      <dsp:spPr>
        <a:xfrm>
          <a:off x="3089256" y="911829"/>
          <a:ext cx="1814385" cy="155744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/>
            <a:t>在制度習規範</a:t>
          </a:r>
          <a:endParaRPr lang="zh-TW" altLang="en-US" sz="2600" kern="1200" dirty="0"/>
        </a:p>
      </dsp:txBody>
      <dsp:txXfrm>
        <a:off x="3370241" y="1153023"/>
        <a:ext cx="1252415" cy="1075052"/>
      </dsp:txXfrm>
    </dsp:sp>
    <dsp:sp modelId="{C5097A57-AE1E-4DF4-9FF3-29B668E59A18}">
      <dsp:nvSpPr>
        <dsp:cNvPr id="0" name=""/>
        <dsp:cNvSpPr/>
      </dsp:nvSpPr>
      <dsp:spPr>
        <a:xfrm>
          <a:off x="4320481" y="2195307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708226-A2A9-4D6F-8C71-1E1BE6B8807B}">
      <dsp:nvSpPr>
        <dsp:cNvPr id="0" name=""/>
        <dsp:cNvSpPr/>
      </dsp:nvSpPr>
      <dsp:spPr>
        <a:xfrm>
          <a:off x="1572363" y="1745537"/>
          <a:ext cx="1814385" cy="15574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53D0CB-FEF7-4FA0-9560-9E590B338E5A}">
      <dsp:nvSpPr>
        <dsp:cNvPr id="0" name=""/>
        <dsp:cNvSpPr/>
      </dsp:nvSpPr>
      <dsp:spPr>
        <a:xfrm>
          <a:off x="4667047" y="4106580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6143D5-1FFF-4545-92C4-F975AA7AE203}">
      <dsp:nvSpPr>
        <dsp:cNvPr id="0" name=""/>
        <dsp:cNvSpPr/>
      </dsp:nvSpPr>
      <dsp:spPr>
        <a:xfrm>
          <a:off x="1557048" y="3394908"/>
          <a:ext cx="1814385" cy="155744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/>
            <a:t>由親師共合作</a:t>
          </a:r>
          <a:endParaRPr lang="zh-TW" altLang="en-US" sz="2600" kern="1200" dirty="0"/>
        </a:p>
      </dsp:txBody>
      <dsp:txXfrm>
        <a:off x="1838033" y="3636102"/>
        <a:ext cx="1252415" cy="1075052"/>
      </dsp:txXfrm>
    </dsp:sp>
    <dsp:sp modelId="{1F2D8612-6796-4A7B-B665-D858D327C876}">
      <dsp:nvSpPr>
        <dsp:cNvPr id="0" name=""/>
        <dsp:cNvSpPr/>
      </dsp:nvSpPr>
      <dsp:spPr>
        <a:xfrm>
          <a:off x="2775130" y="1745737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BF6D271-B354-4375-93C3-3E3A5C5C8D37}">
      <dsp:nvSpPr>
        <dsp:cNvPr id="0" name=""/>
        <dsp:cNvSpPr/>
      </dsp:nvSpPr>
      <dsp:spPr>
        <a:xfrm>
          <a:off x="3089801" y="2586158"/>
          <a:ext cx="1814385" cy="1557440"/>
        </a:xfrm>
        <a:prstGeom prst="hexagon">
          <a:avLst>
            <a:gd name="adj" fmla="val 25000"/>
            <a:gd name="vf" fmla="val 115470"/>
          </a:avLst>
        </a:pr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A630AD-C4DC-4E2B-9AEF-18E66F1AD08D}">
      <dsp:nvSpPr>
        <dsp:cNvPr id="0" name=""/>
        <dsp:cNvSpPr/>
      </dsp:nvSpPr>
      <dsp:spPr>
        <a:xfrm>
          <a:off x="4320479" y="3926316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48E8A4D-212E-4C5F-929C-F67AE1371E5D}">
      <dsp:nvSpPr>
        <dsp:cNvPr id="0" name=""/>
        <dsp:cNvSpPr/>
      </dsp:nvSpPr>
      <dsp:spPr>
        <a:xfrm>
          <a:off x="4625484" y="1711182"/>
          <a:ext cx="1814385" cy="155744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/>
            <a:t>在讀寫學省思</a:t>
          </a:r>
          <a:endParaRPr lang="zh-TW" altLang="en-US" sz="2600" kern="1200" dirty="0"/>
        </a:p>
      </dsp:txBody>
      <dsp:txXfrm>
        <a:off x="4906469" y="1952376"/>
        <a:ext cx="1252415" cy="1075052"/>
      </dsp:txXfrm>
    </dsp:sp>
    <dsp:sp modelId="{C2C65C09-5AAC-4DEA-9D86-1C9C91C1764C}">
      <dsp:nvSpPr>
        <dsp:cNvPr id="0" name=""/>
        <dsp:cNvSpPr/>
      </dsp:nvSpPr>
      <dsp:spPr>
        <a:xfrm>
          <a:off x="6185696" y="2398579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B62063B-A464-4760-906A-E5142629517D}">
      <dsp:nvSpPr>
        <dsp:cNvPr id="0" name=""/>
        <dsp:cNvSpPr/>
      </dsp:nvSpPr>
      <dsp:spPr>
        <a:xfrm>
          <a:off x="6178502" y="2567240"/>
          <a:ext cx="1814385" cy="15574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12F21F-C5B1-4B06-870F-653C6F67D3A7}">
      <dsp:nvSpPr>
        <dsp:cNvPr id="0" name=""/>
        <dsp:cNvSpPr/>
      </dsp:nvSpPr>
      <dsp:spPr>
        <a:xfrm>
          <a:off x="6544576" y="2594801"/>
          <a:ext cx="211811" cy="1826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013" cy="501497"/>
          </a:xfrm>
          <a:prstGeom prst="rect">
            <a:avLst/>
          </a:prstGeom>
        </p:spPr>
        <p:txBody>
          <a:bodyPr vert="horz" lIns="93188" tIns="46593" rIns="93188" bIns="46593" rtlCol="0"/>
          <a:lstStyle>
            <a:lvl1pPr algn="l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r>
              <a:rPr lang="zh-TW" altLang="en-US" smtClean="0"/>
              <a:t>頂埔國小</a:t>
            </a:r>
            <a:r>
              <a:rPr lang="en-US" altLang="zh-TW" smtClean="0"/>
              <a:t>107</a:t>
            </a:r>
            <a:r>
              <a:rPr lang="zh-TW" altLang="en-US" smtClean="0"/>
              <a:t>年學年度品德教育推廣成果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902542" y="0"/>
            <a:ext cx="2984013" cy="501497"/>
          </a:xfrm>
          <a:prstGeom prst="rect">
            <a:avLst/>
          </a:prstGeom>
        </p:spPr>
        <p:txBody>
          <a:bodyPr vert="horz" lIns="93188" tIns="46593" rIns="93188" bIns="46593" rtlCol="0"/>
          <a:lstStyle>
            <a:lvl1pPr algn="r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7C993B6-EDF2-417B-BCB7-1807A12458C4}" type="datetime1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515615"/>
            <a:ext cx="2984013" cy="501496"/>
          </a:xfrm>
          <a:prstGeom prst="rect">
            <a:avLst/>
          </a:prstGeom>
        </p:spPr>
        <p:txBody>
          <a:bodyPr vert="horz" lIns="93188" tIns="46593" rIns="93188" bIns="46593" rtlCol="0" anchor="b"/>
          <a:lstStyle>
            <a:lvl1pPr algn="l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902542" y="9515615"/>
            <a:ext cx="2984013" cy="501496"/>
          </a:xfrm>
          <a:prstGeom prst="rect">
            <a:avLst/>
          </a:prstGeom>
        </p:spPr>
        <p:txBody>
          <a:bodyPr vert="horz" wrap="square" lIns="93188" tIns="46593" rIns="93188" bIns="4659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A90811AC-C599-4077-B3DB-3390F2BE71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36870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013" cy="501497"/>
          </a:xfrm>
          <a:prstGeom prst="rect">
            <a:avLst/>
          </a:prstGeom>
        </p:spPr>
        <p:txBody>
          <a:bodyPr vert="horz" lIns="93188" tIns="46593" rIns="93188" bIns="4659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頂埔國小</a:t>
            </a:r>
            <a:r>
              <a:rPr lang="en-US" altLang="zh-TW" smtClean="0"/>
              <a:t>107</a:t>
            </a:r>
            <a:r>
              <a:rPr lang="zh-TW" altLang="en-US" smtClean="0"/>
              <a:t>年學年度品德教育推廣成果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902542" y="0"/>
            <a:ext cx="2984013" cy="501497"/>
          </a:xfrm>
          <a:prstGeom prst="rect">
            <a:avLst/>
          </a:prstGeom>
        </p:spPr>
        <p:txBody>
          <a:bodyPr vert="horz" lIns="93188" tIns="46593" rIns="93188" bIns="4659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519A299-2690-488A-8818-FD2357822570}" type="datetime1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88" tIns="46593" rIns="93188" bIns="46593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8495" y="4760211"/>
            <a:ext cx="5511174" cy="4507058"/>
          </a:xfrm>
          <a:prstGeom prst="rect">
            <a:avLst/>
          </a:prstGeom>
        </p:spPr>
        <p:txBody>
          <a:bodyPr vert="horz" lIns="93188" tIns="46593" rIns="93188" bIns="46593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515615"/>
            <a:ext cx="2984013" cy="501496"/>
          </a:xfrm>
          <a:prstGeom prst="rect">
            <a:avLst/>
          </a:prstGeom>
        </p:spPr>
        <p:txBody>
          <a:bodyPr vert="horz" lIns="93188" tIns="46593" rIns="93188" bIns="4659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902542" y="9515615"/>
            <a:ext cx="2984013" cy="501496"/>
          </a:xfrm>
          <a:prstGeom prst="rect">
            <a:avLst/>
          </a:prstGeom>
        </p:spPr>
        <p:txBody>
          <a:bodyPr vert="horz" wrap="square" lIns="93188" tIns="46593" rIns="93188" bIns="46593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anose="020F050202020403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1FFF9E0-4041-4AB9-AF54-473FC2418D8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975898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67545" y="764706"/>
            <a:ext cx="8232913" cy="792088"/>
          </a:xfrm>
          <a:noFill/>
        </p:spPr>
        <p:txBody>
          <a:bodyPr>
            <a:normAutofit/>
          </a:bodyPr>
          <a:lstStyle>
            <a:lvl1pPr algn="ctr">
              <a:defRPr sz="4800" b="1" u="none"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en-US" altLang="zh-TW" dirty="0" smtClean="0"/>
              <a:t>【</a:t>
            </a:r>
            <a:r>
              <a:rPr lang="zh-TW" altLang="en-US" dirty="0" smtClean="0"/>
              <a:t>按一下以編輯母片標題樣式</a:t>
            </a:r>
            <a:r>
              <a:rPr lang="en-US" altLang="zh-TW" dirty="0" smtClean="0"/>
              <a:t>】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0"/>
          </p:nvPr>
        </p:nvSpPr>
        <p:spPr>
          <a:xfrm>
            <a:off x="467545" y="1844826"/>
            <a:ext cx="8232913" cy="4680521"/>
          </a:xfrm>
        </p:spPr>
        <p:txBody>
          <a:bodyPr/>
          <a:lstStyle>
            <a:lvl1pPr marL="342882" indent="-342882">
              <a:spcAft>
                <a:spcPts val="1200"/>
              </a:spcAft>
              <a:buSzPct val="140000"/>
              <a:buFontTx/>
              <a:buBlip>
                <a:blip r:embed="rId2"/>
              </a:buBlip>
              <a:defRPr sz="3733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13" indent="-285737">
              <a:spcAft>
                <a:spcPts val="1200"/>
              </a:spcAft>
              <a:buSzPct val="140000"/>
              <a:buFontTx/>
              <a:buBlip>
                <a:blip r:embed="rId2"/>
              </a:buBlip>
              <a:defRPr sz="2667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2943" indent="-228589">
              <a:spcAft>
                <a:spcPts val="1200"/>
              </a:spcAft>
              <a:buSzPct val="140000"/>
              <a:buFontTx/>
              <a:buBlip>
                <a:blip r:embed="rId2"/>
              </a:buBlip>
              <a:defRPr sz="2201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  <p:sp>
        <p:nvSpPr>
          <p:cNvPr id="5" name="Rectangle 6"/>
          <p:cNvSpPr/>
          <p:nvPr userDrawn="1"/>
        </p:nvSpPr>
        <p:spPr>
          <a:xfrm>
            <a:off x="2384" y="6615354"/>
            <a:ext cx="9141619" cy="242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7"/>
          <p:cNvSpPr/>
          <p:nvPr userDrawn="1"/>
        </p:nvSpPr>
        <p:spPr>
          <a:xfrm>
            <a:off x="13" y="6497340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/>
          <p:cNvSpPr>
            <a:spLocks noChangeArrowheads="1"/>
          </p:cNvSpPr>
          <p:nvPr userDrawn="1"/>
        </p:nvSpPr>
        <p:spPr bwMode="black">
          <a:xfrm>
            <a:off x="5508104" y="6587457"/>
            <a:ext cx="3467084" cy="28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新北市頂埔國小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兒童學生活動組編製</a:t>
            </a:r>
            <a:endParaRPr lang="en-US" altLang="zh-CN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556794"/>
            <a:ext cx="7610808" cy="1826581"/>
          </a:xfrm>
        </p:spPr>
        <p:txBody>
          <a:bodyPr anchor="ctr">
            <a:normAutofit/>
          </a:bodyPr>
          <a:lstStyle>
            <a:lvl1pPr algn="ctr">
              <a:defRPr sz="6400" b="1" cap="none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702" y="3969060"/>
            <a:ext cx="7610807" cy="86040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177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270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87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81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202327"/>
              </p:ext>
            </p:extLst>
          </p:nvPr>
        </p:nvGraphicFramePr>
        <p:xfrm>
          <a:off x="0" y="-27384"/>
          <a:ext cx="9144000" cy="6885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" name="PhotoImpact" r:id="rId7" imgW="7621736" imgH="5716302" progId="">
                  <p:embed/>
                </p:oleObj>
              </mc:Choice>
              <mc:Fallback>
                <p:oleObj name="PhotoImpact" r:id="rId7" imgW="7621736" imgH="5716302" progId="">
                  <p:embed/>
                  <p:pic>
                    <p:nvPicPr>
                      <p:cNvPr id="0" name="Picture 1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7384"/>
                        <a:ext cx="9144000" cy="68853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4" name="Title Placeholder 1"/>
          <p:cNvSpPr>
            <a:spLocks noGrp="1"/>
          </p:cNvSpPr>
          <p:nvPr>
            <p:ph type="title"/>
          </p:nvPr>
        </p:nvSpPr>
        <p:spPr bwMode="auto">
          <a:xfrm>
            <a:off x="850492" y="834807"/>
            <a:ext cx="7392424" cy="79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dirty="0" smtClean="0"/>
          </a:p>
        </p:txBody>
      </p:sp>
      <p:sp>
        <p:nvSpPr>
          <p:cNvPr id="618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584" y="1851819"/>
            <a:ext cx="741533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 smtClean="0"/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7088323" y="4947171"/>
            <a:ext cx="2053309" cy="1533368"/>
          </a:xfrm>
          <a:prstGeom prst="rect">
            <a:avLst/>
          </a:prstGeom>
          <a:ln>
            <a:noFill/>
          </a:ln>
          <a:effectLst>
            <a:glow rad="1625600">
              <a:schemeClr val="bg1">
                <a:alpha val="22000"/>
              </a:schemeClr>
            </a:glow>
            <a:softEdge rad="190500"/>
          </a:effectLst>
        </p:spPr>
      </p:pic>
      <p:sp>
        <p:nvSpPr>
          <p:cNvPr id="14" name="Rectangle 6"/>
          <p:cNvSpPr/>
          <p:nvPr userDrawn="1"/>
        </p:nvSpPr>
        <p:spPr>
          <a:xfrm>
            <a:off x="2384" y="6615354"/>
            <a:ext cx="9141619" cy="242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7"/>
          <p:cNvSpPr/>
          <p:nvPr userDrawn="1"/>
        </p:nvSpPr>
        <p:spPr>
          <a:xfrm>
            <a:off x="13" y="6497340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日期版面配置區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EA6AB-B4C8-4624-8F4C-7F4078D33070}" type="datetimeFigureOut">
              <a:rPr lang="zh-TW" altLang="en-US" smtClean="0"/>
              <a:pPr/>
              <a:t>2019/4/23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8C359-8640-4E62-AA80-63D18528684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6" name="Rectangle 10"/>
          <p:cNvSpPr>
            <a:spLocks noChangeArrowheads="1"/>
          </p:cNvSpPr>
          <p:nvPr userDrawn="1"/>
        </p:nvSpPr>
        <p:spPr bwMode="black">
          <a:xfrm>
            <a:off x="5713428" y="6587457"/>
            <a:ext cx="3467084" cy="28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新北市頂埔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國小品德教育推動成果</a:t>
            </a:r>
            <a:endParaRPr lang="en-US" altLang="zh-CN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6"/>
          <p:cNvSpPr/>
          <p:nvPr userDrawn="1"/>
        </p:nvSpPr>
        <p:spPr>
          <a:xfrm>
            <a:off x="2381" y="-27384"/>
            <a:ext cx="9141619" cy="781440"/>
          </a:xfrm>
          <a:prstGeom prst="rect">
            <a:avLst/>
          </a:prstGeom>
          <a:solidFill>
            <a:srgbClr val="D4F2C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/>
          </a:p>
        </p:txBody>
      </p:sp>
      <p:sp>
        <p:nvSpPr>
          <p:cNvPr id="19" name="Rectangle 7"/>
          <p:cNvSpPr/>
          <p:nvPr userDrawn="1"/>
        </p:nvSpPr>
        <p:spPr>
          <a:xfrm>
            <a:off x="4866" y="620688"/>
            <a:ext cx="9141619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7504" y="103962"/>
            <a:ext cx="1004100" cy="53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"/>
          <p:cNvSpPr>
            <a:spLocks noChangeArrowheads="1"/>
          </p:cNvSpPr>
          <p:nvPr userDrawn="1"/>
        </p:nvSpPr>
        <p:spPr bwMode="auto">
          <a:xfrm>
            <a:off x="1084263" y="53719"/>
            <a:ext cx="1855556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kumimoji="0" lang="zh-TW" altLang="en-US" sz="1200" b="1" dirty="0">
                <a:solidFill>
                  <a:srgbClr val="FF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</a:t>
            </a:r>
            <a:r>
              <a:rPr kumimoji="0" lang="zh-TW" altLang="en-US" sz="1200" b="1" dirty="0">
                <a:solidFill>
                  <a:srgbClr val="FF99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r>
              <a:rPr kumimoji="0" lang="en-US" altLang="zh-TW" sz="1200" b="1" dirty="0">
                <a:solidFill>
                  <a:srgbClr val="FF99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Health</a:t>
            </a:r>
            <a:endParaRPr kumimoji="0" lang="en-US" altLang="zh-TW" sz="120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defRPr/>
            </a:pPr>
            <a:r>
              <a:rPr kumimoji="0" lang="zh-TW" altLang="en-US" sz="1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</a:t>
            </a:r>
            <a:r>
              <a:rPr kumimoji="0" lang="en-US" altLang="zh-TW" sz="120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kumimoji="0" lang="en-US" altLang="zh-TW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Innovation</a:t>
            </a:r>
            <a:endParaRPr kumimoji="0" lang="en-US" altLang="zh-TW" sz="1200" b="1" dirty="0">
              <a:solidFill>
                <a:srgbClr val="FF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>
              <a:defRPr/>
            </a:pPr>
            <a:r>
              <a:rPr kumimoji="0" lang="zh-TW" altLang="en-US" sz="1200" b="1" dirty="0">
                <a:solidFill>
                  <a:srgbClr val="66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人文</a:t>
            </a:r>
            <a:r>
              <a:rPr kumimoji="0" lang="zh-TW" altLang="en-US" sz="1200" b="1" dirty="0">
                <a:solidFill>
                  <a:srgbClr val="6600CC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r>
              <a:rPr kumimoji="0" lang="en-US" altLang="zh-TW" sz="1200" b="1" dirty="0">
                <a:solidFill>
                  <a:srgbClr val="6600CC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Humanism</a:t>
            </a:r>
            <a:endParaRPr kumimoji="0" lang="en-US" altLang="zh-TW" sz="120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4" r:id="rId2"/>
    <p:sldLayoutId id="2147484808" r:id="rId3"/>
    <p:sldLayoutId id="2147484809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177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accent2">
              <a:lumMod val="50000"/>
            </a:schemeClr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defTabSz="457177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  <a:ea typeface="微軟正黑體" pitchFamily="34" charset="-120"/>
        </a:defRPr>
      </a:lvl2pPr>
      <a:lvl3pPr algn="l" defTabSz="457177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  <a:ea typeface="微軟正黑體" pitchFamily="34" charset="-120"/>
        </a:defRPr>
      </a:lvl3pPr>
      <a:lvl4pPr algn="l" defTabSz="457177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  <a:ea typeface="微軟正黑體" pitchFamily="34" charset="-120"/>
        </a:defRPr>
      </a:lvl4pPr>
      <a:lvl5pPr algn="l" defTabSz="457177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  <a:ea typeface="微軟正黑體" pitchFamily="34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82" indent="-342882" algn="l" defTabSz="457177" rtl="0" eaLnBrk="0" fontAlgn="base" hangingPunct="0">
        <a:spcBef>
          <a:spcPts val="1001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3733" kern="1200">
          <a:solidFill>
            <a:srgbClr val="40404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13" indent="-285737" algn="l" defTabSz="457177" rtl="0" eaLnBrk="0" fontAlgn="base" hangingPunct="0">
        <a:spcBef>
          <a:spcPts val="1001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2400" kern="1200">
          <a:solidFill>
            <a:srgbClr val="40404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2943" indent="-228589" algn="l" defTabSz="457177" rtl="0" eaLnBrk="0" fontAlgn="base" hangingPunct="0">
        <a:spcBef>
          <a:spcPts val="1001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1" kern="1200">
          <a:solidFill>
            <a:srgbClr val="40404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121" indent="-228589" algn="l" defTabSz="457177" rtl="0" eaLnBrk="0" fontAlgn="base" hangingPunct="0">
        <a:spcBef>
          <a:spcPts val="1001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298" indent="-228589" algn="l" defTabSz="457177" rtl="0" eaLnBrk="0" fontAlgn="base" hangingPunct="0">
        <a:spcBef>
          <a:spcPts val="1001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476" indent="-228589" algn="l" defTabSz="457177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652" indent="-228589" algn="l" defTabSz="457177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829" indent="-228589" algn="l" defTabSz="457177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007" indent="-228589" algn="l" defTabSz="457177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45717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45717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45717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5.wdp"/><Relationship Id="rId7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microsoft.com/office/2007/relationships/hdphoto" Target="../media/hdphoto6.wdp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pn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10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3.png"/><Relationship Id="rId9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microsoft.com/office/2007/relationships/hdphoto" Target="../media/hdphoto1.wdp"/><Relationship Id="rId10" Type="http://schemas.openxmlformats.org/officeDocument/2006/relationships/image" Target="../media/image42.jpeg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jpeg"/><Relationship Id="rId3" Type="http://schemas.openxmlformats.org/officeDocument/2006/relationships/image" Target="../media/image47.jpeg"/><Relationship Id="rId7" Type="http://schemas.microsoft.com/office/2007/relationships/hdphoto" Target="../media/hdphoto3.wdp"/><Relationship Id="rId12" Type="http://schemas.openxmlformats.org/officeDocument/2006/relationships/image" Target="../media/image53.jpeg"/><Relationship Id="rId2" Type="http://schemas.openxmlformats.org/officeDocument/2006/relationships/image" Target="../media/image46.jpe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2.jpeg"/><Relationship Id="rId5" Type="http://schemas.microsoft.com/office/2007/relationships/hdphoto" Target="../media/hdphoto2.wdp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48.png"/><Relationship Id="rId9" Type="http://schemas.microsoft.com/office/2007/relationships/hdphoto" Target="../media/hdphoto4.wdp"/><Relationship Id="rId1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61" y="708100"/>
            <a:ext cx="6194073" cy="1859441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 flipV="1">
            <a:off x="0" y="-243408"/>
            <a:ext cx="9189751" cy="887166"/>
            <a:chOff x="-180528" y="0"/>
            <a:chExt cx="9371183" cy="621663"/>
          </a:xfrm>
        </p:grpSpPr>
        <p:pic>
          <p:nvPicPr>
            <p:cNvPr id="5" name="Picture 2" descr="http://image21.360doc.com/DownloadImg/2010/12/3114/8117328_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0"/>
              <a:ext cx="7238039" cy="496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image21.360doc.com/DownloadImg/2010/12/3114/8117328_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" t="-1" r="68783" b="-25320"/>
            <a:stretch/>
          </p:blipFill>
          <p:spPr bwMode="auto">
            <a:xfrm>
              <a:off x="7052933" y="0"/>
              <a:ext cx="2137722" cy="621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Sous-titre 2"/>
          <p:cNvSpPr txBox="1">
            <a:spLocks/>
          </p:cNvSpPr>
          <p:nvPr/>
        </p:nvSpPr>
        <p:spPr bwMode="auto">
          <a:xfrm>
            <a:off x="1763688" y="2492896"/>
            <a:ext cx="5995394" cy="192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zh-TW" altLang="en-US" sz="400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新北市土城區頂埔國小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zh-TW" altLang="en-US" sz="400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品德教育推動成果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zh-TW" altLang="en-US" sz="24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報告人：頂埔國小學務處活動組長　張巧燕</a:t>
            </a:r>
            <a:endParaRPr lang="fr-CA" sz="24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8929" y="843165"/>
            <a:ext cx="2403985" cy="128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8774" y="2132856"/>
            <a:ext cx="2664296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kumimoji="0" lang="zh-TW" altLang="en-US" sz="1000" b="1" dirty="0">
                <a:solidFill>
                  <a:srgbClr val="FF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</a:t>
            </a:r>
            <a:r>
              <a:rPr kumimoji="0" lang="zh-TW" altLang="en-US" sz="1000" b="1" dirty="0">
                <a:solidFill>
                  <a:srgbClr val="FF99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r>
              <a:rPr kumimoji="0" lang="en-US" altLang="zh-TW" sz="10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Health</a:t>
            </a:r>
            <a:r>
              <a:rPr kumimoji="0" lang="zh-TW" altLang="en-US" sz="10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r>
              <a:rPr kumimoji="0" lang="zh-TW" altLang="en-US" sz="1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</a:t>
            </a:r>
            <a:r>
              <a:rPr kumimoji="0" lang="en-US" altLang="zh-TW" sz="1000" dirty="0" smtClean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kumimoji="0" lang="en-US" altLang="zh-TW" sz="1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Innovation</a:t>
            </a:r>
            <a:r>
              <a:rPr kumimoji="0" lang="zh-TW" altLang="en-US" sz="1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r>
              <a:rPr kumimoji="0" lang="zh-TW" altLang="en-US" sz="1000" b="1" dirty="0" smtClean="0">
                <a:solidFill>
                  <a:srgbClr val="66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人文</a:t>
            </a:r>
            <a:r>
              <a:rPr kumimoji="0" lang="zh-TW" altLang="en-US" sz="10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r>
              <a:rPr kumimoji="0" lang="en-US" altLang="zh-TW" sz="1000" b="1" dirty="0">
                <a:solidFill>
                  <a:srgbClr val="6600CC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Humanism</a:t>
            </a:r>
            <a:endParaRPr kumimoji="0" lang="en-US" altLang="zh-TW" sz="100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4509336"/>
            <a:ext cx="3040107" cy="1944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0000" y="4509120"/>
            <a:ext cx="2836771" cy="1944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10800"/>
            <a:ext cx="2591999" cy="1944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群組 20"/>
          <p:cNvGrpSpPr/>
          <p:nvPr/>
        </p:nvGrpSpPr>
        <p:grpSpPr>
          <a:xfrm>
            <a:off x="0" y="6309320"/>
            <a:ext cx="9189751" cy="720080"/>
            <a:chOff x="-180528" y="0"/>
            <a:chExt cx="9371183" cy="621663"/>
          </a:xfrm>
        </p:grpSpPr>
        <p:pic>
          <p:nvPicPr>
            <p:cNvPr id="22" name="Picture 2" descr="http://image21.360doc.com/DownloadImg/2010/12/3114/8117328_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0"/>
              <a:ext cx="7238039" cy="496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image21.360doc.com/DownloadImg/2010/12/3114/8117328_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" t="-1" r="68783" b="-25320"/>
            <a:stretch/>
          </p:blipFill>
          <p:spPr bwMode="auto">
            <a:xfrm>
              <a:off x="7052933" y="0"/>
              <a:ext cx="2137722" cy="621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01" y="708100"/>
            <a:ext cx="1798476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0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9" t="7396" r="12677" b="7506"/>
          <a:stretch/>
        </p:blipFill>
        <p:spPr>
          <a:xfrm>
            <a:off x="1922616" y="2814588"/>
            <a:ext cx="3832278" cy="2554371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5536" y="852911"/>
            <a:ext cx="424847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三、從行動</a:t>
            </a:r>
            <a:r>
              <a:rPr kumimoji="0" lang="zh-TW" altLang="en-US" sz="4000" dirty="0"/>
              <a:t>思</a:t>
            </a:r>
            <a:r>
              <a:rPr kumimoji="0" lang="zh-TW" altLang="en-US" sz="4000" dirty="0" smtClean="0"/>
              <a:t>尊重</a:t>
            </a:r>
            <a:endParaRPr kumimoji="0" lang="zh-TW" altLang="en-US" sz="4000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843808" y="-11185"/>
            <a:ext cx="3600400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/>
              <a:t>參</a:t>
            </a:r>
            <a:r>
              <a:rPr kumimoji="0" lang="zh-TW" altLang="en-US" sz="4000" dirty="0" smtClean="0"/>
              <a:t>、活動過程</a:t>
            </a:r>
            <a:endParaRPr kumimoji="0" lang="zh-TW" altLang="en-US" sz="4000" dirty="0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5"/>
          <a:stretch/>
        </p:blipFill>
        <p:spPr>
          <a:xfrm>
            <a:off x="3325029" y="1565585"/>
            <a:ext cx="1661647" cy="1794169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45" y="1407543"/>
            <a:ext cx="3673188" cy="2597521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t="22539" r="32485"/>
          <a:stretch/>
        </p:blipFill>
        <p:spPr>
          <a:xfrm>
            <a:off x="465540" y="3468271"/>
            <a:ext cx="1644379" cy="1296504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00FF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67" y="4039227"/>
            <a:ext cx="3270037" cy="2312429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9" y="1712965"/>
            <a:ext cx="2628179" cy="1478351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左-右雙向箭號圖說文字 26"/>
          <p:cNvSpPr/>
          <p:nvPr/>
        </p:nvSpPr>
        <p:spPr>
          <a:xfrm>
            <a:off x="2786944" y="1765117"/>
            <a:ext cx="982897" cy="1343470"/>
          </a:xfrm>
          <a:prstGeom prst="leftRightArrowCallout">
            <a:avLst>
              <a:gd name="adj1" fmla="val 33519"/>
              <a:gd name="adj2" fmla="val 31389"/>
              <a:gd name="adj3" fmla="val 19342"/>
              <a:gd name="adj4" fmla="val 48123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參觀法院</a:t>
            </a:r>
            <a:endParaRPr lang="zh-TW" altLang="en-US" sz="2400" b="1" i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9" y="5346697"/>
            <a:ext cx="1486780" cy="1115085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2">
                <a:lumMod val="50000"/>
              </a:schemeClr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92" y="5357554"/>
            <a:ext cx="1472304" cy="1104228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2">
                <a:lumMod val="50000"/>
              </a:schemeClr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向上箭號圖說文字 28"/>
          <p:cNvSpPr/>
          <p:nvPr/>
        </p:nvSpPr>
        <p:spPr>
          <a:xfrm>
            <a:off x="1149989" y="6044241"/>
            <a:ext cx="1620180" cy="767430"/>
          </a:xfrm>
          <a:prstGeom prst="upArrowCallout">
            <a:avLst>
              <a:gd name="adj1" fmla="val 72919"/>
              <a:gd name="adj2" fmla="val 66929"/>
              <a:gd name="adj3" fmla="val 29992"/>
              <a:gd name="adj4" fmla="val 58987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菜園種菜</a:t>
            </a:r>
            <a:endParaRPr lang="zh-TW" altLang="en-US" sz="2400" b="1" i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1" name="向上箭號圖說文字 30"/>
          <p:cNvSpPr/>
          <p:nvPr/>
        </p:nvSpPr>
        <p:spPr>
          <a:xfrm>
            <a:off x="401705" y="4317754"/>
            <a:ext cx="1828909" cy="767430"/>
          </a:xfrm>
          <a:prstGeom prst="upArrowCallout">
            <a:avLst>
              <a:gd name="adj1" fmla="val 72919"/>
              <a:gd name="adj2" fmla="val 66929"/>
              <a:gd name="adj3" fmla="val 29992"/>
              <a:gd name="adj4" fmla="val 58987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義民節演唱</a:t>
            </a:r>
            <a:endParaRPr lang="zh-TW" altLang="en-US" sz="2400" b="1" i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406545" y="3816500"/>
            <a:ext cx="1679970" cy="3083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i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參觀法院</a:t>
            </a:r>
            <a:r>
              <a:rPr lang="en-US" altLang="zh-TW" b="1" i="1" dirty="0" err="1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ORID</a:t>
            </a:r>
            <a:endParaRPr lang="zh-TW" altLang="en-US" b="1" i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3671" y="3111912"/>
            <a:ext cx="1139632" cy="3083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i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師生討論</a:t>
            </a:r>
            <a:endParaRPr lang="zh-TW" altLang="en-US" b="1" i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16059" r="15926" b="9241"/>
          <a:stretch/>
        </p:blipFill>
        <p:spPr>
          <a:xfrm>
            <a:off x="3881145" y="5227702"/>
            <a:ext cx="1722211" cy="1210432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2">
                <a:lumMod val="50000"/>
              </a:schemeClr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矩形 35"/>
          <p:cNvSpPr/>
          <p:nvPr/>
        </p:nvSpPr>
        <p:spPr>
          <a:xfrm>
            <a:off x="2650483" y="4005064"/>
            <a:ext cx="993188" cy="1184052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尊重生命、大自然和昆</a:t>
            </a:r>
            <a:r>
              <a:rPr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蟲</a:t>
            </a:r>
          </a:p>
        </p:txBody>
      </p:sp>
      <p:sp>
        <p:nvSpPr>
          <p:cNvPr id="37" name="矩形 36"/>
          <p:cNvSpPr/>
          <p:nvPr/>
        </p:nvSpPr>
        <p:spPr>
          <a:xfrm>
            <a:off x="7092280" y="2636912"/>
            <a:ext cx="1859114" cy="103148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zh-TW" altLang="en-US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241124" y="5195441"/>
            <a:ext cx="1735173" cy="1008112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zh-TW" altLang="en-US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352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 descr="D:\107校務評鑑\06全20190210 scholl\20190211新增\20181225長者有約長者有約\長者有約\Epsondpn20_20190213_170446長者有約 學習單602_0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 bwMode="auto">
          <a:xfrm>
            <a:off x="4765872" y="3553700"/>
            <a:ext cx="4378128" cy="284715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37" name="圖片 36" descr="D:\107校務評鑑\06全20190210 scholl\20190211新增\20181225長者有約長者有約\長者有約\Epsondpn20_20190213_170614長者有約 學習單604_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" t="818" r="3248" b="10559"/>
          <a:stretch/>
        </p:blipFill>
        <p:spPr bwMode="auto">
          <a:xfrm>
            <a:off x="2691931" y="3728352"/>
            <a:ext cx="4219648" cy="271129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5536" y="852911"/>
            <a:ext cx="424847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三、從行動</a:t>
            </a:r>
            <a:r>
              <a:rPr kumimoji="0" lang="zh-TW" altLang="en-US" sz="4000" dirty="0"/>
              <a:t>思</a:t>
            </a:r>
            <a:r>
              <a:rPr kumimoji="0" lang="zh-TW" altLang="en-US" sz="4000" dirty="0" smtClean="0"/>
              <a:t>尊重</a:t>
            </a:r>
            <a:endParaRPr kumimoji="0" lang="zh-TW" altLang="en-US" sz="4000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843808" y="-11185"/>
            <a:ext cx="3600400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/>
              <a:t>參</a:t>
            </a:r>
            <a:r>
              <a:rPr kumimoji="0" lang="zh-TW" altLang="en-US" sz="4000" dirty="0" smtClean="0"/>
              <a:t>、活動過程</a:t>
            </a:r>
            <a:endParaRPr kumimoji="0" lang="zh-TW" altLang="en-US" sz="4000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75496"/>
            <a:ext cx="2808312" cy="1580342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07" y="4384613"/>
            <a:ext cx="2688392" cy="2016293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19" y="1767036"/>
            <a:ext cx="2002730" cy="1502046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779965"/>
            <a:ext cx="3026273" cy="1674047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/>
          <p:cNvGrpSpPr/>
          <p:nvPr/>
        </p:nvGrpSpPr>
        <p:grpSpPr>
          <a:xfrm>
            <a:off x="3999997" y="1426035"/>
            <a:ext cx="4880617" cy="2665933"/>
            <a:chOff x="3966830" y="1499469"/>
            <a:chExt cx="4880617" cy="266593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830" y="1586236"/>
              <a:ext cx="4584064" cy="2579166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2" name="矩形 31"/>
            <p:cNvSpPr/>
            <p:nvPr/>
          </p:nvSpPr>
          <p:spPr>
            <a:xfrm>
              <a:off x="6724912" y="1499469"/>
              <a:ext cx="2122535" cy="35419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00CC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TW" altLang="en-US" b="1" i="1" dirty="0" smtClean="0">
                  <a:solidFill>
                    <a:srgbClr val="0000FF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活動省思小書</a:t>
              </a:r>
              <a:endParaRPr lang="zh-TW" altLang="en-US" b="1" i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pic>
        <p:nvPicPr>
          <p:cNvPr id="36" name="圖片 35" descr="D:\107校務評鑑\06全20190210 scholl\20190211新增\20181225長者有約長者有約\長者有約\Epsondpn20_20190213_170511長者有約 學習單602_0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" y="3326118"/>
            <a:ext cx="4898422" cy="347162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0" y="4410186"/>
            <a:ext cx="1120961" cy="1991978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向上箭號圖說文字 29"/>
          <p:cNvSpPr/>
          <p:nvPr/>
        </p:nvSpPr>
        <p:spPr>
          <a:xfrm>
            <a:off x="288020" y="3316119"/>
            <a:ext cx="3235437" cy="767430"/>
          </a:xfrm>
          <a:prstGeom prst="upArrowCallout">
            <a:avLst>
              <a:gd name="adj1" fmla="val 72919"/>
              <a:gd name="adj2" fmla="val 66929"/>
              <a:gd name="adj3" fmla="val 29992"/>
              <a:gd name="adj4" fmla="val 58987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走入社區：與長者有</a:t>
            </a:r>
            <a:r>
              <a:rPr lang="zh-TW" altLang="en-US" sz="2400" b="1" i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約</a:t>
            </a:r>
          </a:p>
        </p:txBody>
      </p:sp>
      <p:sp>
        <p:nvSpPr>
          <p:cNvPr id="39" name="向下箭號圖說文字 38"/>
          <p:cNvSpPr/>
          <p:nvPr/>
        </p:nvSpPr>
        <p:spPr>
          <a:xfrm>
            <a:off x="7151055" y="4245521"/>
            <a:ext cx="1825120" cy="1378760"/>
          </a:xfrm>
          <a:prstGeom prst="downArrowCallout">
            <a:avLst>
              <a:gd name="adj1" fmla="val 25000"/>
              <a:gd name="adj2" fmla="val 36262"/>
              <a:gd name="adj3" fmla="val 25000"/>
              <a:gd name="adj4" fmla="val 64977"/>
            </a:avLst>
          </a:prstGeom>
          <a:solidFill>
            <a:srgbClr val="FFFFFF">
              <a:alpha val="69804"/>
            </a:srgbClr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決定以後在路上看到老人需要幫助就會立刻行動</a:t>
            </a:r>
            <a:endParaRPr lang="zh-TW" altLang="en-US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0" name="向下箭號圖說文字 39"/>
          <p:cNvSpPr/>
          <p:nvPr/>
        </p:nvSpPr>
        <p:spPr>
          <a:xfrm>
            <a:off x="5014808" y="3713936"/>
            <a:ext cx="1825120" cy="1731986"/>
          </a:xfrm>
          <a:prstGeom prst="downArrowCallout">
            <a:avLst>
              <a:gd name="adj1" fmla="val 25000"/>
              <a:gd name="adj2" fmla="val 36262"/>
              <a:gd name="adj3" fmla="val 21514"/>
              <a:gd name="adj4" fmla="val 70954"/>
            </a:avLst>
          </a:prstGeom>
          <a:solidFill>
            <a:srgbClr val="FFFFFF">
              <a:alpha val="69804"/>
            </a:srgbClr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學到如何和長者互動</a:t>
            </a:r>
            <a:r>
              <a:rPr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</a:t>
            </a:r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希望學校每一屆都可以有這個活動</a:t>
            </a:r>
            <a:endParaRPr lang="zh-TW" altLang="en-US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1" name="向下箭號圖說文字 40"/>
          <p:cNvSpPr/>
          <p:nvPr/>
        </p:nvSpPr>
        <p:spPr>
          <a:xfrm>
            <a:off x="2683520" y="4245521"/>
            <a:ext cx="2012169" cy="1378760"/>
          </a:xfrm>
          <a:prstGeom prst="downArrowCallout">
            <a:avLst>
              <a:gd name="adj1" fmla="val 25000"/>
              <a:gd name="adj2" fmla="val 36262"/>
              <a:gd name="adj3" fmla="val 25000"/>
              <a:gd name="adj4" fmla="val 64977"/>
            </a:avLst>
          </a:prstGeom>
          <a:solidFill>
            <a:srgbClr val="FFFFFF">
              <a:alpha val="69804"/>
            </a:srgbClr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學到「施比受更有福」</a:t>
            </a:r>
            <a:r>
              <a:rPr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</a:t>
            </a:r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決定以後去關懷更多老人</a:t>
            </a:r>
            <a:endParaRPr lang="zh-TW" altLang="en-US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51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>
          <a:xfrm>
            <a:off x="107504" y="1638009"/>
            <a:ext cx="3613690" cy="5031351"/>
          </a:xfrm>
          <a:prstGeom prst="roundRect">
            <a:avLst>
              <a:gd name="adj" fmla="val 5128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實</a:t>
            </a:r>
            <a:r>
              <a:rPr kumimoji="0" lang="zh-TW" altLang="en-US" b="1" dirty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施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理念：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做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中學，學付出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endParaRPr kumimoji="0" lang="en-US" altLang="zh-TW" b="1" dirty="0" smtClean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動手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做，助內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化。</a:t>
            </a:r>
            <a:endParaRPr kumimoji="0" lang="en-US" altLang="zh-TW" b="1" dirty="0" smtClean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74625" indent="-174625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實施方法：</a:t>
            </a:r>
            <a:endParaRPr kumimoji="0" lang="en-US" altLang="zh-TW" b="1" dirty="0" smtClean="0">
              <a:solidFill>
                <a:schemeClr val="accent4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綜合領域、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參觀法院、與長者有約、回饋社區、愛校服務</a:t>
            </a:r>
            <a:endParaRPr kumimoji="0" lang="en-US" altLang="zh-TW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74625" indent="-174625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資源運用：</a:t>
            </a:r>
            <a:endParaRPr kumimoji="0" lang="en-US" altLang="zh-TW" b="1" dirty="0" smtClean="0">
              <a:solidFill>
                <a:schemeClr val="accent4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跨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領域課程設計、地方法院、在地社區活動中心、服務學習制度</a:t>
            </a:r>
            <a:endParaRPr kumimoji="0" lang="en-US" altLang="zh-TW" b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4.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成效推廣：</a:t>
            </a:r>
            <a:endParaRPr kumimoji="0" lang="en-US" altLang="zh-TW" b="1" dirty="0" smtClean="0">
              <a:solidFill>
                <a:schemeClr val="accent4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61950" indent="-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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自治市幹部團隊進行全校服務學習，服務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38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個班級。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61950" indent="-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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898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位學生可依據彈性時間進行服務學習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30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小時，包含校園服務、家事服務及社區服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務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。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  <a:sym typeface="Wingdings" panose="05000000000000000000" pitchFamily="2" charset="2"/>
            </a:endParaRPr>
          </a:p>
          <a:p>
            <a:pPr marL="361950" indent="-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愛校服務：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200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天正向管教、自願服務、校內計畫活動志工。</a:t>
            </a:r>
            <a:endParaRPr kumimoji="0" lang="en-US" altLang="zh-TW" b="1" dirty="0" smtClean="0">
              <a:solidFill>
                <a:schemeClr val="accent4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endParaRPr kumimoji="0" lang="en-US" altLang="zh-TW" b="1" dirty="0">
              <a:solidFill>
                <a:schemeClr val="accent4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100" y="5180136"/>
            <a:ext cx="743565" cy="1321571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5536" y="852911"/>
            <a:ext cx="424847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三、從行動思尊重</a:t>
            </a:r>
            <a:endParaRPr kumimoji="0" lang="zh-TW" altLang="en-US" sz="4000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843808" y="-11185"/>
            <a:ext cx="3600400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/>
              <a:t>參</a:t>
            </a:r>
            <a:r>
              <a:rPr kumimoji="0" lang="zh-TW" altLang="en-US" sz="4000" dirty="0" smtClean="0"/>
              <a:t>、活動過程</a:t>
            </a:r>
            <a:endParaRPr kumimoji="0" lang="zh-TW" altLang="en-US" sz="40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81" r="13457"/>
          <a:stretch/>
        </p:blipFill>
        <p:spPr>
          <a:xfrm>
            <a:off x="7393663" y="3799631"/>
            <a:ext cx="1268759" cy="1166950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537" y="1530292"/>
            <a:ext cx="3758608" cy="2114732"/>
          </a:xfrm>
          <a:prstGeom prst="roundRect">
            <a:avLst>
              <a:gd name="adj" fmla="val 2308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975" y="3876609"/>
            <a:ext cx="1486781" cy="1115085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2">
                <a:lumMod val="50000"/>
              </a:schemeClr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7" t="16663" r="-2224" b="-1"/>
          <a:stretch/>
        </p:blipFill>
        <p:spPr>
          <a:xfrm>
            <a:off x="6921212" y="5104140"/>
            <a:ext cx="1866765" cy="1400073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990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向下箭號圖說文字 18"/>
          <p:cNvSpPr/>
          <p:nvPr/>
        </p:nvSpPr>
        <p:spPr>
          <a:xfrm>
            <a:off x="6090441" y="908720"/>
            <a:ext cx="2225975" cy="1080120"/>
          </a:xfrm>
          <a:prstGeom prst="downArrowCallout">
            <a:avLst>
              <a:gd name="adj1" fmla="val 80623"/>
              <a:gd name="adj2" fmla="val 77911"/>
              <a:gd name="adj3" fmla="val 25000"/>
              <a:gd name="adj4" fmla="val 69835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自治市幹部：</a:t>
            </a:r>
            <a:endParaRPr lang="en-US" altLang="zh-TW" sz="2400" b="1" i="1" dirty="0" smtClean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TW" altLang="en-US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用傘宣導</a:t>
            </a:r>
            <a:endParaRPr lang="zh-TW" altLang="en-US" sz="2400" b="1" i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6222883" y="4482620"/>
            <a:ext cx="1377574" cy="1386178"/>
            <a:chOff x="2080189" y="2007997"/>
            <a:chExt cx="3407849" cy="3270839"/>
          </a:xfrm>
        </p:grpSpPr>
        <p:sp>
          <p:nvSpPr>
            <p:cNvPr id="24" name="全向箭號圖說文字 23"/>
            <p:cNvSpPr/>
            <p:nvPr/>
          </p:nvSpPr>
          <p:spPr>
            <a:xfrm>
              <a:off x="2080189" y="2007997"/>
              <a:ext cx="3407849" cy="3270839"/>
            </a:xfrm>
            <a:prstGeom prst="quadArrowCallout">
              <a:avLst>
                <a:gd name="adj1" fmla="val 37772"/>
                <a:gd name="adj2" fmla="val 30314"/>
                <a:gd name="adj3" fmla="val 10660"/>
                <a:gd name="adj4" fmla="val 709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2547016" y="2436011"/>
              <a:ext cx="2429454" cy="2407434"/>
            </a:xfrm>
            <a:prstGeom prst="roundRect">
              <a:avLst>
                <a:gd name="adj" fmla="val 5128"/>
              </a:avLst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TW" altLang="en-US" sz="2400" b="1" i="1" dirty="0" smtClean="0">
                  <a:solidFill>
                    <a:srgbClr val="C0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愛校服務</a:t>
              </a:r>
              <a:endParaRPr lang="en-US" altLang="zh-TW" sz="2400" b="1" i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03" t="19677" r="12284" b="8437"/>
          <a:stretch/>
        </p:blipFill>
        <p:spPr>
          <a:xfrm>
            <a:off x="3937118" y="3163641"/>
            <a:ext cx="1092404" cy="1764651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8752" y="1532737"/>
            <a:ext cx="1320162" cy="1532580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-1" r="15374" b="5885"/>
          <a:stretch/>
        </p:blipFill>
        <p:spPr>
          <a:xfrm>
            <a:off x="3624653" y="5104140"/>
            <a:ext cx="2077853" cy="1590752"/>
          </a:xfrm>
          <a:prstGeom prst="rect">
            <a:avLst/>
          </a:prstGeom>
          <a:ln w="38100">
            <a:solidFill>
              <a:srgbClr val="FFFF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867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395536" y="852911"/>
            <a:ext cx="424847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四、從藝術長涵養</a:t>
            </a:r>
            <a:endParaRPr kumimoji="0" lang="zh-TW" altLang="en-US" sz="4000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843808" y="-11185"/>
            <a:ext cx="3600400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/>
              <a:t>參</a:t>
            </a:r>
            <a:r>
              <a:rPr kumimoji="0" lang="zh-TW" altLang="en-US" sz="4000" dirty="0" smtClean="0"/>
              <a:t>、活動過程</a:t>
            </a:r>
            <a:endParaRPr kumimoji="0" lang="zh-TW" altLang="en-US" sz="4000" dirty="0"/>
          </a:p>
        </p:txBody>
      </p:sp>
      <p:sp>
        <p:nvSpPr>
          <p:cNvPr id="19" name="橢圓 18"/>
          <p:cNvSpPr/>
          <p:nvPr/>
        </p:nvSpPr>
        <p:spPr>
          <a:xfrm>
            <a:off x="2046383" y="5435153"/>
            <a:ext cx="1080000" cy="108000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5000" b="-15000"/>
            </a:stretch>
          </a:blip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橢圓 19"/>
          <p:cNvSpPr/>
          <p:nvPr/>
        </p:nvSpPr>
        <p:spPr>
          <a:xfrm>
            <a:off x="781862" y="5373336"/>
            <a:ext cx="1080000" cy="108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5000" b="-15000"/>
            </a:stretch>
          </a:blip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橢圓 20"/>
          <p:cNvSpPr/>
          <p:nvPr/>
        </p:nvSpPr>
        <p:spPr>
          <a:xfrm>
            <a:off x="3240032" y="5010168"/>
            <a:ext cx="1080000" cy="108000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5000" b="-15000"/>
            </a:stretch>
          </a:blip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橢圓 21"/>
          <p:cNvSpPr/>
          <p:nvPr/>
        </p:nvSpPr>
        <p:spPr>
          <a:xfrm>
            <a:off x="842839" y="2371908"/>
            <a:ext cx="2925438" cy="2925438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橢圓 22"/>
          <p:cNvSpPr/>
          <p:nvPr/>
        </p:nvSpPr>
        <p:spPr>
          <a:xfrm>
            <a:off x="2499620" y="1666784"/>
            <a:ext cx="1080000" cy="108000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9000" r="-39000"/>
            </a:stretch>
          </a:blip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橢圓 23"/>
          <p:cNvSpPr/>
          <p:nvPr/>
        </p:nvSpPr>
        <p:spPr>
          <a:xfrm>
            <a:off x="3507164" y="2378987"/>
            <a:ext cx="1080000" cy="1080000"/>
          </a:xfrm>
          <a:prstGeom prst="ellipse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6000" b="-26000"/>
            </a:stretch>
          </a:blip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橢圓 24"/>
          <p:cNvSpPr/>
          <p:nvPr/>
        </p:nvSpPr>
        <p:spPr>
          <a:xfrm>
            <a:off x="3807175" y="3751226"/>
            <a:ext cx="1080000" cy="1080000"/>
          </a:xfrm>
          <a:prstGeom prst="ellipse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5000" b="-15000"/>
            </a:stretch>
          </a:blip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圓角矩形 12"/>
          <p:cNvSpPr/>
          <p:nvPr/>
        </p:nvSpPr>
        <p:spPr>
          <a:xfrm>
            <a:off x="5076056" y="836712"/>
            <a:ext cx="3985105" cy="5688632"/>
          </a:xfrm>
          <a:prstGeom prst="roundRect">
            <a:avLst>
              <a:gd name="adj" fmla="val 5128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實</a:t>
            </a:r>
            <a:r>
              <a:rPr kumimoji="0" lang="zh-TW" altLang="en-US" b="1" dirty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施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理念：</a:t>
            </a:r>
            <a:endParaRPr kumimoji="0" lang="en-US" altLang="zh-TW" b="1" dirty="0" smtClean="0">
              <a:solidFill>
                <a:schemeClr val="accent4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80975" fontAlgn="auto"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戲與舞，美滋養；曲和樂，增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涵養。</a:t>
            </a:r>
            <a:endParaRPr kumimoji="0" lang="en-US" altLang="zh-TW" b="1" dirty="0" smtClean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74625" indent="-174625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實施方法：</a:t>
            </a:r>
            <a:endParaRPr kumimoji="0" lang="en-US" altLang="zh-TW" b="1" dirty="0" smtClean="0">
              <a:solidFill>
                <a:schemeClr val="accent4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音樂性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社團、品格行動劇、才藝表演、校際音樂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交流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74625" indent="-174625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資源運用：</a:t>
            </a:r>
            <a:endParaRPr kumimoji="0" lang="en-US" altLang="zh-TW" b="1" dirty="0" smtClean="0">
              <a:solidFill>
                <a:schemeClr val="accent4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親師生才藝表演、彩虹劇團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、友誼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校際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交流</a:t>
            </a:r>
            <a:r>
              <a:rPr kumimoji="0" lang="en-US" altLang="zh-TW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新竹頂埔國小、苗粟頂埔國小、林口頭湖國小</a:t>
            </a:r>
            <a:r>
              <a:rPr kumimoji="0" lang="en-US" altLang="zh-TW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kumimoji="0" lang="en-US" altLang="zh-TW" b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4.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成效推廣：</a:t>
            </a:r>
            <a:endParaRPr kumimoji="0" lang="en-US" altLang="zh-TW" b="1" dirty="0" smtClean="0">
              <a:solidFill>
                <a:schemeClr val="accent4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61950" indent="-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一年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２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次品格行動劇，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898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位學生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透過舞台劇養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品德，從觀賞學尊重、行省思。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61950" indent="-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每週２堂早自習社團課，期中進行校內外表演，期末進行才藝海選、親師生才藝表演。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  <a:sym typeface="Wingdings" panose="05000000000000000000" pitchFamily="2" charset="2"/>
            </a:endParaRPr>
          </a:p>
          <a:p>
            <a:pPr marL="361950" indent="-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學生自組團體，本年度有１２組申請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才藝表演，不定期於朝會演出，養成表演者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的膽識與堅持、觀賞者的尊重與專注。</a:t>
            </a:r>
            <a:endParaRPr kumimoji="0" lang="en-US" altLang="zh-TW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  <a:sym typeface="Wingdings" panose="05000000000000000000" pitchFamily="2" charset="2"/>
            </a:endParaRPr>
          </a:p>
          <a:p>
            <a:pPr marL="361950" indent="-180975" fontAlgn="auto">
              <a:spcAft>
                <a:spcPts val="0"/>
              </a:spcAft>
              <a:buFontTx/>
              <a:buNone/>
              <a:defRPr/>
            </a:pP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38578" y="1948043"/>
            <a:ext cx="1985378" cy="79874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彩虹劇團</a:t>
            </a:r>
            <a:r>
              <a:rPr lang="en-US" altLang="zh-TW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</a:p>
          <a:p>
            <a:pPr algn="ctr"/>
            <a:r>
              <a:rPr lang="zh-TW" altLang="en-US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品格行動劇</a:t>
            </a:r>
            <a:endParaRPr lang="zh-TW" altLang="en-US" sz="2400" b="1" i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202425" y="1670274"/>
            <a:ext cx="1441583" cy="26948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露天演奏會</a:t>
            </a:r>
            <a:endParaRPr lang="zh-TW" altLang="en-US" b="1" i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88231" y="3365653"/>
            <a:ext cx="1610461" cy="26948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校際音樂交流</a:t>
            </a:r>
            <a:endParaRPr lang="en-US" altLang="zh-TW" b="1" i="1" dirty="0" smtClean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123342" y="4772879"/>
            <a:ext cx="1847643" cy="30832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親師生才藝表演</a:t>
            </a:r>
            <a:endParaRPr lang="zh-TW" altLang="en-US" b="1" i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-37903" y="3211226"/>
            <a:ext cx="1080000" cy="1080000"/>
          </a:xfrm>
          <a:prstGeom prst="ellipse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000" r="-17000"/>
            </a:stretch>
          </a:blip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橢圓 28"/>
          <p:cNvSpPr/>
          <p:nvPr/>
        </p:nvSpPr>
        <p:spPr>
          <a:xfrm>
            <a:off x="44453" y="4430899"/>
            <a:ext cx="1080000" cy="1080000"/>
          </a:xfrm>
          <a:prstGeom prst="ellipse">
            <a:avLst/>
          </a:prstGeom>
          <a:blipFill>
            <a:blip r:embed="rId10"/>
            <a:srcRect/>
            <a:stretch>
              <a:fillRect l="-39000" r="-39000"/>
            </a:stretch>
          </a:blipFill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矩形 29"/>
          <p:cNvSpPr/>
          <p:nvPr/>
        </p:nvSpPr>
        <p:spPr>
          <a:xfrm>
            <a:off x="201864" y="4134617"/>
            <a:ext cx="1610461" cy="26948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靜態藝文作品</a:t>
            </a:r>
            <a:endParaRPr lang="en-US" altLang="zh-TW" b="1" i="1" dirty="0" smtClean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59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3941" y="78284"/>
            <a:ext cx="2048664" cy="165743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5536" y="852911"/>
            <a:ext cx="424847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五、從親師共合作</a:t>
            </a:r>
            <a:endParaRPr kumimoji="0" lang="zh-TW" altLang="en-US" sz="4000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843808" y="-11185"/>
            <a:ext cx="3600400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/>
              <a:t>參</a:t>
            </a:r>
            <a:r>
              <a:rPr kumimoji="0" lang="zh-TW" altLang="en-US" sz="4000" dirty="0" smtClean="0"/>
              <a:t>、活動過程</a:t>
            </a:r>
            <a:endParaRPr kumimoji="0" lang="zh-TW" altLang="en-US" sz="40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3" y="1663506"/>
            <a:ext cx="2448271" cy="1377489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57" y="1692846"/>
            <a:ext cx="2431045" cy="1377462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59" y="1692000"/>
            <a:ext cx="3489353" cy="2617014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3" y="3139506"/>
            <a:ext cx="2448272" cy="1377153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03" y="3169348"/>
            <a:ext cx="2447999" cy="1377538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圓角矩形 11"/>
          <p:cNvSpPr/>
          <p:nvPr/>
        </p:nvSpPr>
        <p:spPr>
          <a:xfrm>
            <a:off x="133821" y="4477688"/>
            <a:ext cx="8902675" cy="2331544"/>
          </a:xfrm>
          <a:prstGeom prst="roundRect">
            <a:avLst>
              <a:gd name="adj" fmla="val 5128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174625" indent="-174625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實</a:t>
            </a:r>
            <a:r>
              <a:rPr kumimoji="0" lang="zh-TW" altLang="en-US" b="1" dirty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施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理念：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親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師生融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一體，言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身教－愛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．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尊重。</a:t>
            </a:r>
            <a:endParaRPr kumimoji="0" lang="en-US" altLang="zh-TW" b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實施方法：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家長日、校網公告、親職講座、親子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活動、錄製尊重生命教學影片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資源運用：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資訊系統、校內課程、內外部宣導講座、社區資源</a:t>
            </a:r>
            <a:endParaRPr kumimoji="0" lang="en-US" altLang="zh-TW" b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520825" indent="-1520825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4.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成效推廣：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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一年２次家長日，親師溝通，建立親師生合作模式，提供孩子學習成長的支援與建立正確價值觀。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利用校網公告相關親職教育講座或活動，協助家長親子互動。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  <a:sym typeface="Wingdings" panose="05000000000000000000" pitchFamily="2" charset="2"/>
            </a:endParaRPr>
          </a:p>
          <a:p>
            <a:pPr marL="1431925" indent="-173038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策劃相關親子活動，邀請家長參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與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晨間親子採菜趣、假日親子野餐趣、親子共讀繪本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……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等，帶領親子共同建立尊重、分享、感恩的品德觀念。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26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2142236" y="852911"/>
            <a:ext cx="496855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肆、檢核省思</a:t>
            </a:r>
            <a:endParaRPr kumimoji="0" lang="zh-TW" altLang="en-US" sz="40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02185"/>
              </p:ext>
            </p:extLst>
          </p:nvPr>
        </p:nvGraphicFramePr>
        <p:xfrm>
          <a:off x="414043" y="1700808"/>
          <a:ext cx="8424938" cy="4762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2">
                  <a:extLst>
                    <a:ext uri="{9D8B030D-6E8A-4147-A177-3AD203B41FA5}">
                      <a16:colId xmlns:a16="http://schemas.microsoft.com/office/drawing/2014/main" xmlns="" val="1896228872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3896610112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xmlns="" val="372688123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3200" dirty="0" smtClean="0"/>
                        <a:t>項目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3200" dirty="0" smtClean="0"/>
                        <a:t>現況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3200" dirty="0" smtClean="0"/>
                        <a:t>省思</a:t>
                      </a:r>
                      <a:r>
                        <a:rPr lang="en-US" altLang="zh-TW" sz="32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3200" dirty="0" smtClean="0">
                          <a:sym typeface="Wingdings" panose="05000000000000000000" pitchFamily="2" charset="2"/>
                        </a:rPr>
                        <a:t>未來</a:t>
                      </a:r>
                      <a:endParaRPr lang="zh-TW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62428007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r"/>
                      <a:r>
                        <a:rPr lang="en-US" altLang="zh-TW" sz="2400" dirty="0" smtClean="0"/>
                        <a:t>1.</a:t>
                      </a:r>
                      <a:r>
                        <a:rPr lang="zh-TW" altLang="en-US" sz="2400" dirty="0" smtClean="0"/>
                        <a:t>制度規範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 smtClean="0"/>
                        <a:t>主題宣導、服務學習</a:t>
                      </a:r>
                      <a:r>
                        <a:rPr lang="en-US" altLang="zh-TW" sz="2400" dirty="0" smtClean="0"/>
                        <a:t>+</a:t>
                      </a:r>
                      <a:r>
                        <a:rPr lang="zh-TW" altLang="en-US" sz="2400" dirty="0" smtClean="0"/>
                        <a:t>數位榮譽制度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自治市幹部制度：個人</a:t>
                      </a:r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2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團隊</a:t>
                      </a:r>
                      <a:endParaRPr lang="en-US" altLang="zh-TW" sz="24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marR="0" lvl="0" indent="-180975" algn="l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被動思考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2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主動發現問</a:t>
                      </a:r>
                      <a:r>
                        <a:rPr lang="zh-TW" altLang="en-US" sz="2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題</a:t>
                      </a:r>
                      <a:endParaRPr lang="zh-TW" altLang="en-US" sz="24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0275194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r"/>
                      <a:r>
                        <a:rPr lang="en-US" altLang="zh-TW" sz="2400" dirty="0" smtClean="0"/>
                        <a:t>2.</a:t>
                      </a:r>
                      <a:r>
                        <a:rPr lang="zh-TW" altLang="en-US" sz="2400" dirty="0" smtClean="0"/>
                        <a:t>讀寫省思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閱讀他人故事</a:t>
                      </a:r>
                      <a:endParaRPr lang="en-US" altLang="zh-TW" sz="2400" dirty="0" smtClean="0"/>
                    </a:p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撰寫心得省思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缺少深刻領會</a:t>
                      </a:r>
                      <a:r>
                        <a:rPr lang="en-US" altLang="zh-TW" sz="2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2400" dirty="0" smtClean="0">
                          <a:sym typeface="Wingdings" panose="05000000000000000000" pitchFamily="2" charset="2"/>
                        </a:rPr>
                        <a:t>設計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體驗活動</a:t>
                      </a:r>
                      <a:endParaRPr lang="en-US" altLang="zh-TW" sz="2400" b="1" dirty="0" smtClean="0">
                        <a:solidFill>
                          <a:srgbClr val="C00000"/>
                        </a:solidFill>
                        <a:sym typeface="Wingdings" panose="05000000000000000000" pitchFamily="2" charset="2"/>
                      </a:endParaRPr>
                    </a:p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>
                          <a:sym typeface="Wingdings" panose="05000000000000000000" pitchFamily="2" charset="2"/>
                        </a:rPr>
                        <a:t>文字運用能力</a:t>
                      </a:r>
                      <a:r>
                        <a:rPr lang="en-US" altLang="zh-TW" sz="2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2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多元</a:t>
                      </a:r>
                      <a:r>
                        <a:rPr lang="zh-TW" altLang="en-US" sz="2400" dirty="0" smtClean="0">
                          <a:sym typeface="Wingdings" panose="05000000000000000000" pitchFamily="2" charset="2"/>
                        </a:rPr>
                        <a:t>記錄</a:t>
                      </a:r>
                      <a:r>
                        <a:rPr lang="zh-TW" altLang="en-US" sz="2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媒材</a:t>
                      </a:r>
                      <a:endParaRPr lang="zh-TW" altLang="en-US" sz="24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1809725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r"/>
                      <a:r>
                        <a:rPr lang="en-US" altLang="zh-TW" sz="2400" dirty="0" smtClean="0"/>
                        <a:t>3.</a:t>
                      </a:r>
                      <a:r>
                        <a:rPr lang="zh-TW" altLang="en-US" sz="2400" dirty="0" smtClean="0"/>
                        <a:t>服務學習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 smtClean="0"/>
                        <a:t>服務制度、課程設計：</a:t>
                      </a:r>
                      <a:r>
                        <a:rPr lang="zh-TW" altLang="en-US" sz="1800" dirty="0" smtClean="0"/>
                        <a:t>走出校園進入社區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個人服務</a:t>
                      </a:r>
                      <a:r>
                        <a:rPr lang="en-US" altLang="zh-TW" sz="2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</a:rPr>
                        <a:t>組隊服務</a:t>
                      </a:r>
                      <a:endParaRPr lang="en-US" altLang="zh-TW" sz="2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班級申請</a:t>
                      </a:r>
                      <a:r>
                        <a:rPr lang="en-US" altLang="zh-TW" sz="2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</a:rPr>
                        <a:t>學年活動</a:t>
                      </a:r>
                      <a:endParaRPr lang="zh-TW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6272164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r"/>
                      <a:r>
                        <a:rPr lang="en-US" altLang="zh-TW" sz="2400" dirty="0" smtClean="0"/>
                        <a:t>4.</a:t>
                      </a:r>
                      <a:r>
                        <a:rPr lang="zh-TW" altLang="en-US" sz="2400" dirty="0" smtClean="0"/>
                        <a:t>藝術涵養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觀賞戲劇、表演</a:t>
                      </a:r>
                      <a:endParaRPr lang="en-US" altLang="zh-TW" sz="2400" dirty="0" smtClean="0"/>
                    </a:p>
                    <a:p>
                      <a:pPr marL="180975" indent="-180975" algn="l">
                        <a:buFont typeface="Arial" panose="020B0604020202020204" pitchFamily="34" charset="0"/>
                        <a:buChar char="•"/>
                        <a:tabLst>
                          <a:tab pos="180975" algn="l"/>
                        </a:tabLst>
                      </a:pPr>
                      <a:r>
                        <a:rPr lang="zh-TW" altLang="en-US" sz="2400" dirty="0" smtClean="0"/>
                        <a:t>社團演練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靜態觀賞</a:t>
                      </a:r>
                      <a:r>
                        <a:rPr lang="en-US" altLang="zh-TW" sz="2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動態參演</a:t>
                      </a:r>
                      <a:endParaRPr lang="en-US" altLang="zh-TW" sz="2400" b="1" dirty="0" smtClean="0">
                        <a:solidFill>
                          <a:srgbClr val="C00000"/>
                        </a:solidFill>
                        <a:sym typeface="Wingdings" panose="05000000000000000000" pitchFamily="2" charset="2"/>
                      </a:endParaRPr>
                    </a:p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>
                          <a:sym typeface="Wingdings" panose="05000000000000000000" pitchFamily="2" charset="2"/>
                        </a:rPr>
                        <a:t>社團時間</a:t>
                      </a:r>
                      <a:r>
                        <a:rPr lang="en-US" altLang="zh-TW" sz="2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2400" dirty="0" smtClean="0">
                          <a:sym typeface="Wingdings" panose="05000000000000000000" pitchFamily="2" charset="2"/>
                        </a:rPr>
                        <a:t>班級</a:t>
                      </a:r>
                      <a:r>
                        <a:rPr lang="en-US" altLang="zh-TW" sz="2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個人表演</a:t>
                      </a:r>
                      <a:endParaRPr lang="zh-TW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5874270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r"/>
                      <a:r>
                        <a:rPr lang="en-US" altLang="zh-TW" sz="2400" dirty="0" smtClean="0"/>
                        <a:t>5.</a:t>
                      </a:r>
                      <a:r>
                        <a:rPr lang="zh-TW" altLang="en-US" sz="2400" dirty="0" smtClean="0"/>
                        <a:t>親師合作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親職教育</a:t>
                      </a:r>
                      <a:endParaRPr lang="en-US" altLang="zh-TW" sz="2400" dirty="0" smtClean="0"/>
                    </a:p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親子活動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師長設計</a:t>
                      </a:r>
                      <a:r>
                        <a:rPr lang="en-US" altLang="zh-TW" sz="2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</a:rPr>
                        <a:t>學生心聲</a:t>
                      </a:r>
                      <a:endParaRPr lang="en-US" altLang="zh-TW" sz="2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活動頻率</a:t>
                      </a:r>
                      <a:r>
                        <a:rPr lang="en-US" altLang="zh-TW" sz="240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</a:rPr>
                        <a:t>親子共讀、共寫</a:t>
                      </a:r>
                      <a:endParaRPr lang="zh-TW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9756633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4283968" y="2420887"/>
            <a:ext cx="4392488" cy="684621"/>
          </a:xfrm>
          <a:prstGeom prst="rect">
            <a:avLst/>
          </a:prstGeom>
          <a:solidFill>
            <a:srgbClr val="DBE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283968" y="3244484"/>
            <a:ext cx="4392488" cy="684621"/>
          </a:xfrm>
          <a:prstGeom prst="rect">
            <a:avLst/>
          </a:prstGeom>
          <a:solidFill>
            <a:srgbClr val="EEF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283968" y="4068081"/>
            <a:ext cx="4392488" cy="684621"/>
          </a:xfrm>
          <a:prstGeom prst="rect">
            <a:avLst/>
          </a:prstGeom>
          <a:solidFill>
            <a:srgbClr val="DBE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283968" y="4891678"/>
            <a:ext cx="4392488" cy="684621"/>
          </a:xfrm>
          <a:prstGeom prst="rect">
            <a:avLst/>
          </a:prstGeom>
          <a:solidFill>
            <a:srgbClr val="EEF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4283968" y="5715275"/>
            <a:ext cx="4392488" cy="684621"/>
          </a:xfrm>
          <a:prstGeom prst="rect">
            <a:avLst/>
          </a:prstGeom>
          <a:solidFill>
            <a:srgbClr val="DBE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957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8773" y="1946795"/>
            <a:ext cx="8918871" cy="4498774"/>
            <a:chOff x="130302" y="1844824"/>
            <a:chExt cx="8918871" cy="4498774"/>
          </a:xfrm>
        </p:grpSpPr>
        <p:pic>
          <p:nvPicPr>
            <p:cNvPr id="7172" name="Picture 4" descr="ç¸éåç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02" y="1844825"/>
              <a:ext cx="4498773" cy="4498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ç¸éåç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50400" y="1844824"/>
              <a:ext cx="4498773" cy="4498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群組 21"/>
          <p:cNvGrpSpPr/>
          <p:nvPr/>
        </p:nvGrpSpPr>
        <p:grpSpPr>
          <a:xfrm>
            <a:off x="1803277" y="1523190"/>
            <a:ext cx="4945234" cy="4895616"/>
            <a:chOff x="1803277" y="1523190"/>
            <a:chExt cx="4945234" cy="4895616"/>
          </a:xfrm>
        </p:grpSpPr>
        <p:sp>
          <p:nvSpPr>
            <p:cNvPr id="21" name="圓形圖 20"/>
            <p:cNvSpPr/>
            <p:nvPr/>
          </p:nvSpPr>
          <p:spPr>
            <a:xfrm rot="2171943">
              <a:off x="1829927" y="1523190"/>
              <a:ext cx="4900659" cy="4895616"/>
            </a:xfrm>
            <a:prstGeom prst="pie">
              <a:avLst>
                <a:gd name="adj1" fmla="val 21124488"/>
                <a:gd name="adj2" fmla="val 7017041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圓形圖 17"/>
            <p:cNvSpPr/>
            <p:nvPr/>
          </p:nvSpPr>
          <p:spPr>
            <a:xfrm rot="9304699">
              <a:off x="1804654" y="1525606"/>
              <a:ext cx="4789512" cy="4834316"/>
            </a:xfrm>
            <a:prstGeom prst="pie">
              <a:avLst>
                <a:gd name="adj1" fmla="val 21494096"/>
                <a:gd name="adj2" fmla="val 683327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圓形圖 19"/>
            <p:cNvSpPr/>
            <p:nvPr/>
          </p:nvSpPr>
          <p:spPr>
            <a:xfrm rot="16608922">
              <a:off x="1903555" y="1443993"/>
              <a:ext cx="4744677" cy="4945234"/>
            </a:xfrm>
            <a:prstGeom prst="pie">
              <a:avLst>
                <a:gd name="adj1" fmla="val 21145993"/>
                <a:gd name="adj2" fmla="val 667766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標題 1"/>
          <p:cNvSpPr txBox="1">
            <a:spLocks/>
          </p:cNvSpPr>
          <p:nvPr/>
        </p:nvSpPr>
        <p:spPr>
          <a:xfrm>
            <a:off x="2142236" y="852911"/>
            <a:ext cx="496855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伍、結論</a:t>
            </a:r>
            <a:endParaRPr kumimoji="0" lang="zh-TW" altLang="en-US" sz="40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2989170" y="2577271"/>
            <a:ext cx="2579705" cy="2642028"/>
            <a:chOff x="3261069" y="2700100"/>
            <a:chExt cx="2579705" cy="26420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圓形圖 10"/>
            <p:cNvSpPr/>
            <p:nvPr/>
          </p:nvSpPr>
          <p:spPr>
            <a:xfrm rot="5805618">
              <a:off x="3297073" y="2790671"/>
              <a:ext cx="2448272" cy="2520280"/>
            </a:xfrm>
            <a:prstGeom prst="pie">
              <a:avLst>
                <a:gd name="adj1" fmla="val 21224435"/>
                <a:gd name="adj2" fmla="val 6833270"/>
              </a:avLst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圓形圖 11"/>
            <p:cNvSpPr/>
            <p:nvPr/>
          </p:nvSpPr>
          <p:spPr>
            <a:xfrm rot="20250803">
              <a:off x="3387790" y="2786895"/>
              <a:ext cx="2452984" cy="2468822"/>
            </a:xfrm>
            <a:prstGeom prst="pie">
              <a:avLst>
                <a:gd name="adj1" fmla="val 21295513"/>
                <a:gd name="adj2" fmla="val 6738735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圓形圖 12"/>
            <p:cNvSpPr/>
            <p:nvPr/>
          </p:nvSpPr>
          <p:spPr>
            <a:xfrm rot="13068541">
              <a:off x="3284610" y="2700100"/>
              <a:ext cx="2555402" cy="2583238"/>
            </a:xfrm>
            <a:prstGeom prst="pie">
              <a:avLst>
                <a:gd name="adj1" fmla="val 21176006"/>
                <a:gd name="adj2" fmla="val 6810127"/>
              </a:avLst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橢圓 6"/>
            <p:cNvSpPr/>
            <p:nvPr/>
          </p:nvSpPr>
          <p:spPr>
            <a:xfrm>
              <a:off x="3878599" y="3356992"/>
              <a:ext cx="1343601" cy="134360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終身</a:t>
              </a:r>
              <a:endParaRPr lang="en-US" altLang="zh-TW" sz="2400" b="1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學習者</a:t>
              </a:r>
              <a:endParaRPr lang="zh-TW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5" name="六邊形 4"/>
            <p:cNvSpPr txBox="1"/>
            <p:nvPr/>
          </p:nvSpPr>
          <p:spPr>
            <a:xfrm>
              <a:off x="3756148" y="2832674"/>
              <a:ext cx="1716268" cy="6573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3000" b="1" kern="1200" spc="-300" dirty="0" smtClean="0">
                  <a:ln w="0"/>
                  <a:solidFill>
                    <a:schemeClr val="bg1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</a:rPr>
                <a:t>溝通互動</a:t>
              </a:r>
              <a:endParaRPr lang="zh-TW" altLang="en-US" sz="3000" b="1" kern="1200" spc="-300" dirty="0">
                <a:ln w="0"/>
                <a:solidFill>
                  <a:schemeClr val="bg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6" name="六邊形 4"/>
            <p:cNvSpPr txBox="1"/>
            <p:nvPr/>
          </p:nvSpPr>
          <p:spPr>
            <a:xfrm rot="18340908">
              <a:off x="4431940" y="4232774"/>
              <a:ext cx="1663323" cy="55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3000" b="1" kern="1200" spc="-300" dirty="0" smtClean="0">
                  <a:ln w="0"/>
                  <a:solidFill>
                    <a:schemeClr val="bg1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</a:rPr>
                <a:t>社會參與</a:t>
              </a:r>
              <a:endParaRPr lang="zh-TW" altLang="en-US" sz="3000" b="1" kern="1200" spc="-300" dirty="0">
                <a:ln w="0"/>
                <a:solidFill>
                  <a:schemeClr val="bg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7" name="六邊形 4"/>
            <p:cNvSpPr txBox="1"/>
            <p:nvPr/>
          </p:nvSpPr>
          <p:spPr>
            <a:xfrm rot="3517299">
              <a:off x="2985210" y="4195847"/>
              <a:ext cx="1663323" cy="55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3000" b="1" kern="1200" spc="-300" dirty="0" smtClean="0">
                  <a:ln w="0"/>
                  <a:solidFill>
                    <a:schemeClr val="bg1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</a:rPr>
                <a:t>自主行動</a:t>
              </a:r>
              <a:endParaRPr lang="zh-TW" altLang="en-US" sz="3000" b="1" kern="1200" spc="-300" dirty="0">
                <a:ln w="0"/>
                <a:solidFill>
                  <a:schemeClr val="bg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23" name="六邊形 4"/>
          <p:cNvSpPr txBox="1"/>
          <p:nvPr/>
        </p:nvSpPr>
        <p:spPr>
          <a:xfrm>
            <a:off x="2689842" y="5195768"/>
            <a:ext cx="3250703" cy="10659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155700">
              <a:spcBef>
                <a:spcPct val="0"/>
              </a:spcBef>
              <a:spcAft>
                <a:spcPts val="0"/>
              </a:spcAft>
            </a:pPr>
            <a:r>
              <a:rPr lang="zh-TW" altLang="en-US" sz="3600" b="1" kern="1200" dirty="0" smtClean="0">
                <a:ln w="0"/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為學生</a:t>
            </a:r>
            <a:endParaRPr lang="en-US" altLang="zh-TW" sz="3600" b="1" kern="1200" dirty="0" smtClean="0">
              <a:ln w="0"/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155700">
              <a:spcBef>
                <a:spcPct val="0"/>
              </a:spcBef>
              <a:spcAft>
                <a:spcPts val="0"/>
              </a:spcAft>
            </a:pPr>
            <a:r>
              <a:rPr lang="zh-TW" altLang="en-US" sz="3600" b="1" kern="1200" dirty="0" smtClean="0">
                <a:ln w="0"/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創造舞台</a:t>
            </a:r>
            <a:endParaRPr lang="zh-TW" altLang="en-US" sz="3600" b="1" kern="1200" dirty="0">
              <a:ln w="0"/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六邊形 4"/>
          <p:cNvSpPr txBox="1"/>
          <p:nvPr/>
        </p:nvSpPr>
        <p:spPr>
          <a:xfrm>
            <a:off x="5603499" y="2274374"/>
            <a:ext cx="994176" cy="20344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eaVert" wrap="square" lIns="0" tIns="0" rIns="0" bIns="0" numCol="1" spcCol="1270" anchor="ctr" anchorCtr="0">
            <a:noAutofit/>
          </a:bodyPr>
          <a:lstStyle/>
          <a:p>
            <a:pPr algn="ctr" defTabSz="1155700">
              <a:spcAft>
                <a:spcPts val="0"/>
              </a:spcAft>
            </a:pPr>
            <a:r>
              <a:rPr lang="zh-TW" altLang="en-US" sz="3600" b="1" kern="1200" dirty="0" smtClean="0">
                <a:ln w="0"/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動手體驗</a:t>
            </a:r>
            <a:r>
              <a:rPr lang="zh-TW" altLang="en-US" sz="3600" b="1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</a:t>
            </a:r>
            <a:r>
              <a:rPr lang="zh-TW" altLang="en-US" sz="3600" b="1" dirty="0" smtClean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endParaRPr lang="en-US" altLang="zh-TW" sz="3600" b="1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六邊形 4"/>
          <p:cNvSpPr txBox="1"/>
          <p:nvPr/>
        </p:nvSpPr>
        <p:spPr>
          <a:xfrm>
            <a:off x="1983149" y="2150739"/>
            <a:ext cx="1075359" cy="20013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eaVert" wrap="square" lIns="0" tIns="0" rIns="0" bIns="0" numCol="1" spcCol="1270" anchor="ctr" anchorCtr="0">
            <a:noAutofit/>
          </a:bodyPr>
          <a:lstStyle/>
          <a:p>
            <a:pPr algn="ctr" defTabSz="1155700">
              <a:spcAft>
                <a:spcPts val="0"/>
              </a:spcAft>
            </a:pPr>
            <a:r>
              <a:rPr lang="zh-TW" altLang="en-US" sz="3600" b="1" kern="1200" dirty="0" smtClean="0">
                <a:ln w="0"/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有品校園</a:t>
            </a:r>
            <a:endParaRPr lang="en-US" altLang="zh-TW" sz="3600" b="1" kern="1200" dirty="0" smtClean="0">
              <a:ln w="0"/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1155700">
              <a:spcAft>
                <a:spcPts val="0"/>
              </a:spcAft>
            </a:pPr>
            <a:r>
              <a:rPr lang="zh-TW" altLang="en-US" sz="3600" b="1" dirty="0" smtClean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建立頂埔</a:t>
            </a:r>
            <a:endParaRPr lang="zh-TW" altLang="en-US" sz="3600" b="1" kern="1200" dirty="0">
              <a:ln w="0"/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3601113" y="3237572"/>
            <a:ext cx="1343601" cy="1343601"/>
          </a:xfrm>
          <a:prstGeom prst="ellipse">
            <a:avLst/>
          </a:prstGeom>
          <a:solidFill>
            <a:schemeClr val="accent2">
              <a:lumMod val="50000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終身</a:t>
            </a:r>
            <a:endParaRPr lang="en-US" altLang="zh-TW" sz="2400" b="1" dirty="0" smtClean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好品格</a:t>
            </a:r>
            <a:endParaRPr lang="zh-TW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024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61" y="708100"/>
            <a:ext cx="6194073" cy="1859441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 flipV="1">
            <a:off x="0" y="-243408"/>
            <a:ext cx="9189751" cy="887166"/>
            <a:chOff x="-180528" y="0"/>
            <a:chExt cx="9371183" cy="621663"/>
          </a:xfrm>
        </p:grpSpPr>
        <p:pic>
          <p:nvPicPr>
            <p:cNvPr id="5" name="Picture 2" descr="http://image21.360doc.com/DownloadImg/2010/12/3114/8117328_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0"/>
              <a:ext cx="7238039" cy="496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image21.360doc.com/DownloadImg/2010/12/3114/8117328_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" t="-1" r="68783" b="-25320"/>
            <a:stretch/>
          </p:blipFill>
          <p:spPr bwMode="auto">
            <a:xfrm>
              <a:off x="7052933" y="0"/>
              <a:ext cx="2137722" cy="621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Sous-titre 2"/>
          <p:cNvSpPr txBox="1">
            <a:spLocks/>
          </p:cNvSpPr>
          <p:nvPr/>
        </p:nvSpPr>
        <p:spPr bwMode="auto">
          <a:xfrm>
            <a:off x="3548953" y="2600569"/>
            <a:ext cx="5248867" cy="175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zh-TW" altLang="en-US" sz="320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新北市土城區頂埔國小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zh-TW" altLang="en-US" sz="320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品德教育推動成果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zh-TW" altLang="en-US" sz="20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報告人：頂埔國小學務處活動組長　張巧燕</a:t>
            </a:r>
            <a:endParaRPr lang="fr-CA" sz="20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8929" y="843165"/>
            <a:ext cx="2403985" cy="128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8774" y="2132856"/>
            <a:ext cx="2664296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kumimoji="0" lang="zh-TW" altLang="en-US" sz="1000" b="1" dirty="0">
                <a:solidFill>
                  <a:srgbClr val="FF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</a:t>
            </a:r>
            <a:r>
              <a:rPr kumimoji="0" lang="zh-TW" altLang="en-US" sz="1000" b="1" dirty="0">
                <a:solidFill>
                  <a:srgbClr val="FF99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r>
              <a:rPr kumimoji="0" lang="en-US" altLang="zh-TW" sz="10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Health</a:t>
            </a:r>
            <a:r>
              <a:rPr kumimoji="0" lang="zh-TW" altLang="en-US" sz="10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r>
              <a:rPr kumimoji="0" lang="zh-TW" altLang="en-US" sz="1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</a:t>
            </a:r>
            <a:r>
              <a:rPr kumimoji="0" lang="en-US" altLang="zh-TW" sz="1000" dirty="0" smtClean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kumimoji="0" lang="en-US" altLang="zh-TW" sz="1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Innovation</a:t>
            </a:r>
            <a:r>
              <a:rPr kumimoji="0" lang="zh-TW" altLang="en-US" sz="1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r>
              <a:rPr kumimoji="0" lang="zh-TW" altLang="en-US" sz="1000" b="1" dirty="0" smtClean="0">
                <a:solidFill>
                  <a:srgbClr val="66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人文</a:t>
            </a:r>
            <a:r>
              <a:rPr kumimoji="0" lang="zh-TW" altLang="en-US" sz="10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r>
              <a:rPr kumimoji="0" lang="en-US" altLang="zh-TW" sz="1000" b="1" dirty="0">
                <a:solidFill>
                  <a:srgbClr val="6600CC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Humanism</a:t>
            </a:r>
            <a:endParaRPr kumimoji="0" lang="en-US" altLang="zh-TW" sz="100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816" y="4509336"/>
            <a:ext cx="3040107" cy="1944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4509120"/>
            <a:ext cx="2836771" cy="1944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507632"/>
            <a:ext cx="2591999" cy="1944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群組 20"/>
          <p:cNvGrpSpPr/>
          <p:nvPr/>
        </p:nvGrpSpPr>
        <p:grpSpPr>
          <a:xfrm>
            <a:off x="0" y="6309320"/>
            <a:ext cx="9189751" cy="720080"/>
            <a:chOff x="-180528" y="0"/>
            <a:chExt cx="9371183" cy="621663"/>
          </a:xfrm>
        </p:grpSpPr>
        <p:pic>
          <p:nvPicPr>
            <p:cNvPr id="22" name="Picture 2" descr="http://image21.360doc.com/DownloadImg/2010/12/3114/8117328_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0"/>
              <a:ext cx="7238039" cy="496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image21.360doc.com/DownloadImg/2010/12/3114/8117328_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" t="-1" r="68783" b="-25320"/>
            <a:stretch/>
          </p:blipFill>
          <p:spPr bwMode="auto">
            <a:xfrm>
              <a:off x="7052933" y="0"/>
              <a:ext cx="2137722" cy="621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01" y="708100"/>
            <a:ext cx="1798476" cy="1859441"/>
          </a:xfrm>
          <a:prstGeom prst="rect">
            <a:avLst/>
          </a:prstGeom>
        </p:spPr>
      </p:pic>
      <p:pic>
        <p:nvPicPr>
          <p:cNvPr id="18" name="Picture 2" descr="ç¸éåç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6" y="2614822"/>
            <a:ext cx="2808312" cy="19319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781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3527" y="1700808"/>
            <a:ext cx="8712969" cy="4581128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rtlCol="0" anchor="t"/>
          <a:lstStyle/>
          <a:p>
            <a:pPr algn="ctr"/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生活的日常</a:t>
            </a:r>
            <a:endParaRPr lang="zh-TW" altLang="en-US" sz="4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品德的養成</a:t>
            </a:r>
            <a:endParaRPr lang="en-US" altLang="zh-TW" sz="44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24128" y="2119787"/>
            <a:ext cx="1804737" cy="3820990"/>
          </a:xfrm>
          <a:prstGeom prst="rect">
            <a:avLst/>
          </a:prstGeom>
          <a:gradFill flip="none" rotWithShape="1"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認知</a:t>
            </a:r>
          </a:p>
          <a:p>
            <a:pPr algn="ctr">
              <a:spcBef>
                <a:spcPts val="600"/>
              </a:spcBef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＋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>
              <a:spcBef>
                <a:spcPts val="600"/>
              </a:spcBef>
            </a:pP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技能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ts val="600"/>
              </a:spcBef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＋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algn="r">
              <a:spcBef>
                <a:spcPts val="600"/>
              </a:spcBef>
            </a:pP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情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意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388175"/>
              </p:ext>
            </p:extLst>
          </p:nvPr>
        </p:nvGraphicFramePr>
        <p:xfrm>
          <a:off x="467544" y="1372071"/>
          <a:ext cx="7886700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>
          <a:xfrm>
            <a:off x="2142236" y="852911"/>
            <a:ext cx="496855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臺、學</a:t>
            </a:r>
            <a:r>
              <a:rPr kumimoji="0" lang="zh-TW" altLang="en-US" sz="4000" dirty="0"/>
              <a:t>校</a:t>
            </a:r>
            <a:r>
              <a:rPr kumimoji="0" lang="zh-TW" altLang="en-US" sz="4000" dirty="0" smtClean="0"/>
              <a:t>理念與目標</a:t>
            </a:r>
            <a:endParaRPr kumimoji="0"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740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605532604"/>
              </p:ext>
            </p:extLst>
          </p:nvPr>
        </p:nvGraphicFramePr>
        <p:xfrm>
          <a:off x="827584" y="852912"/>
          <a:ext cx="7992888" cy="5823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群組 4"/>
          <p:cNvGrpSpPr/>
          <p:nvPr/>
        </p:nvGrpSpPr>
        <p:grpSpPr>
          <a:xfrm>
            <a:off x="5436096" y="4293096"/>
            <a:ext cx="1814385" cy="1557440"/>
            <a:chOff x="4625484" y="1247487"/>
            <a:chExt cx="1814385" cy="1557440"/>
          </a:xfrm>
        </p:grpSpPr>
        <p:sp>
          <p:nvSpPr>
            <p:cNvPr id="6" name="六邊形 5"/>
            <p:cNvSpPr/>
            <p:nvPr/>
          </p:nvSpPr>
          <p:spPr>
            <a:xfrm>
              <a:off x="4625484" y="1247487"/>
              <a:ext cx="1814385" cy="155744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六邊形 4"/>
            <p:cNvSpPr txBox="1"/>
            <p:nvPr/>
          </p:nvSpPr>
          <p:spPr>
            <a:xfrm>
              <a:off x="4906469" y="1540430"/>
              <a:ext cx="1252415" cy="1023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2600" kern="1200" dirty="0" smtClean="0"/>
                <a:t>在行動</a:t>
              </a:r>
              <a:endParaRPr lang="en-US" altLang="zh-TW" sz="2600" kern="1200" dirty="0" smtClean="0"/>
            </a:p>
            <a:p>
              <a:pPr lvl="0" algn="ctr" defTabSz="1155700">
                <a:spcBef>
                  <a:spcPts val="800"/>
                </a:spcBef>
                <a:spcAft>
                  <a:spcPts val="0"/>
                </a:spcAft>
              </a:pPr>
              <a:r>
                <a:rPr lang="zh-TW" altLang="en-US" sz="2600" kern="1200" dirty="0" smtClean="0"/>
                <a:t>思尊重</a:t>
              </a:r>
              <a:endParaRPr lang="zh-TW" altLang="en-US" sz="2600" kern="1200" dirty="0"/>
            </a:p>
          </p:txBody>
        </p:sp>
      </p:grpSp>
      <p:sp>
        <p:nvSpPr>
          <p:cNvPr id="14" name="六邊形 13"/>
          <p:cNvSpPr/>
          <p:nvPr/>
        </p:nvSpPr>
        <p:spPr>
          <a:xfrm>
            <a:off x="3918014" y="3454376"/>
            <a:ext cx="1814400" cy="15588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標題 1"/>
          <p:cNvSpPr txBox="1">
            <a:spLocks/>
          </p:cNvSpPr>
          <p:nvPr/>
        </p:nvSpPr>
        <p:spPr>
          <a:xfrm>
            <a:off x="2142236" y="852911"/>
            <a:ext cx="496855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/>
              <a:t>貳</a:t>
            </a:r>
            <a:r>
              <a:rPr kumimoji="0" lang="zh-TW" altLang="en-US" sz="4000" dirty="0" smtClean="0"/>
              <a:t>、活動架構</a:t>
            </a:r>
            <a:endParaRPr kumimoji="0" lang="zh-TW" altLang="en-US" sz="4000" dirty="0"/>
          </a:p>
        </p:txBody>
      </p:sp>
      <p:sp>
        <p:nvSpPr>
          <p:cNvPr id="11" name="六邊形 10"/>
          <p:cNvSpPr/>
          <p:nvPr/>
        </p:nvSpPr>
        <p:spPr>
          <a:xfrm>
            <a:off x="2776013" y="5550609"/>
            <a:ext cx="211811" cy="182647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53427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2142236" y="852911"/>
            <a:ext cx="496855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貳、活動架構</a:t>
            </a:r>
            <a:endParaRPr kumimoji="0" lang="zh-TW" altLang="en-US" sz="40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073513"/>
              </p:ext>
            </p:extLst>
          </p:nvPr>
        </p:nvGraphicFramePr>
        <p:xfrm>
          <a:off x="452614" y="1556792"/>
          <a:ext cx="8347796" cy="4726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2511">
                  <a:extLst>
                    <a:ext uri="{9D8B030D-6E8A-4147-A177-3AD203B41FA5}">
                      <a16:colId xmlns:a16="http://schemas.microsoft.com/office/drawing/2014/main" xmlns="" val="1715488432"/>
                    </a:ext>
                  </a:extLst>
                </a:gridCol>
                <a:gridCol w="2176733">
                  <a:extLst>
                    <a:ext uri="{9D8B030D-6E8A-4147-A177-3AD203B41FA5}">
                      <a16:colId xmlns:a16="http://schemas.microsoft.com/office/drawing/2014/main" xmlns="" val="90288403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174328736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1986324415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851528108"/>
                    </a:ext>
                  </a:extLst>
                </a:gridCol>
              </a:tblGrid>
              <a:tr h="619121">
                <a:tc gridSpan="5">
                  <a:txBody>
                    <a:bodyPr/>
                    <a:lstStyle/>
                    <a:p>
                      <a:pPr indent="800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年段實施品德教育融入領域課程及方式一覽表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739367"/>
                  </a:ext>
                </a:extLst>
              </a:tr>
              <a:tr h="325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年段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校本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低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28974720"/>
                  </a:ext>
                </a:extLst>
              </a:tr>
              <a:tr h="856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理念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探索研究、關懷分享</a:t>
                      </a:r>
                      <a:endParaRPr lang="en-US" altLang="zh-TW" sz="1600" kern="100" dirty="0" smtClean="0">
                        <a:solidFill>
                          <a:srgbClr val="0000C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多元智慧、尊重欣賞</a:t>
                      </a:r>
                      <a:endParaRPr lang="zh-TW" sz="1600" kern="100" dirty="0">
                        <a:solidFill>
                          <a:srgbClr val="0000C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創造楷模與舞台</a:t>
                      </a:r>
                      <a:r>
                        <a:rPr lang="zh-TW" sz="18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、實踐</a:t>
                      </a:r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</a:t>
                      </a:r>
                      <a:r>
                        <a:rPr lang="zh-TW" sz="18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品</a:t>
                      </a:r>
                      <a:r>
                        <a:rPr lang="zh-TW" altLang="en-US" sz="18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</a:t>
                      </a:r>
                      <a:r>
                        <a:rPr lang="zh-TW" sz="18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校園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831838"/>
                  </a:ext>
                </a:extLst>
              </a:tr>
              <a:tr h="8154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教材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北市品德教育聯絡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簿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自製品德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教育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數位課程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品格教育小故事網站資源</a:t>
                      </a:r>
                      <a:endParaRPr lang="en-US" altLang="zh-TW" sz="1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品格</a:t>
                      </a:r>
                      <a:r>
                        <a:rPr lang="en-US" altLang="zh-TW" sz="1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333</a:t>
                      </a:r>
                      <a:r>
                        <a:rPr lang="zh-TW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新運動繪本　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蒲公英故事屋教材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學校自製</a:t>
                      </a:r>
                      <a:r>
                        <a:rPr lang="zh-TW" altLang="en-US" sz="1400" b="0" u="none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品德</a:t>
                      </a:r>
                      <a:r>
                        <a:rPr lang="zh-TW" alt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學習單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altLang="en-US" sz="12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閱讀學習單</a:t>
                      </a:r>
                      <a:endParaRPr lang="en-US" altLang="zh-TW" sz="1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孝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悌好兒童互動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網站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b="0" u="none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學校自製尊重生命教育宣導影片</a:t>
                      </a:r>
                      <a:endParaRPr lang="en-US" altLang="zh-TW" sz="1400" b="0" u="none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446667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融入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領域</a:t>
                      </a:r>
                      <a:endParaRPr lang="en-US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七大領域</a:t>
                      </a:r>
                      <a:endParaRPr lang="en-US" altLang="zh-TW" sz="1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七大議題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語文、生活、綜合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語文、自然與生活科技、綜合、社會、健康與體育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語文、自然與生活科技、綜合、社會、健康與體育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12126425"/>
                  </a:ext>
                </a:extLst>
              </a:tr>
              <a:tr h="671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結合活動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新生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迎新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家長日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運動會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各項宣導活動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圖書館主題閱讀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班級讀書會</a:t>
                      </a:r>
                      <a:endParaRPr lang="en-US" altLang="zh-TW" sz="1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朝會才藝表演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社團成果發表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b="0" u="none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節慶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感恩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社區服務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111483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成果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展現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公開表揚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公佈欄張貼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活動省思單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閱讀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學習單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品格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聯絡簿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反省日記</a:t>
                      </a:r>
                      <a:endParaRPr lang="en-US" altLang="zh-TW" sz="1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感恩日記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口頭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發表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　</a:t>
                      </a: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行為</a:t>
                      </a:r>
                      <a:r>
                        <a:rPr lang="zh-TW" altLang="en-US" sz="1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實踐品德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36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5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395536" y="852911"/>
            <a:ext cx="424847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一、從制度習規範</a:t>
            </a:r>
            <a:endParaRPr kumimoji="0" lang="zh-TW" altLang="en-US" sz="4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2132856"/>
            <a:ext cx="5328592" cy="3996446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2843808" y="-11185"/>
            <a:ext cx="3600400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/>
              <a:t>參</a:t>
            </a:r>
            <a:r>
              <a:rPr kumimoji="0" lang="zh-TW" altLang="en-US" sz="4000" dirty="0" smtClean="0"/>
              <a:t>、活動過程</a:t>
            </a:r>
            <a:endParaRPr kumimoji="0" lang="zh-TW" altLang="en-US" sz="40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832" y="1485399"/>
            <a:ext cx="2259811" cy="3126783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8825" y="4828820"/>
            <a:ext cx="2403827" cy="1614115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41" y="1664806"/>
            <a:ext cx="2771800" cy="2078850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向上箭號圖說文字 11"/>
          <p:cNvSpPr/>
          <p:nvPr/>
        </p:nvSpPr>
        <p:spPr>
          <a:xfrm>
            <a:off x="647564" y="5517232"/>
            <a:ext cx="4680520" cy="864096"/>
          </a:xfrm>
          <a:prstGeom prst="upArrowCallout">
            <a:avLst>
              <a:gd name="adj1" fmla="val 72919"/>
              <a:gd name="adj2" fmla="val 66929"/>
              <a:gd name="adj3" fmla="val 29992"/>
              <a:gd name="adj4" fmla="val 58987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b="1" i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每週一朝會、週四入館宣導</a:t>
            </a:r>
          </a:p>
        </p:txBody>
      </p:sp>
      <p:sp>
        <p:nvSpPr>
          <p:cNvPr id="15" name="向左箭號圖說文字 14"/>
          <p:cNvSpPr/>
          <p:nvPr/>
        </p:nvSpPr>
        <p:spPr>
          <a:xfrm>
            <a:off x="8047528" y="1485399"/>
            <a:ext cx="971600" cy="1898045"/>
          </a:xfrm>
          <a:prstGeom prst="leftArrowCallout">
            <a:avLst>
              <a:gd name="adj1" fmla="val 78693"/>
              <a:gd name="adj2" fmla="val 56501"/>
              <a:gd name="adj3" fmla="val 36538"/>
              <a:gd name="adj4" fmla="val 55991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i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數位榮譽制度</a:t>
            </a:r>
          </a:p>
        </p:txBody>
      </p:sp>
      <p:sp>
        <p:nvSpPr>
          <p:cNvPr id="16" name="向左箭號圖說文字 15"/>
          <p:cNvSpPr/>
          <p:nvPr/>
        </p:nvSpPr>
        <p:spPr>
          <a:xfrm>
            <a:off x="8172400" y="4843941"/>
            <a:ext cx="846728" cy="1407590"/>
          </a:xfrm>
          <a:prstGeom prst="leftArrowCallout">
            <a:avLst>
              <a:gd name="adj1" fmla="val 57897"/>
              <a:gd name="adj2" fmla="val 44071"/>
              <a:gd name="adj3" fmla="val 28954"/>
              <a:gd name="adj4" fmla="val 64873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i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班級公約</a:t>
            </a:r>
          </a:p>
        </p:txBody>
      </p:sp>
    </p:spTree>
    <p:extLst>
      <p:ext uri="{BB962C8B-B14F-4D97-AF65-F5344CB8AC3E}">
        <p14:creationId xmlns:p14="http://schemas.microsoft.com/office/powerpoint/2010/main" val="10470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808" y="4764936"/>
            <a:ext cx="2250000" cy="1687500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5536" y="852911"/>
            <a:ext cx="424847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一、從制度習規範</a:t>
            </a:r>
            <a:endParaRPr kumimoji="0" lang="zh-TW" altLang="en-US" sz="4000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843808" y="-11185"/>
            <a:ext cx="3600400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/>
              <a:t>參</a:t>
            </a:r>
            <a:r>
              <a:rPr kumimoji="0" lang="zh-TW" altLang="en-US" sz="4000" dirty="0" smtClean="0"/>
              <a:t>、活動過程</a:t>
            </a:r>
            <a:endParaRPr kumimoji="0" lang="zh-TW" altLang="en-US" sz="40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347" y="1654093"/>
            <a:ext cx="2249283" cy="2783019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40" y="1654093"/>
            <a:ext cx="4553468" cy="3415101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38" y="698081"/>
            <a:ext cx="924444" cy="1152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圖片 17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08" y="685697"/>
            <a:ext cx="936000" cy="1116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054" y="5278836"/>
            <a:ext cx="2088000" cy="1174500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662" y="5278836"/>
            <a:ext cx="2088000" cy="1173600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08" y="710605"/>
            <a:ext cx="936000" cy="11088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圖片 25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43" y="687388"/>
            <a:ext cx="867555" cy="1152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圖片 23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53" y="1199564"/>
            <a:ext cx="874666" cy="1152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圖片 2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42" y="1208451"/>
            <a:ext cx="936000" cy="11448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圖片 18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63" y="1204851"/>
            <a:ext cx="853333" cy="1152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7" name="群組 6"/>
          <p:cNvGrpSpPr/>
          <p:nvPr/>
        </p:nvGrpSpPr>
        <p:grpSpPr>
          <a:xfrm>
            <a:off x="2131406" y="2090748"/>
            <a:ext cx="3958303" cy="3270839"/>
            <a:chOff x="2080187" y="2007997"/>
            <a:chExt cx="3958303" cy="3270839"/>
          </a:xfrm>
        </p:grpSpPr>
        <p:sp>
          <p:nvSpPr>
            <p:cNvPr id="5" name="全向箭號圖說文字 4"/>
            <p:cNvSpPr/>
            <p:nvPr/>
          </p:nvSpPr>
          <p:spPr>
            <a:xfrm>
              <a:off x="2080187" y="2007997"/>
              <a:ext cx="3958303" cy="3270839"/>
            </a:xfrm>
            <a:prstGeom prst="quadArrowCallout">
              <a:avLst>
                <a:gd name="adj1" fmla="val 20311"/>
                <a:gd name="adj2" fmla="val 22255"/>
                <a:gd name="adj3" fmla="val 12003"/>
                <a:gd name="adj4" fmla="val 4812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2531351" y="2480229"/>
              <a:ext cx="3059831" cy="2335553"/>
            </a:xfrm>
            <a:prstGeom prst="roundRect">
              <a:avLst>
                <a:gd name="adj" fmla="val 5128"/>
              </a:avLst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TW" altLang="en-US" sz="2000" b="1" i="1" dirty="0">
                  <a:solidFill>
                    <a:srgbClr val="C0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學生自治市市長選舉</a:t>
              </a:r>
              <a:endParaRPr lang="en-US" altLang="zh-TW" sz="2000" b="1" i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TW" altLang="en-US" sz="2000" b="1" i="1" dirty="0">
                  <a:solidFill>
                    <a:srgbClr val="0000FF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週五便服日公投</a:t>
              </a:r>
              <a:endParaRPr lang="en-US" altLang="zh-TW" sz="2000" b="1" i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TW" altLang="en-US" sz="2000" b="1" i="1" dirty="0">
                  <a:solidFill>
                    <a:srgbClr val="C0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定期自治市幹部會議</a:t>
              </a:r>
              <a:endParaRPr lang="en-US" altLang="zh-TW" sz="2000" b="1" i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TW" sz="2000" b="1" i="1" dirty="0">
                  <a:solidFill>
                    <a:srgbClr val="0000FF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107</a:t>
              </a:r>
              <a:r>
                <a:rPr lang="zh-TW" altLang="en-US" sz="2000" b="1" i="1" dirty="0">
                  <a:solidFill>
                    <a:srgbClr val="0000FF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學年</a:t>
              </a:r>
              <a:r>
                <a:rPr lang="zh-TW" altLang="en-US" sz="2000" b="1" i="1" dirty="0" smtClean="0">
                  <a:solidFill>
                    <a:srgbClr val="0000FF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度自治市成果</a:t>
              </a:r>
              <a:r>
                <a:rPr lang="zh-TW" altLang="en-US" sz="2000" b="1" dirty="0" smtClean="0">
                  <a:solidFill>
                    <a:srgbClr val="0000FF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：</a:t>
              </a:r>
              <a:endParaRPr lang="en-US" altLang="zh-TW" sz="2000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2000" b="1" i="1" dirty="0">
                  <a:solidFill>
                    <a:srgbClr val="0000FF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　</a:t>
              </a:r>
              <a:r>
                <a:rPr lang="zh-TW" altLang="en-US" sz="2000" b="1" i="1" dirty="0" smtClean="0">
                  <a:solidFill>
                    <a:srgbClr val="0000FF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週五</a:t>
              </a:r>
              <a:r>
                <a:rPr lang="zh-TW" altLang="en-US" sz="2000" b="1" i="1" dirty="0">
                  <a:solidFill>
                    <a:srgbClr val="0000FF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便服日、頒發班球</a:t>
              </a:r>
              <a:endParaRPr lang="en-US" altLang="zh-TW" sz="2000" b="1" i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843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1985">
            <a:off x="3901447" y="1866427"/>
            <a:ext cx="1527342" cy="213499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24" y="3617153"/>
            <a:ext cx="1781780" cy="2520147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5536" y="852911"/>
            <a:ext cx="424847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一、從制度習規範</a:t>
            </a:r>
            <a:endParaRPr kumimoji="0" lang="zh-TW" altLang="en-US" sz="4000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843808" y="-11185"/>
            <a:ext cx="3600400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/>
              <a:t>參</a:t>
            </a:r>
            <a:r>
              <a:rPr kumimoji="0" lang="zh-TW" altLang="en-US" sz="4000" dirty="0" smtClean="0"/>
              <a:t>、活動過程</a:t>
            </a:r>
            <a:endParaRPr kumimoji="0" lang="zh-TW" altLang="en-US" sz="4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717007"/>
            <a:ext cx="3606452" cy="474409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724" y="1646325"/>
            <a:ext cx="3687162" cy="4807011"/>
          </a:xfrm>
          <a:prstGeom prst="rect">
            <a:avLst/>
          </a:prstGeom>
        </p:spPr>
      </p:pic>
      <p:sp>
        <p:nvSpPr>
          <p:cNvPr id="25" name="向左箭號圖說文字 24"/>
          <p:cNvSpPr/>
          <p:nvPr/>
        </p:nvSpPr>
        <p:spPr>
          <a:xfrm>
            <a:off x="1115616" y="1988840"/>
            <a:ext cx="2592289" cy="1440160"/>
          </a:xfrm>
          <a:prstGeom prst="leftArrowCallout">
            <a:avLst>
              <a:gd name="adj1" fmla="val 25000"/>
              <a:gd name="adj2" fmla="val 40375"/>
              <a:gd name="adj3" fmla="val 25000"/>
              <a:gd name="adj4" fmla="val 80695"/>
            </a:avLst>
          </a:prstGeom>
          <a:solidFill>
            <a:srgbClr val="FFFFFF">
              <a:alpha val="80000"/>
            </a:srgbClr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擔任自治市長，令我感到十分榮耀</a:t>
            </a:r>
            <a:r>
              <a:rPr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……</a:t>
            </a:r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學到如何領導整個自治市團隊</a:t>
            </a:r>
            <a:endParaRPr lang="zh-TW" altLang="en-US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8" name="向左箭號圖說文字 27"/>
          <p:cNvSpPr/>
          <p:nvPr/>
        </p:nvSpPr>
        <p:spPr>
          <a:xfrm>
            <a:off x="1259632" y="5129187"/>
            <a:ext cx="2520281" cy="1360099"/>
          </a:xfrm>
          <a:prstGeom prst="leftArrowCallout">
            <a:avLst>
              <a:gd name="adj1" fmla="val 25000"/>
              <a:gd name="adj2" fmla="val 40375"/>
              <a:gd name="adj3" fmla="val 25000"/>
              <a:gd name="adj4" fmla="val 81693"/>
            </a:avLst>
          </a:prstGeom>
          <a:solidFill>
            <a:srgbClr val="FFFFFF">
              <a:alpha val="80000"/>
            </a:srgbClr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感謝投給我的老師與同學們</a:t>
            </a:r>
            <a:r>
              <a:rPr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……</a:t>
            </a:r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沒有老師的指導，就沒有現在的自治市</a:t>
            </a:r>
            <a:endParaRPr lang="zh-TW" altLang="en-US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向左箭號圖說文字 29"/>
          <p:cNvSpPr/>
          <p:nvPr/>
        </p:nvSpPr>
        <p:spPr>
          <a:xfrm>
            <a:off x="6372200" y="1988840"/>
            <a:ext cx="2304256" cy="1268406"/>
          </a:xfrm>
          <a:prstGeom prst="leftArrowCallout">
            <a:avLst>
              <a:gd name="adj1" fmla="val 25000"/>
              <a:gd name="adj2" fmla="val 40375"/>
              <a:gd name="adj3" fmla="val 25000"/>
              <a:gd name="adj4" fmla="val 81693"/>
            </a:avLst>
          </a:prstGeom>
          <a:solidFill>
            <a:srgbClr val="FFFFFF">
              <a:alpha val="80000"/>
            </a:srgbClr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若沒有這些活動，很難知道：要互助合作，才能讓學校變得更美好</a:t>
            </a:r>
            <a:endParaRPr lang="zh-TW" altLang="en-US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1" name="向左箭號圖說文字 30"/>
          <p:cNvSpPr/>
          <p:nvPr/>
        </p:nvSpPr>
        <p:spPr>
          <a:xfrm>
            <a:off x="6300192" y="4985172"/>
            <a:ext cx="2664296" cy="1396156"/>
          </a:xfrm>
          <a:prstGeom prst="leftArrowCallout">
            <a:avLst>
              <a:gd name="adj1" fmla="val 25000"/>
              <a:gd name="adj2" fmla="val 40375"/>
              <a:gd name="adj3" fmla="val 25000"/>
              <a:gd name="adj4" fmla="val 81693"/>
            </a:avLst>
          </a:prstGeom>
          <a:solidFill>
            <a:srgbClr val="FFFFFF">
              <a:alpha val="80000"/>
            </a:srgbClr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能夠為大家服務，我們自治市幹部都很榮幸</a:t>
            </a:r>
            <a:r>
              <a:rPr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</a:t>
            </a:r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希望下一屆自治市能為頂埔帶來更光彩的未來</a:t>
            </a:r>
            <a:endParaRPr lang="zh-TW" altLang="en-US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2" name="向左箭號圖說文字 31"/>
          <p:cNvSpPr/>
          <p:nvPr/>
        </p:nvSpPr>
        <p:spPr>
          <a:xfrm flipH="1">
            <a:off x="259350" y="3717032"/>
            <a:ext cx="2233104" cy="1008112"/>
          </a:xfrm>
          <a:prstGeom prst="leftArrowCallout">
            <a:avLst>
              <a:gd name="adj1" fmla="val 25000"/>
              <a:gd name="adj2" fmla="val 40375"/>
              <a:gd name="adj3" fmla="val 25000"/>
              <a:gd name="adj4" fmla="val 81693"/>
            </a:avLst>
          </a:prstGeom>
          <a:solidFill>
            <a:srgbClr val="FFFFFF">
              <a:alpha val="80000"/>
            </a:srgbClr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學到從未有的</a:t>
            </a:r>
            <a:endParaRPr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經驗、知識、</a:t>
            </a:r>
            <a:endParaRPr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語言應對及溝通</a:t>
            </a:r>
            <a:endParaRPr lang="zh-TW" altLang="en-US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3" name="向左箭號圖說文字 32"/>
          <p:cNvSpPr/>
          <p:nvPr/>
        </p:nvSpPr>
        <p:spPr>
          <a:xfrm flipH="1">
            <a:off x="5500257" y="3429000"/>
            <a:ext cx="2528127" cy="1440160"/>
          </a:xfrm>
          <a:prstGeom prst="leftArrowCallout">
            <a:avLst>
              <a:gd name="adj1" fmla="val 25000"/>
              <a:gd name="adj2" fmla="val 40375"/>
              <a:gd name="adj3" fmla="val 25000"/>
              <a:gd name="adj4" fmla="val 81693"/>
            </a:avLst>
          </a:prstGeom>
          <a:solidFill>
            <a:srgbClr val="FFFFFF">
              <a:alpha val="80000"/>
            </a:srgbClr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感謝有著一群朋友能和我一起完成全部工作</a:t>
            </a:r>
            <a:r>
              <a:rPr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……</a:t>
            </a:r>
            <a:r>
              <a:rPr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雖然辛苦，但是從過程中學到很多</a:t>
            </a:r>
            <a:endParaRPr lang="zh-TW" altLang="en-US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609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1683070"/>
            <a:ext cx="2448272" cy="2304000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5536" y="852911"/>
            <a:ext cx="424847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一、從制度習規範</a:t>
            </a:r>
            <a:endParaRPr kumimoji="0" lang="zh-TW" altLang="en-US" sz="4000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843808" y="-11185"/>
            <a:ext cx="3600400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/>
              <a:t>參</a:t>
            </a:r>
            <a:r>
              <a:rPr kumimoji="0" lang="zh-TW" altLang="en-US" sz="4000" dirty="0" smtClean="0"/>
              <a:t>、活動過程</a:t>
            </a:r>
            <a:endParaRPr kumimoji="0" lang="zh-TW" altLang="en-US" sz="40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72" y="1654096"/>
            <a:ext cx="2448000" cy="2304000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0860" y="1654096"/>
            <a:ext cx="3482760" cy="2304256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105064"/>
            <a:ext cx="918254" cy="900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8448" y="3105064"/>
            <a:ext cx="903485" cy="900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032" y="3105064"/>
            <a:ext cx="904136" cy="900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3761" y="3105064"/>
            <a:ext cx="890727" cy="900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圓角矩形 29"/>
          <p:cNvSpPr/>
          <p:nvPr/>
        </p:nvSpPr>
        <p:spPr>
          <a:xfrm>
            <a:off x="323528" y="4050056"/>
            <a:ext cx="8542635" cy="2529278"/>
          </a:xfrm>
          <a:prstGeom prst="roundRect">
            <a:avLst>
              <a:gd name="adj" fmla="val 5128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實</a:t>
            </a:r>
            <a:r>
              <a:rPr kumimoji="0" lang="zh-TW" altLang="en-US" b="1" dirty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施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理念：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給規矩，成方圓；有尺度，知分寸。</a:t>
            </a:r>
            <a:endParaRPr kumimoji="0" lang="en-US" altLang="zh-TW" b="1" dirty="0" smtClean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實施方法：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公開模式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朝會、入館宣導、學校公佈欄、班級佈告欄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、電子數位資訊系統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數位榮譽制度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</a:p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資源運用：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每月中心德目、教訓輔合一、自治市幹部、內外部主題宣導／講座</a:t>
            </a:r>
            <a:endParaRPr kumimoji="0" lang="en-US" altLang="zh-TW" b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4.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成效推廣：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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一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學期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20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週／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每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週２次集會宣導，建立品德認知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527175" indent="-22542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校園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4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樓層角落、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38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個班級佈告欄，建立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98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位學生成就感，培養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898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位見賢思齊的態度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  <a:sym typeface="Wingdings" panose="05000000000000000000" pitchFamily="2" charset="2"/>
            </a:endParaRPr>
          </a:p>
          <a:p>
            <a:pPr marL="1527175" indent="-2317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三級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8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項數位榮譽點數／兌換榮譽胸章，每月公告「榮譽之星」名單，有利激發學生品德續航力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書卷 (水平) 14"/>
          <p:cNvSpPr/>
          <p:nvPr/>
        </p:nvSpPr>
        <p:spPr>
          <a:xfrm>
            <a:off x="3321587" y="3081869"/>
            <a:ext cx="2508052" cy="858021"/>
          </a:xfrm>
          <a:prstGeom prst="horizontalScroll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學習楷模公佈</a:t>
            </a:r>
            <a:endParaRPr lang="zh-TW" altLang="en-US" sz="2400" b="1" i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6170" y="3284960"/>
            <a:ext cx="882022" cy="900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849141" y="3284960"/>
            <a:ext cx="900000" cy="900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15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3703" y="3284960"/>
            <a:ext cx="898289" cy="900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15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124" y="3284960"/>
            <a:ext cx="895904" cy="900000"/>
          </a:xfrm>
          <a:prstGeom prst="ellipse">
            <a:avLst/>
          </a:prstGeom>
          <a:ln w="127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6450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圓角矩形 34"/>
          <p:cNvSpPr/>
          <p:nvPr/>
        </p:nvSpPr>
        <p:spPr>
          <a:xfrm>
            <a:off x="5523278" y="1566000"/>
            <a:ext cx="3574395" cy="4815328"/>
          </a:xfrm>
          <a:prstGeom prst="roundRect">
            <a:avLst>
              <a:gd name="adj" fmla="val 5128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1346200" indent="-1346200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實</a:t>
            </a:r>
            <a:r>
              <a:rPr kumimoji="0" lang="zh-TW" altLang="en-US" b="1" dirty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施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理念：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讀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故事，見賢能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endParaRPr kumimoji="0" lang="en-US" altLang="zh-TW" b="1" dirty="0" smtClean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96000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寫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心得，內自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省。</a:t>
            </a:r>
            <a:endParaRPr kumimoji="0" lang="en-US" altLang="zh-TW" b="1" dirty="0" smtClean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實施方法：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主題閱讀、專題討論、小日記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、週記、跨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領域閱讀寫作</a:t>
            </a:r>
            <a:endParaRPr kumimoji="0" lang="en-US" altLang="zh-TW" b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資源運用：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品格聯絡簿、品格</a:t>
            </a:r>
            <a:r>
              <a:rPr kumimoji="0" lang="en-US" altLang="zh-TW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333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讀本、蒲公英故事屋讀本</a:t>
            </a:r>
            <a:r>
              <a:rPr kumimoji="0" lang="zh-TW" altLang="en-US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、議題箱書、班級</a:t>
            </a:r>
            <a:r>
              <a:rPr kumimoji="0" lang="zh-TW" altLang="en-US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讀書會、週五沉浸式閱讀</a:t>
            </a:r>
            <a:endParaRPr kumimoji="0" lang="en-US" altLang="zh-TW" b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indent="-1258888" fontAlgn="auto">
              <a:spcAft>
                <a:spcPts val="0"/>
              </a:spcAft>
              <a:buFontTx/>
              <a:buNone/>
              <a:defRPr/>
            </a:pPr>
            <a:r>
              <a:rPr kumimoji="0" lang="en-US" altLang="zh-TW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4.</a:t>
            </a:r>
            <a:r>
              <a:rPr kumimoji="0"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成效推廣：</a:t>
            </a:r>
            <a:endParaRPr kumimoji="0" lang="en-US" altLang="zh-TW" b="1" dirty="0" smtClean="0">
              <a:solidFill>
                <a:schemeClr val="accent4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61950" indent="-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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提供全校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67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位教師多元性、區分</a:t>
            </a:r>
            <a:r>
              <a:rPr kumimoji="0"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性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的品德課程教材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258888" indent="-1077913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小日記、週記、省思寫作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  <a:sym typeface="Wingdings" panose="05000000000000000000" pitchFamily="2" charset="2"/>
            </a:endParaRPr>
          </a:p>
          <a:p>
            <a:pPr marL="361950" indent="-180975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週五全校晨間共讀時間，以沉浸式閱讀，讓</a:t>
            </a:r>
            <a:r>
              <a:rPr kumimoji="0" lang="en-US" altLang="zh-TW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898</a:t>
            </a:r>
            <a:r>
              <a:rPr kumimoji="0" lang="zh-TW" altLang="en-US" b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位學生向書本角色見習、省思。</a:t>
            </a:r>
            <a:endParaRPr kumimoji="0" lang="en-US" altLang="zh-TW" b="1" dirty="0" smtClean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5" y="1772792"/>
            <a:ext cx="4335311" cy="2439208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橢圓 50"/>
          <p:cNvSpPr/>
          <p:nvPr/>
        </p:nvSpPr>
        <p:spPr>
          <a:xfrm>
            <a:off x="4547538" y="2976392"/>
            <a:ext cx="1083600" cy="10836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橢圓 46"/>
          <p:cNvSpPr/>
          <p:nvPr/>
        </p:nvSpPr>
        <p:spPr>
          <a:xfrm>
            <a:off x="1960222" y="5804343"/>
            <a:ext cx="1083888" cy="1083811"/>
          </a:xfrm>
          <a:prstGeom prst="ellipse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橢圓 48"/>
          <p:cNvSpPr/>
          <p:nvPr/>
        </p:nvSpPr>
        <p:spPr>
          <a:xfrm>
            <a:off x="3881635" y="4136848"/>
            <a:ext cx="1083888" cy="1083811"/>
          </a:xfrm>
          <a:prstGeom prst="ellipse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橢圓 47"/>
          <p:cNvSpPr/>
          <p:nvPr/>
        </p:nvSpPr>
        <p:spPr>
          <a:xfrm>
            <a:off x="3009165" y="5070444"/>
            <a:ext cx="1083888" cy="1083811"/>
          </a:xfrm>
          <a:prstGeom prst="ellipse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標題 1"/>
          <p:cNvSpPr txBox="1">
            <a:spLocks/>
          </p:cNvSpPr>
          <p:nvPr/>
        </p:nvSpPr>
        <p:spPr>
          <a:xfrm>
            <a:off x="395536" y="852911"/>
            <a:ext cx="4248472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 smtClean="0"/>
              <a:t>二、從讀寫學省思</a:t>
            </a:r>
            <a:endParaRPr kumimoji="0" lang="zh-TW" altLang="en-US" sz="4000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843808" y="-27384"/>
            <a:ext cx="3600400" cy="70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2pPr>
            <a:lvl3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3pPr>
            <a:lvl4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4pPr>
            <a:lvl5pPr algn="l" defTabSz="457177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sz="4000" dirty="0"/>
              <a:t>參</a:t>
            </a:r>
            <a:r>
              <a:rPr kumimoji="0" lang="zh-TW" altLang="en-US" sz="4000" dirty="0" smtClean="0"/>
              <a:t>、活動過程</a:t>
            </a:r>
            <a:endParaRPr kumimoji="0" lang="zh-TW" altLang="en-US" sz="40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6" y="4496023"/>
            <a:ext cx="1793904" cy="1449272"/>
          </a:xfrm>
          <a:prstGeom prst="roundRect">
            <a:avLst>
              <a:gd name="adj" fmla="val 3631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CC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2" name="群組 51"/>
          <p:cNvGrpSpPr/>
          <p:nvPr/>
        </p:nvGrpSpPr>
        <p:grpSpPr>
          <a:xfrm>
            <a:off x="620673" y="1422036"/>
            <a:ext cx="4716729" cy="4900802"/>
            <a:chOff x="731697" y="1437375"/>
            <a:chExt cx="4716729" cy="4900802"/>
          </a:xfrm>
        </p:grpSpPr>
        <p:grpSp>
          <p:nvGrpSpPr>
            <p:cNvPr id="6" name="群組 5"/>
            <p:cNvGrpSpPr/>
            <p:nvPr/>
          </p:nvGrpSpPr>
          <p:grpSpPr>
            <a:xfrm>
              <a:off x="731697" y="6093272"/>
              <a:ext cx="483419" cy="241693"/>
              <a:chOff x="673198" y="6105397"/>
              <a:chExt cx="572097" cy="286029"/>
            </a:xfrm>
          </p:grpSpPr>
          <p:sp>
            <p:nvSpPr>
              <p:cNvPr id="25" name="橢圓 24"/>
              <p:cNvSpPr/>
              <p:nvPr/>
            </p:nvSpPr>
            <p:spPr>
              <a:xfrm>
                <a:off x="1099701" y="6105397"/>
                <a:ext cx="145594" cy="14559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橢圓 25"/>
              <p:cNvSpPr/>
              <p:nvPr/>
            </p:nvSpPr>
            <p:spPr>
              <a:xfrm>
                <a:off x="892956" y="6178194"/>
                <a:ext cx="145594" cy="14559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橢圓 26"/>
              <p:cNvSpPr/>
              <p:nvPr/>
            </p:nvSpPr>
            <p:spPr>
              <a:xfrm>
                <a:off x="673198" y="6245832"/>
                <a:ext cx="145594" cy="14559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5" name="群組 4"/>
            <p:cNvGrpSpPr/>
            <p:nvPr/>
          </p:nvGrpSpPr>
          <p:grpSpPr>
            <a:xfrm rot="902488">
              <a:off x="4668928" y="1437375"/>
              <a:ext cx="779498" cy="536353"/>
              <a:chOff x="-628604" y="2255137"/>
              <a:chExt cx="922488" cy="634741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-628604" y="2486960"/>
                <a:ext cx="145594" cy="14559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橢圓 28"/>
              <p:cNvSpPr/>
              <p:nvPr/>
            </p:nvSpPr>
            <p:spPr>
              <a:xfrm>
                <a:off x="-434089" y="2371048"/>
                <a:ext cx="145594" cy="14559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橢圓 29"/>
              <p:cNvSpPr/>
              <p:nvPr/>
            </p:nvSpPr>
            <p:spPr>
              <a:xfrm>
                <a:off x="-240157" y="2255137"/>
                <a:ext cx="145594" cy="14559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橢圓 30"/>
              <p:cNvSpPr/>
              <p:nvPr/>
            </p:nvSpPr>
            <p:spPr>
              <a:xfrm>
                <a:off x="-46225" y="2371048"/>
                <a:ext cx="145594" cy="14559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橢圓 31"/>
              <p:cNvSpPr/>
              <p:nvPr/>
            </p:nvSpPr>
            <p:spPr>
              <a:xfrm>
                <a:off x="148290" y="2486960"/>
                <a:ext cx="145594" cy="14559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橢圓 32"/>
              <p:cNvSpPr/>
              <p:nvPr/>
            </p:nvSpPr>
            <p:spPr>
              <a:xfrm>
                <a:off x="-240157" y="2499710"/>
                <a:ext cx="145594" cy="14559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橢圓 33"/>
              <p:cNvSpPr/>
              <p:nvPr/>
            </p:nvSpPr>
            <p:spPr>
              <a:xfrm>
                <a:off x="-240157" y="2744284"/>
                <a:ext cx="145594" cy="14559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38" name="橢圓 37"/>
            <p:cNvSpPr/>
            <p:nvPr/>
          </p:nvSpPr>
          <p:spPr>
            <a:xfrm>
              <a:off x="3046496" y="4002100"/>
              <a:ext cx="1083888" cy="1083811"/>
            </a:xfrm>
            <a:prstGeom prst="ellipse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橢圓 22"/>
            <p:cNvSpPr/>
            <p:nvPr/>
          </p:nvSpPr>
          <p:spPr>
            <a:xfrm>
              <a:off x="1248029" y="5301700"/>
              <a:ext cx="1036546" cy="1036477"/>
            </a:xfrm>
            <a:prstGeom prst="ellipse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橢圓 23"/>
            <p:cNvSpPr/>
            <p:nvPr/>
          </p:nvSpPr>
          <p:spPr>
            <a:xfrm>
              <a:off x="2262821" y="4783461"/>
              <a:ext cx="1036546" cy="1036477"/>
            </a:xfrm>
            <a:prstGeom prst="ellipse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橢圓 38"/>
            <p:cNvSpPr/>
            <p:nvPr/>
          </p:nvSpPr>
          <p:spPr>
            <a:xfrm>
              <a:off x="3754635" y="3069851"/>
              <a:ext cx="1083888" cy="1083811"/>
            </a:xfrm>
            <a:prstGeom prst="ellipse">
              <a:avLst/>
            </a:pr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橢圓 39"/>
            <p:cNvSpPr/>
            <p:nvPr/>
          </p:nvSpPr>
          <p:spPr>
            <a:xfrm>
              <a:off x="4247658" y="1995723"/>
              <a:ext cx="1083888" cy="1083811"/>
            </a:xfrm>
            <a:prstGeom prst="ellipse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橢圓 40"/>
            <p:cNvSpPr/>
            <p:nvPr/>
          </p:nvSpPr>
          <p:spPr>
            <a:xfrm>
              <a:off x="2220153" y="5517232"/>
              <a:ext cx="123026" cy="123026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橢圓 41"/>
            <p:cNvSpPr/>
            <p:nvPr/>
          </p:nvSpPr>
          <p:spPr>
            <a:xfrm>
              <a:off x="3131840" y="4869160"/>
              <a:ext cx="123026" cy="123026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橢圓 42"/>
            <p:cNvSpPr/>
            <p:nvPr/>
          </p:nvSpPr>
          <p:spPr>
            <a:xfrm>
              <a:off x="3872910" y="4026054"/>
              <a:ext cx="123026" cy="123026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橢圓 43"/>
            <p:cNvSpPr/>
            <p:nvPr/>
          </p:nvSpPr>
          <p:spPr>
            <a:xfrm>
              <a:off x="4489659" y="3022205"/>
              <a:ext cx="123026" cy="123026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6" name="向上箭號圖說文字 35"/>
          <p:cNvSpPr/>
          <p:nvPr/>
        </p:nvSpPr>
        <p:spPr>
          <a:xfrm>
            <a:off x="116852" y="3501008"/>
            <a:ext cx="2975946" cy="732652"/>
          </a:xfrm>
          <a:prstGeom prst="upArrowCallout">
            <a:avLst>
              <a:gd name="adj1" fmla="val 72919"/>
              <a:gd name="adj2" fmla="val 66929"/>
              <a:gd name="adj3" fmla="val 29992"/>
              <a:gd name="adj4" fmla="val 58987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週五　全校晨間共讀</a:t>
            </a:r>
            <a:endParaRPr lang="zh-TW" altLang="en-US" sz="2400" b="1" i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0" name="向下箭號圖說文字 49"/>
          <p:cNvSpPr/>
          <p:nvPr/>
        </p:nvSpPr>
        <p:spPr>
          <a:xfrm>
            <a:off x="559831" y="4293096"/>
            <a:ext cx="2109695" cy="636911"/>
          </a:xfrm>
          <a:prstGeom prst="downArrowCallout">
            <a:avLst>
              <a:gd name="adj1" fmla="val 105675"/>
              <a:gd name="adj2" fmla="val 83006"/>
              <a:gd name="adj3" fmla="val 25000"/>
              <a:gd name="adj4" fmla="val 64977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400" b="1" i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蒲公英故事屋</a:t>
            </a:r>
            <a:endParaRPr lang="zh-TW" altLang="en-US" sz="2400" b="1" i="1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9" b="6479"/>
          <a:stretch/>
        </p:blipFill>
        <p:spPr>
          <a:xfrm>
            <a:off x="6854351" y="246979"/>
            <a:ext cx="1923522" cy="1442642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15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7" name="矩形 36"/>
          <p:cNvSpPr/>
          <p:nvPr/>
        </p:nvSpPr>
        <p:spPr>
          <a:xfrm>
            <a:off x="3611254" y="5134120"/>
            <a:ext cx="1390032" cy="28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i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品格聯絡簿</a:t>
            </a:r>
            <a:endParaRPr lang="zh-TW" altLang="en-US" b="1" i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118116" y="4059992"/>
            <a:ext cx="1192998" cy="28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i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閱讀心得</a:t>
            </a:r>
            <a:endParaRPr lang="zh-TW" altLang="en-US" b="1" i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522363" y="2780658"/>
            <a:ext cx="903225" cy="28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b="1" i="1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小日記</a:t>
            </a:r>
            <a:endParaRPr lang="zh-TW" altLang="en-US" b="1" i="1" dirty="0">
              <a:solidFill>
                <a:srgbClr val="0000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77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2_多面向">
  <a:themeElements>
    <a:clrScheme name="自訂 5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FFFFFF"/>
      </a:hlink>
      <a:folHlink>
        <a:srgbClr val="B9D181"/>
      </a:folHlink>
    </a:clrScheme>
    <a:fontScheme name="多面向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18649</TotalTime>
  <Words>1465</Words>
  <Application>Microsoft Office PowerPoint</Application>
  <PresentationFormat>如螢幕大小 (4:3)</PresentationFormat>
  <Paragraphs>199</Paragraphs>
  <Slides>17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9" baseType="lpstr">
      <vt:lpstr>2_多面向</vt:lpstr>
      <vt:lpstr>PhotoImpact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吳慧敏</cp:lastModifiedBy>
  <cp:revision>1118</cp:revision>
  <cp:lastPrinted>2019-03-22T05:27:42Z</cp:lastPrinted>
  <dcterms:created xsi:type="dcterms:W3CDTF">2011-04-08T03:27:14Z</dcterms:created>
  <dcterms:modified xsi:type="dcterms:W3CDTF">2019-04-23T13:19:16Z</dcterms:modified>
</cp:coreProperties>
</file>