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  <p:sldMasterId id="2147483816" r:id="rId3"/>
    <p:sldMasterId id="2147483828" r:id="rId4"/>
  </p:sldMasterIdLst>
  <p:notesMasterIdLst>
    <p:notesMasterId r:id="rId23"/>
  </p:notesMasterIdLst>
  <p:sldIdLst>
    <p:sldId id="257" r:id="rId5"/>
    <p:sldId id="350" r:id="rId6"/>
    <p:sldId id="402" r:id="rId7"/>
    <p:sldId id="471" r:id="rId8"/>
    <p:sldId id="470" r:id="rId9"/>
    <p:sldId id="477" r:id="rId10"/>
    <p:sldId id="467" r:id="rId11"/>
    <p:sldId id="479" r:id="rId12"/>
    <p:sldId id="483" r:id="rId13"/>
    <p:sldId id="472" r:id="rId14"/>
    <p:sldId id="475" r:id="rId15"/>
    <p:sldId id="480" r:id="rId16"/>
    <p:sldId id="473" r:id="rId17"/>
    <p:sldId id="481" r:id="rId18"/>
    <p:sldId id="474" r:id="rId19"/>
    <p:sldId id="482" r:id="rId20"/>
    <p:sldId id="476" r:id="rId21"/>
    <p:sldId id="461" r:id="rId2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CC"/>
    <a:srgbClr val="0000FF"/>
    <a:srgbClr val="FF0000"/>
    <a:srgbClr val="1F8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548" autoAdjust="0"/>
  </p:normalViewPr>
  <p:slideViewPr>
    <p:cSldViewPr>
      <p:cViewPr>
        <p:scale>
          <a:sx n="66" d="100"/>
          <a:sy n="66" d="100"/>
        </p:scale>
        <p:origin x="-293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endParaRPr lang="zh-TW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EF6C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97-4E7F-B556-012AD089FB5D}"/>
              </c:ext>
            </c:extLst>
          </c:dPt>
          <c:dPt>
            <c:idx val="1"/>
            <c:invertIfNegative val="0"/>
            <c:bubble3D val="0"/>
            <c:spPr>
              <a:solidFill>
                <a:srgbClr val="FEF6C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97-4E7F-B556-012AD089FB5D}"/>
              </c:ext>
            </c:extLst>
          </c:dPt>
          <c:dPt>
            <c:idx val="2"/>
            <c:invertIfNegative val="0"/>
            <c:bubble3D val="0"/>
            <c:spPr>
              <a:solidFill>
                <a:srgbClr val="FEF6C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97-4E7F-B556-012AD089FB5D}"/>
              </c:ext>
            </c:extLst>
          </c:dPt>
          <c:cat>
            <c:strRef>
              <c:f>工作表1!$A$2:$A$5</c:f>
              <c:strCache>
                <c:ptCount val="4"/>
                <c:pt idx="0">
                  <c:v>104學年</c:v>
                </c:pt>
                <c:pt idx="1">
                  <c:v>105學年</c:v>
                </c:pt>
                <c:pt idx="2">
                  <c:v>106學年</c:v>
                </c:pt>
                <c:pt idx="3">
                  <c:v>107學年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38</c:v>
                </c:pt>
                <c:pt idx="1">
                  <c:v>44</c:v>
                </c:pt>
                <c:pt idx="2">
                  <c:v>62</c:v>
                </c:pt>
                <c:pt idx="3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7-4E7F-B556-012AD089F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75288576"/>
        <c:axId val="45734080"/>
      </c:barChart>
      <c:catAx>
        <c:axId val="75288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45734080"/>
        <c:crosses val="autoZero"/>
        <c:auto val="1"/>
        <c:lblAlgn val="ctr"/>
        <c:lblOffset val="100"/>
        <c:noMultiLvlLbl val="0"/>
      </c:catAx>
      <c:valAx>
        <c:axId val="4573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52885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學生來源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F8B25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FD-483C-BCDC-0BA6C9384221}"/>
              </c:ext>
            </c:extLst>
          </c:dPt>
          <c:dPt>
            <c:idx val="1"/>
            <c:bubble3D val="0"/>
            <c:explosion val="10"/>
            <c:spPr>
              <a:solidFill>
                <a:srgbClr val="7FCFF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FD-483C-BCDC-0BA6C9384221}"/>
              </c:ext>
            </c:extLst>
          </c:dPt>
          <c:dPt>
            <c:idx val="2"/>
            <c:bubble3D val="0"/>
            <c:explosion val="11"/>
            <c:spPr>
              <a:solidFill>
                <a:srgbClr val="F29FB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FD-483C-BCDC-0BA6C93842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萊茵社區</c:v>
                </c:pt>
                <c:pt idx="1">
                  <c:v>東山里</c:v>
                </c:pt>
                <c:pt idx="2">
                  <c:v>學區外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9</c:v>
                </c:pt>
                <c:pt idx="1">
                  <c:v>7</c:v>
                </c:pt>
                <c:pt idx="2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FD-483C-BCDC-0BA6C93842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0.79849</cdr:x>
      <cdr:y>0.11618</cdr:y>
    </cdr:from>
    <cdr:to>
      <cdr:x>0.97343</cdr:x>
      <cdr:y>0.19655</cdr:y>
    </cdr:to>
    <cdr:sp macro="" textlink="">
      <cdr:nvSpPr>
        <cdr:cNvPr id="2" name="文字方塊 82"/>
        <cdr:cNvSpPr txBox="1"/>
      </cdr:nvSpPr>
      <cdr:spPr>
        <a:xfrm xmlns:a="http://schemas.openxmlformats.org/drawingml/2006/main">
          <a:off x="3794126" y="489449"/>
          <a:ext cx="8312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73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4132971B-9FF7-47A9-9EDC-8C4D15C92AB9}" type="datetimeFigureOut">
              <a:rPr lang="zh-TW" altLang="en-US" smtClean="0"/>
              <a:pPr/>
              <a:t>2019/4/23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0E475176-7220-4BD4-86F7-41308D3830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57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0602A-8AC7-4B8E-86C6-38A2DD49EF5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B9ECA-AF96-4AE6-A931-298C3E4E741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E393A-EDD3-4E09-9917-FC6F8FB95C4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5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4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1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4328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1747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2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44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1554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FA76F-AACC-4F32-B55C-0D19018EF22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9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19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66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7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1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3036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628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59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6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6438E-A9E2-4509-8D1C-FE763F32B5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5206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4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02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08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55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94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66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3480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0625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9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24040-CE1C-43C8-A1CA-8FD654D6B7B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73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3508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72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18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5B0-8DCE-4215-85DF-C6D6E22F3160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2019/4/23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97-7143-4A3F-8B24-BF2B2796D04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348EF-F2E5-4E32-9B46-D6EB890247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B1E91-8542-49CD-9098-DA679A825FD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54274-E068-4556-825A-8BF0EA72F8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E9E706-0A78-4384-B79B-7C46B45B9C1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FB2F2-0B5C-4BE4-8772-B1B9E241B79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506B72-30A1-4684-A31D-789F840DBA9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44D5B0-8DCE-4215-85DF-C6D6E22F3160}" type="datetimeFigureOut">
              <a:rPr kumimoji="0"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2019/4/23</a:t>
            </a:fld>
            <a:endParaRPr kumimoji="0" lang="zh-TW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E687097-7143-4A3F-8B24-BF2B2796D045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566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44D5B0-8DCE-4215-85DF-C6D6E22F3160}" type="datetimeFigureOut">
              <a:rPr kumimoji="0"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2019/4/23</a:t>
            </a:fld>
            <a:endParaRPr kumimoji="0" lang="zh-TW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E687097-7143-4A3F-8B24-BF2B2796D045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60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44D5B0-8DCE-4215-85DF-C6D6E22F3160}" type="datetimeFigureOut">
              <a:rPr kumimoji="0"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2019/4/23</a:t>
            </a:fld>
            <a:endParaRPr kumimoji="0" lang="zh-TW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E687097-7143-4A3F-8B24-BF2B2796D045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0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GEqTiAHxVCQ?list=PLtC_RvqCC9UCbqfBe3QdoD7IbDjuEZZri" TargetMode="Externa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microsoft.com/office/2007/relationships/hdphoto" Target="../media/hdphoto7.wdp"/><Relationship Id="rId4" Type="http://schemas.openxmlformats.org/officeDocument/2006/relationships/image" Target="../media/image66.png"/><Relationship Id="rId9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WKOEbfqsIQA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12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microsoft.com/office/2007/relationships/hdphoto" Target="../media/hdphoto3.wdp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9" descr="dslogo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5888"/>
            <a:ext cx="1044575" cy="809625"/>
          </a:xfrm>
          <a:noFill/>
        </p:spPr>
      </p:pic>
      <p:sp>
        <p:nvSpPr>
          <p:cNvPr id="6" name="Rectangle 8"/>
          <p:cNvSpPr>
            <a:spLocks noRot="1" noChangeArrowheads="1"/>
          </p:cNvSpPr>
          <p:nvPr/>
        </p:nvSpPr>
        <p:spPr bwMode="auto">
          <a:xfrm>
            <a:off x="827584" y="476672"/>
            <a:ext cx="770413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 smtClean="0">
                <a:solidFill>
                  <a:srgbClr val="1F82B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4000" b="1" smtClean="0">
                <a:solidFill>
                  <a:srgbClr val="1F82B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4000" b="1">
                <a:solidFill>
                  <a:srgbClr val="1F82B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en-US" sz="4000" b="1" smtClean="0">
                <a:solidFill>
                  <a:srgbClr val="1F82B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品德</a:t>
            </a:r>
            <a:r>
              <a:rPr lang="zh-TW" altLang="en-US" sz="4000" b="1" dirty="0" smtClean="0">
                <a:solidFill>
                  <a:srgbClr val="1F82B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教育分區觀摩研討會</a:t>
            </a:r>
            <a:endParaRPr lang="en-US" altLang="zh-TW" sz="4000" b="1" dirty="0" smtClean="0">
              <a:solidFill>
                <a:srgbClr val="1F82B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品德教育特色</a:t>
            </a:r>
            <a:r>
              <a:rPr lang="zh-TW" altLang="en-US" sz="32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endParaRPr lang="en-US" altLang="zh-TW" sz="3200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endParaRPr lang="en-US" altLang="zh-TW" sz="5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 反省</a:t>
            </a:r>
            <a:endParaRPr lang="en-US" altLang="zh-TW" sz="5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讓每個孩子都發光</a:t>
            </a:r>
            <a:endParaRPr lang="en-US" altLang="zh-TW" sz="5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D789C-BC4B-4080-9AD0-9FD90BEFDB51}" type="datetime1">
              <a:rPr lang="zh-TW" altLang="en-US" smtClean="0"/>
              <a:pPr>
                <a:defRPr/>
              </a:pPr>
              <a:t>2019/4/23</a:t>
            </a:fld>
            <a:endParaRPr lang="en-US" altLang="zh-TW" dirty="0"/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2113478" y="5181238"/>
            <a:ext cx="4690770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報告人：東山國小學輔處</a:t>
            </a:r>
            <a:endParaRPr lang="en-US" altLang="zh-TW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r"/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蕭人龍  主任</a:t>
            </a:r>
            <a:endParaRPr lang="en-US" altLang="zh-TW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r"/>
            <a:r>
              <a:rPr lang="en-US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108</a:t>
            </a:r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  <a:r>
              <a:rPr lang="en-US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4</a:t>
            </a:r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月</a:t>
            </a:r>
            <a:r>
              <a:rPr lang="en-US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9</a:t>
            </a:r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日</a:t>
            </a:r>
            <a:endParaRPr lang="en-US" altLang="zh-TW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1030" name="Picture 6" descr="「合作」的圖片搜尋結果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548155"/>
            <a:ext cx="2132873" cy="21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429000"/>
            <a:ext cx="1206344" cy="161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圓角矩形 60"/>
          <p:cNvSpPr/>
          <p:nvPr/>
        </p:nvSpPr>
        <p:spPr>
          <a:xfrm>
            <a:off x="638506" y="1410574"/>
            <a:ext cx="2862345" cy="397958"/>
          </a:xfrm>
          <a:prstGeom prst="roundRect">
            <a:avLst/>
          </a:prstGeom>
          <a:solidFill>
            <a:srgbClr val="E95A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張老師心理健康校園講座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395536" y="6016368"/>
            <a:ext cx="3348287" cy="23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050" b="1" i="1" dirty="0">
              <a:solidFill>
                <a:prstClr val="white">
                  <a:lumMod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36441" y="347522"/>
            <a:ext cx="9107559" cy="530870"/>
            <a:chOff x="-37137" y="107199"/>
            <a:chExt cx="12143412" cy="707827"/>
          </a:xfrm>
        </p:grpSpPr>
        <p:grpSp>
          <p:nvGrpSpPr>
            <p:cNvPr id="43" name="群組 42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46" name="剪去單一角落矩形 45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48" name="剪去單一角落矩形 47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50" name="剪去單一角落矩形 49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51" name="剪去單一角落矩形 50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52" name="剪去單一角落矩形 51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44" name="圓角矩形 43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95682" y="1669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41" y="2052310"/>
            <a:ext cx="2375830" cy="18806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41" y="4185598"/>
            <a:ext cx="2375830" cy="2151860"/>
          </a:xfrm>
          <a:prstGeom prst="rect">
            <a:avLst/>
          </a:prstGeom>
        </p:spPr>
      </p:pic>
      <p:sp>
        <p:nvSpPr>
          <p:cNvPr id="65" name="圓角矩形 64"/>
          <p:cNvSpPr/>
          <p:nvPr/>
        </p:nvSpPr>
        <p:spPr>
          <a:xfrm>
            <a:off x="5098302" y="1403403"/>
            <a:ext cx="2711499" cy="3947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光點兒童校園巡迴畫展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4001434" y="1992859"/>
            <a:ext cx="4905233" cy="4532485"/>
            <a:chOff x="4221651" y="2950906"/>
            <a:chExt cx="4905233" cy="361418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1651" y="4938924"/>
              <a:ext cx="2247805" cy="1497399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6827" y="4616778"/>
              <a:ext cx="1985297" cy="1948316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2068" y="2950906"/>
              <a:ext cx="2454816" cy="1638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1651" y="2996778"/>
              <a:ext cx="2247805" cy="1620000"/>
            </a:xfrm>
            <a:prstGeom prst="rect">
              <a:avLst/>
            </a:prstGeom>
          </p:spPr>
        </p:pic>
      </p:grpSp>
      <p:sp>
        <p:nvSpPr>
          <p:cNvPr id="29" name="文字方塊 28"/>
          <p:cNvSpPr txBox="1"/>
          <p:nvPr/>
        </p:nvSpPr>
        <p:spPr>
          <a:xfrm>
            <a:off x="295218" y="980265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出好品德～～學習尊重身體界限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211578" y="966292"/>
            <a:ext cx="4902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出好品德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～～學習專心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聆聽病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童的生命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50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圓角矩形 60"/>
          <p:cNvSpPr/>
          <p:nvPr/>
        </p:nvSpPr>
        <p:spPr>
          <a:xfrm>
            <a:off x="1086068" y="1365024"/>
            <a:ext cx="2448272" cy="397958"/>
          </a:xfrm>
          <a:prstGeom prst="roundRect">
            <a:avLst/>
          </a:prstGeom>
          <a:solidFill>
            <a:srgbClr val="E95A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昇恆昌志工團體</a:t>
            </a:r>
          </a:p>
        </p:txBody>
      </p:sp>
      <p:sp>
        <p:nvSpPr>
          <p:cNvPr id="63" name="圓角矩形 62"/>
          <p:cNvSpPr/>
          <p:nvPr/>
        </p:nvSpPr>
        <p:spPr>
          <a:xfrm>
            <a:off x="4822593" y="1370859"/>
            <a:ext cx="3740515" cy="397280"/>
          </a:xfrm>
          <a:prstGeom prst="roundRect">
            <a:avLst/>
          </a:prstGeom>
          <a:solidFill>
            <a:srgbClr val="1999D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正統印刷公司協助發行東山爆報</a:t>
            </a:r>
          </a:p>
        </p:txBody>
      </p:sp>
      <p:sp>
        <p:nvSpPr>
          <p:cNvPr id="8" name="矩形 7"/>
          <p:cNvSpPr/>
          <p:nvPr/>
        </p:nvSpPr>
        <p:spPr>
          <a:xfrm>
            <a:off x="1695682" y="1669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02" y="1916832"/>
            <a:ext cx="3010405" cy="22578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02" y="4386019"/>
            <a:ext cx="3010405" cy="225780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41109" y="915622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出好品德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35875" y="958046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出好品德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778" y="1916832"/>
            <a:ext cx="3312143" cy="4683838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31505" y="347522"/>
            <a:ext cx="9107559" cy="530870"/>
            <a:chOff x="-37137" y="107199"/>
            <a:chExt cx="12143412" cy="707827"/>
          </a:xfrm>
        </p:grpSpPr>
        <p:grpSp>
          <p:nvGrpSpPr>
            <p:cNvPr id="20" name="群組 19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22" name="剪去單一角落矩形 21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23" name="剪去單一角落矩形 22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24" name="剪去單一角落矩形 23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25" name="剪去單一角落矩形 24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26" name="剪去單一角落矩形 25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21" name="圓角矩形 20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圓角矩形 60"/>
          <p:cNvSpPr/>
          <p:nvPr/>
        </p:nvSpPr>
        <p:spPr>
          <a:xfrm>
            <a:off x="813330" y="1002672"/>
            <a:ext cx="3168352" cy="397958"/>
          </a:xfrm>
          <a:prstGeom prst="roundRect">
            <a:avLst/>
          </a:prstGeom>
          <a:solidFill>
            <a:srgbClr val="E95A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友善校園週</a:t>
            </a:r>
            <a:r>
              <a:rPr kumimoji="0" lang="en-US" altLang="zh-TW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親子陶燈製作</a:t>
            </a:r>
          </a:p>
        </p:txBody>
      </p:sp>
      <p:sp>
        <p:nvSpPr>
          <p:cNvPr id="8" name="矩形 7"/>
          <p:cNvSpPr/>
          <p:nvPr/>
        </p:nvSpPr>
        <p:spPr>
          <a:xfrm>
            <a:off x="1695682" y="1669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15" name="圖片 1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462" y="1002672"/>
            <a:ext cx="3559026" cy="5781749"/>
          </a:xfrm>
          <a:prstGeom prst="rect">
            <a:avLst/>
          </a:prstGeom>
        </p:spPr>
      </p:pic>
      <p:pic>
        <p:nvPicPr>
          <p:cNvPr id="16" name="圖片 15" descr="D:\行政資料\0000 107下訓育\服務學習\四甲\DSCN8600.JPG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857" y="1861765"/>
            <a:ext cx="4334735" cy="4063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群組 16"/>
          <p:cNvGrpSpPr/>
          <p:nvPr/>
        </p:nvGrpSpPr>
        <p:grpSpPr>
          <a:xfrm>
            <a:off x="33242" y="335365"/>
            <a:ext cx="9107559" cy="530870"/>
            <a:chOff x="-37137" y="107199"/>
            <a:chExt cx="12143412" cy="707827"/>
          </a:xfrm>
        </p:grpSpPr>
        <p:grpSp>
          <p:nvGrpSpPr>
            <p:cNvPr id="18" name="群組 17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20" name="剪去單一角落矩形 19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21" name="剪去單一角落矩形 20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22" name="剪去單一角落矩形 21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23" name="剪去單一角落矩形 22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24" name="剪去單一角落矩形 23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19" name="圓角矩形 18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1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圓角矩形 60"/>
          <p:cNvSpPr/>
          <p:nvPr/>
        </p:nvSpPr>
        <p:spPr>
          <a:xfrm>
            <a:off x="467544" y="1364726"/>
            <a:ext cx="4092923" cy="397958"/>
          </a:xfrm>
          <a:prstGeom prst="roundRect">
            <a:avLst/>
          </a:prstGeom>
          <a:solidFill>
            <a:srgbClr val="E95A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踢踏舞</a:t>
            </a:r>
          </a:p>
        </p:txBody>
      </p:sp>
      <p:sp>
        <p:nvSpPr>
          <p:cNvPr id="66" name="圓角矩形 65"/>
          <p:cNvSpPr/>
          <p:nvPr/>
        </p:nvSpPr>
        <p:spPr>
          <a:xfrm>
            <a:off x="5388268" y="1364726"/>
            <a:ext cx="3216180" cy="394760"/>
          </a:xfrm>
          <a:prstGeom prst="roundRect">
            <a:avLst>
              <a:gd name="adj" fmla="val 5809"/>
            </a:avLst>
          </a:prstGeom>
          <a:solidFill>
            <a:srgbClr val="9BCC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皮影戲</a:t>
            </a:r>
          </a:p>
        </p:txBody>
      </p:sp>
      <p:sp>
        <p:nvSpPr>
          <p:cNvPr id="8" name="矩形 7"/>
          <p:cNvSpPr/>
          <p:nvPr/>
        </p:nvSpPr>
        <p:spPr>
          <a:xfrm>
            <a:off x="1695682" y="1669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176488" y="1854688"/>
            <a:ext cx="2569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i="1" dirty="0" smtClean="0">
                <a:solidFill>
                  <a:prstClr val="white">
                    <a:lumMod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行的安全舞曲</a:t>
            </a:r>
            <a:endParaRPr kumimoji="0" lang="en-US" altLang="zh-TW" sz="2000" b="1" i="1" dirty="0" smtClean="0">
              <a:solidFill>
                <a:prstClr val="white">
                  <a:lumMod val="50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i="1" dirty="0" smtClean="0">
                <a:solidFill>
                  <a:prstClr val="white">
                    <a:lumMod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於汐止火車站表演</a:t>
            </a:r>
            <a:endParaRPr kumimoji="0" lang="zh-TW" altLang="en-US" sz="2000" b="1" i="1" dirty="0">
              <a:solidFill>
                <a:prstClr val="white">
                  <a:lumMod val="50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77" y="2562574"/>
            <a:ext cx="3465392" cy="19582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559781"/>
            <a:ext cx="2496277" cy="187220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463656"/>
            <a:ext cx="1939888" cy="214460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421641" y="189205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sz="2000" b="1" i="1" dirty="0" smtClean="0">
                <a:solidFill>
                  <a:prstClr val="white">
                    <a:lumMod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於汐止火車站表演，並與社區民眾互動交流</a:t>
            </a:r>
            <a:endParaRPr kumimoji="0" lang="zh-TW" altLang="en-US" sz="2000" b="1" i="1" dirty="0">
              <a:solidFill>
                <a:prstClr val="white">
                  <a:lumMod val="50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GEqTiAHxVCQ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94273" y="4580730"/>
            <a:ext cx="3657600" cy="2057400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33242" y="335365"/>
            <a:ext cx="9107559" cy="530870"/>
            <a:chOff x="-37137" y="107199"/>
            <a:chExt cx="12143412" cy="707827"/>
          </a:xfrm>
        </p:grpSpPr>
        <p:grpSp>
          <p:nvGrpSpPr>
            <p:cNvPr id="20" name="群組 19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22" name="剪去單一角落矩形 21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23" name="剪去單一角落矩形 22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25" name="剪去單一角落矩形 24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26" name="剪去單一角落矩形 25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27" name="剪去單一角落矩形 26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21" name="圓角矩形 20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4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77922" y="1959671"/>
            <a:ext cx="4043382" cy="4262795"/>
            <a:chOff x="7263267" y="1195423"/>
            <a:chExt cx="4751614" cy="4905608"/>
          </a:xfrm>
        </p:grpSpPr>
        <p:sp>
          <p:nvSpPr>
            <p:cNvPr id="20" name="矩形 19"/>
            <p:cNvSpPr/>
            <p:nvPr/>
          </p:nvSpPr>
          <p:spPr>
            <a:xfrm>
              <a:off x="7760536" y="1195423"/>
              <a:ext cx="3592749" cy="602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近年學生人數成長</a:t>
              </a:r>
              <a:endPara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7263267" y="1888260"/>
              <a:ext cx="4751614" cy="4212771"/>
              <a:chOff x="7263267" y="1888260"/>
              <a:chExt cx="4751614" cy="4212771"/>
            </a:xfrm>
          </p:grpSpPr>
          <p:graphicFrame>
            <p:nvGraphicFramePr>
              <p:cNvPr id="22" name="圖表 21"/>
              <p:cNvGraphicFramePr/>
              <p:nvPr>
                <p:extLst>
                  <p:ext uri="{D42A27DB-BD31-4B8C-83A1-F6EECF244321}">
                    <p14:modId xmlns:p14="http://schemas.microsoft.com/office/powerpoint/2010/main" val="890642551"/>
                  </p:ext>
                </p:extLst>
              </p:nvPr>
            </p:nvGraphicFramePr>
            <p:xfrm>
              <a:off x="7263267" y="1888260"/>
              <a:ext cx="4751614" cy="4212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3" name="文字方塊 22"/>
              <p:cNvSpPr txBox="1"/>
              <p:nvPr/>
            </p:nvSpPr>
            <p:spPr>
              <a:xfrm>
                <a:off x="7814038" y="3658507"/>
                <a:ext cx="831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38</a:t>
                </a: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</a:t>
                </a:r>
                <a:endPara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10005632" y="2805654"/>
                <a:ext cx="831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62</a:t>
                </a: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</a:t>
                </a:r>
                <a:endPara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8923965" y="3442442"/>
                <a:ext cx="831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44</a:t>
                </a: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</a:t>
                </a:r>
                <a:endPara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7" name="群組 26"/>
          <p:cNvGrpSpPr/>
          <p:nvPr/>
        </p:nvGrpSpPr>
        <p:grpSpPr>
          <a:xfrm>
            <a:off x="3635896" y="1412776"/>
            <a:ext cx="5751333" cy="5074458"/>
            <a:chOff x="11532001" y="1239304"/>
            <a:chExt cx="6377973" cy="5439769"/>
          </a:xfrm>
        </p:grpSpPr>
        <p:sp>
          <p:nvSpPr>
            <p:cNvPr id="28" name="矩形 27"/>
            <p:cNvSpPr/>
            <p:nvPr/>
          </p:nvSpPr>
          <p:spPr>
            <a:xfrm>
              <a:off x="12839876" y="1239304"/>
              <a:ext cx="3589450" cy="1022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學區內</a:t>
              </a:r>
              <a:r>
                <a:rPr lang="en-US" altLang="zh-TW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外學生來源</a:t>
              </a:r>
              <a:endPara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以</a:t>
              </a:r>
              <a:r>
                <a:rPr lang="en-US" altLang="zh-TW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107</a:t>
              </a:r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學年為例</a:t>
              </a:r>
              <a:r>
                <a:rPr lang="en-US" altLang="zh-TW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11532001" y="2103860"/>
              <a:ext cx="6377973" cy="4575213"/>
              <a:chOff x="1371289" y="2084695"/>
              <a:chExt cx="6377973" cy="4575213"/>
            </a:xfrm>
          </p:grpSpPr>
          <p:graphicFrame>
            <p:nvGraphicFramePr>
              <p:cNvPr id="30" name="圖表 29"/>
              <p:cNvGraphicFramePr/>
              <p:nvPr>
                <p:extLst>
                  <p:ext uri="{D42A27DB-BD31-4B8C-83A1-F6EECF244321}">
                    <p14:modId xmlns:p14="http://schemas.microsoft.com/office/powerpoint/2010/main" val="3981920736"/>
                  </p:ext>
                </p:extLst>
              </p:nvPr>
            </p:nvGraphicFramePr>
            <p:xfrm>
              <a:off x="1371289" y="2084695"/>
              <a:ext cx="6377973" cy="45752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1" name="文字方塊 30"/>
              <p:cNvSpPr txBox="1"/>
              <p:nvPr/>
            </p:nvSpPr>
            <p:spPr>
              <a:xfrm>
                <a:off x="4944097" y="2782070"/>
                <a:ext cx="593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</a:t>
                </a:r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</a:t>
                </a:r>
                <a:endPara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5550009" y="3691133"/>
                <a:ext cx="593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</a:t>
                </a:r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</a:t>
                </a:r>
                <a:endPara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3332007" y="4474408"/>
                <a:ext cx="10855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59</a:t>
                </a:r>
                <a:r>
                  <a:rPr lang="zh-TW" altLang="en-US" sz="3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</a:t>
                </a:r>
                <a:endPara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4" name="群組 23"/>
          <p:cNvGrpSpPr/>
          <p:nvPr/>
        </p:nvGrpSpPr>
        <p:grpSpPr>
          <a:xfrm>
            <a:off x="33242" y="335365"/>
            <a:ext cx="9107559" cy="530870"/>
            <a:chOff x="-37137" y="107199"/>
            <a:chExt cx="12143412" cy="707827"/>
          </a:xfrm>
        </p:grpSpPr>
        <p:grpSp>
          <p:nvGrpSpPr>
            <p:cNvPr id="34" name="群組 33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36" name="剪去單一角落矩形 35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37" name="剪去單一角落矩形 36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38" name="剪去單一角落矩形 37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39" name="剪去單一角落矩形 38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40" name="剪去單一角落矩形 39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35" name="圓角矩形 34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92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圓角矩形 62"/>
          <p:cNvSpPr/>
          <p:nvPr/>
        </p:nvSpPr>
        <p:spPr>
          <a:xfrm>
            <a:off x="167052" y="1071809"/>
            <a:ext cx="4379329" cy="397280"/>
          </a:xfrm>
          <a:prstGeom prst="roundRect">
            <a:avLst/>
          </a:prstGeom>
          <a:solidFill>
            <a:srgbClr val="1999D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搭車省思  學習尊重</a:t>
            </a:r>
          </a:p>
        </p:txBody>
      </p:sp>
      <p:sp>
        <p:nvSpPr>
          <p:cNvPr id="65" name="圓角矩形 64"/>
          <p:cNvSpPr/>
          <p:nvPr/>
        </p:nvSpPr>
        <p:spPr>
          <a:xfrm>
            <a:off x="4693876" y="1082446"/>
            <a:ext cx="4270611" cy="394760"/>
          </a:xfrm>
          <a:prstGeom prst="roundRect">
            <a:avLst/>
          </a:prstGeom>
          <a:solidFill>
            <a:srgbClr val="F771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閱讀自己  見心明心</a:t>
            </a:r>
          </a:p>
        </p:txBody>
      </p:sp>
      <p:grpSp>
        <p:nvGrpSpPr>
          <p:cNvPr id="42" name="群組 41"/>
          <p:cNvGrpSpPr/>
          <p:nvPr/>
        </p:nvGrpSpPr>
        <p:grpSpPr>
          <a:xfrm>
            <a:off x="67763" y="347522"/>
            <a:ext cx="9107559" cy="530870"/>
            <a:chOff x="-37137" y="107199"/>
            <a:chExt cx="12143412" cy="707827"/>
          </a:xfrm>
        </p:grpSpPr>
        <p:grpSp>
          <p:nvGrpSpPr>
            <p:cNvPr id="43" name="群組 42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46" name="剪去單一角落矩形 45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48" name="剪去單一角落矩形 47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50" name="剪去單一角落矩形 49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51" name="剪去單一角落矩形 50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52" name="剪去單一角落矩形 51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44" name="圓角矩形 43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95682" y="1669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28049"/>
              </p:ext>
            </p:extLst>
          </p:nvPr>
        </p:nvGraphicFramePr>
        <p:xfrm>
          <a:off x="167052" y="1706695"/>
          <a:ext cx="4379329" cy="359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r>
                        <a:rPr lang="zh-TW" altLang="en-US" sz="2000" strike="noStrike" dirty="0" smtClean="0">
                          <a:latin typeface="文鼎甜妞體P" panose="040B0900000000000000" pitchFamily="82" charset="-120"/>
                          <a:ea typeface="文鼎甜妞體P" panose="040B0900000000000000" pitchFamily="82" charset="-120"/>
                        </a:rPr>
                        <a:t>三甲周承恩</a:t>
                      </a:r>
                      <a:endParaRPr lang="zh-TW" altLang="en-US" sz="2000" strike="noStrike" dirty="0">
                        <a:latin typeface="文鼎甜妞體P" panose="040B0900000000000000" pitchFamily="82" charset="-120"/>
                        <a:ea typeface="文鼎甜妞體P" panose="040B0900000000000000" pitchFamily="82" charset="-12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567">
                <a:tc>
                  <a:txBody>
                    <a:bodyPr/>
                    <a:lstStyle/>
                    <a:p>
                      <a:r>
                        <a:rPr lang="en-US" altLang="zh-TW" sz="1600" strike="noStrike" dirty="0" smtClean="0"/>
                        <a:t>        </a:t>
                      </a:r>
                      <a:r>
                        <a:rPr lang="zh-TW" altLang="en-US" sz="1600" strike="noStrike" dirty="0" smtClean="0">
                          <a:latin typeface="文鼎甜妞體P" panose="040B0900000000000000" pitchFamily="82" charset="-120"/>
                          <a:ea typeface="文鼎甜妞體P" panose="040B0900000000000000" pitchFamily="82" charset="-120"/>
                        </a:rPr>
                        <a:t>有一天，正在搭社巴的時候，司機大聲說：</a:t>
                      </a:r>
                      <a:endParaRPr lang="zh-TW" altLang="en-US" sz="1600" strike="noStrike" dirty="0">
                        <a:latin typeface="文鼎甜妞體P" panose="040B0900000000000000" pitchFamily="82" charset="-120"/>
                        <a:ea typeface="文鼎甜妞體P" panose="040B0900000000000000" pitchFamily="82" charset="-12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656">
                <a:tc>
                  <a:txBody>
                    <a:bodyPr/>
                    <a:lstStyle/>
                    <a:p>
                      <a:r>
                        <a:rPr lang="zh-TW" altLang="en-US" sz="1600" strike="noStrike" kern="1200" dirty="0" smtClean="0">
                          <a:solidFill>
                            <a:schemeClr val="dk1"/>
                          </a:solidFill>
                          <a:latin typeface="文鼎甜妞體P" panose="040B0900000000000000" pitchFamily="82" charset="-120"/>
                          <a:ea typeface="文鼎甜妞體P" panose="040B0900000000000000" pitchFamily="82" charset="-120"/>
                          <a:cs typeface="+mn-cs"/>
                        </a:rPr>
                        <a:t>「安靜！」。因為大家太吵了，隔天，老師教</a:t>
                      </a:r>
                    </a:p>
                    <a:p>
                      <a:endParaRPr lang="zh-TW" altLang="en-US" sz="1600" strike="noStrike" kern="1200" dirty="0">
                        <a:solidFill>
                          <a:schemeClr val="dk1"/>
                        </a:solidFill>
                        <a:latin typeface="文鼎甜妞體P" panose="040B0900000000000000" pitchFamily="82" charset="-120"/>
                        <a:ea typeface="文鼎甜妞體P" panose="040B0900000000000000" pitchFamily="82" charset="-120"/>
                        <a:cs typeface="+mn-cs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567">
                <a:tc>
                  <a:txBody>
                    <a:bodyPr/>
                    <a:lstStyle/>
                    <a:p>
                      <a:r>
                        <a:rPr lang="zh-TW" altLang="en-US" sz="1600" strike="noStrike" kern="1200" dirty="0" smtClean="0">
                          <a:solidFill>
                            <a:schemeClr val="dk1"/>
                          </a:solidFill>
                          <a:latin typeface="文鼎甜妞體P" panose="040B0900000000000000" pitchFamily="82" charset="-120"/>
                          <a:ea typeface="文鼎甜妞體P" panose="040B0900000000000000" pitchFamily="82" charset="-120"/>
                          <a:cs typeface="+mn-cs"/>
                        </a:rPr>
                        <a:t>我們公車禮儀：第一、不能在公車上大聲說話，</a:t>
                      </a:r>
                      <a:endParaRPr lang="zh-TW" altLang="en-US" sz="1600" strike="sngStrike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567">
                <a:tc>
                  <a:txBody>
                    <a:bodyPr/>
                    <a:lstStyle/>
                    <a:p>
                      <a:r>
                        <a:rPr lang="zh-TW" altLang="en-US" sz="1600" strike="noStrike" kern="1200" dirty="0" smtClean="0">
                          <a:solidFill>
                            <a:schemeClr val="dk1"/>
                          </a:solidFill>
                          <a:latin typeface="文鼎甜妞體P" panose="040B0900000000000000" pitchFamily="82" charset="-120"/>
                          <a:ea typeface="文鼎甜妞體P" panose="040B0900000000000000" pitchFamily="82" charset="-120"/>
                          <a:cs typeface="+mn-cs"/>
                        </a:rPr>
                        <a:t>第二、講話只能兩個人聽得到，第三、要讓位</a:t>
                      </a:r>
                      <a:endParaRPr lang="zh-TW" altLang="en-US" sz="1600" strike="sngStrike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567">
                <a:tc>
                  <a:txBody>
                    <a:bodyPr/>
                    <a:lstStyle/>
                    <a:p>
                      <a:r>
                        <a:rPr lang="zh-TW" altLang="en-US" sz="1600" strike="noStrike" kern="1200" dirty="0" smtClean="0">
                          <a:solidFill>
                            <a:schemeClr val="dk1"/>
                          </a:solidFill>
                          <a:latin typeface="文鼎甜妞體P" panose="040B0900000000000000" pitchFamily="82" charset="-120"/>
                          <a:ea typeface="文鼎甜妞體P" panose="040B0900000000000000" pitchFamily="82" charset="-120"/>
                          <a:cs typeface="+mn-cs"/>
                        </a:rPr>
                        <a:t>給老人家，第四、不要吵司機。但是，大家都</a:t>
                      </a:r>
                      <a:endParaRPr lang="zh-TW" altLang="en-US" sz="1600" strike="sngStrike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682">
                <a:tc>
                  <a:txBody>
                    <a:bodyPr/>
                    <a:lstStyle/>
                    <a:p>
                      <a:pPr marL="0" marR="0" lvl="0" indent="0" algn="l" defTabSz="1033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strike="noStrike" kern="1200" dirty="0" smtClean="0">
                          <a:solidFill>
                            <a:schemeClr val="dk1"/>
                          </a:solidFill>
                          <a:latin typeface="文鼎甜妞體P" panose="040B0900000000000000" pitchFamily="82" charset="-120"/>
                          <a:ea typeface="文鼎甜妞體P" panose="040B0900000000000000" pitchFamily="82" charset="-120"/>
                          <a:cs typeface="+mn-cs"/>
                        </a:rPr>
                        <a:t>做不到，所以老師只好請人幫忙管。我以前搭</a:t>
                      </a: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1597">
                <a:tc>
                  <a:txBody>
                    <a:bodyPr/>
                    <a:lstStyle/>
                    <a:p>
                      <a:pPr marL="0" marR="0" lvl="0" indent="0" algn="l" defTabSz="1033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strike="noStrike" kern="1200" dirty="0" smtClean="0">
                        <a:solidFill>
                          <a:schemeClr val="dk1"/>
                        </a:solidFill>
                        <a:latin typeface="文鼎甜妞體P" panose="040B0900000000000000" pitchFamily="82" charset="-120"/>
                        <a:ea typeface="文鼎甜妞體P" panose="040B0900000000000000" pitchFamily="82" charset="-120"/>
                        <a:cs typeface="+mn-cs"/>
                      </a:endParaRPr>
                    </a:p>
                    <a:p>
                      <a:r>
                        <a:rPr lang="zh-TW" altLang="en-US" sz="1600" strike="noStrike" kern="1200" dirty="0" smtClean="0">
                          <a:solidFill>
                            <a:schemeClr val="dk1"/>
                          </a:solidFill>
                          <a:latin typeface="文鼎甜妞體P" panose="040B0900000000000000" pitchFamily="82" charset="-120"/>
                          <a:ea typeface="文鼎甜妞體P" panose="040B0900000000000000" pitchFamily="82" charset="-120"/>
                          <a:cs typeface="+mn-cs"/>
                        </a:rPr>
                        <a:t>巴很吵，之後知道要安靜了。</a:t>
                      </a:r>
                      <a:endParaRPr lang="zh-TW" altLang="en-US" sz="1600" strike="noStrike" kern="1200" dirty="0">
                        <a:solidFill>
                          <a:schemeClr val="dk1"/>
                        </a:solidFill>
                        <a:latin typeface="文鼎甜妞體P" panose="040B0900000000000000" pitchFamily="82" charset="-120"/>
                        <a:ea typeface="文鼎甜妞體P" panose="040B0900000000000000" pitchFamily="82" charset="-120"/>
                        <a:cs typeface="+mn-cs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813" y="5522402"/>
            <a:ext cx="1531286" cy="119151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3" y="5616315"/>
            <a:ext cx="1236596" cy="124168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614" y="1645186"/>
            <a:ext cx="3835134" cy="485514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300" y="5432863"/>
            <a:ext cx="2019309" cy="1281056"/>
          </a:xfrm>
          <a:prstGeom prst="rect">
            <a:avLst/>
          </a:prstGeom>
        </p:spPr>
      </p:pic>
      <p:sp>
        <p:nvSpPr>
          <p:cNvPr id="18" name="圓角矩形 17"/>
          <p:cNvSpPr/>
          <p:nvPr/>
        </p:nvSpPr>
        <p:spPr>
          <a:xfrm>
            <a:off x="4911614" y="6237157"/>
            <a:ext cx="2330481" cy="56608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東山爆報</a:t>
            </a:r>
            <a:endParaRPr kumimoji="0" lang="zh-TW" altLang="en-US" sz="28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80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95682" y="1669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627071" y="1097102"/>
            <a:ext cx="2088232" cy="544510"/>
          </a:xfrm>
          <a:prstGeom prst="roundRect">
            <a:avLst/>
          </a:prstGeom>
          <a:solidFill>
            <a:srgbClr val="F771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心情小語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67053" y="164161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沒差、幹嘛、髒話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02823" y="2138385"/>
            <a:ext cx="4811004" cy="4458966"/>
            <a:chOff x="202823" y="2138385"/>
            <a:chExt cx="4811004" cy="4458966"/>
          </a:xfrm>
        </p:grpSpPr>
        <p:pic>
          <p:nvPicPr>
            <p:cNvPr id="17" name="圖片 16" descr="D:\行政資料\0000 107下訓育\服務學習\四甲\DSCN8602.JPG"/>
            <p:cNvPicPr/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2823" y="2138385"/>
              <a:ext cx="2161505" cy="205467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圖片 17" descr="D:\行政資料\0000 107下訓育\服務學習\四甲\DSCN8591.JPG"/>
            <p:cNvPicPr/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94684" y="2138386"/>
              <a:ext cx="2519143" cy="19621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圖片 18" descr="D:\行政資料\0000 107下訓育\服務學習\四甲\DSCN8607.JPG"/>
            <p:cNvPicPr/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1789" y="4258570"/>
              <a:ext cx="2602099" cy="23387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文字方塊 4"/>
          <p:cNvSpPr txBox="1"/>
          <p:nvPr/>
        </p:nvSpPr>
        <p:spPr>
          <a:xfrm>
            <a:off x="5367435" y="168102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自我覺察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圖片 20" descr="D:\行政資料\0000 107下訓育\服務學習\四甲\DSCN8601.JPG"/>
          <p:cNvPicPr/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8672" y="2316025"/>
            <a:ext cx="3698512" cy="2453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圓角矩形 19"/>
          <p:cNvSpPr/>
          <p:nvPr/>
        </p:nvSpPr>
        <p:spPr>
          <a:xfrm>
            <a:off x="4355976" y="5512342"/>
            <a:ext cx="3626625" cy="665336"/>
          </a:xfrm>
          <a:prstGeom prst="roundRect">
            <a:avLst/>
          </a:prstGeom>
          <a:solidFill>
            <a:srgbClr val="F771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一所不講髒話的學校</a:t>
            </a:r>
            <a:endParaRPr kumimoji="0" lang="zh-TW" altLang="en-US" sz="28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67763" y="347522"/>
            <a:ext cx="9107559" cy="530870"/>
            <a:chOff x="-37137" y="107199"/>
            <a:chExt cx="12143412" cy="707827"/>
          </a:xfrm>
        </p:grpSpPr>
        <p:grpSp>
          <p:nvGrpSpPr>
            <p:cNvPr id="23" name="群組 22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25" name="剪去單一角落矩形 24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26" name="剪去單一角落矩形 25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27" name="剪去單一角落矩形 26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28" name="剪去單一角落矩形 27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29" name="剪去單一角落矩形 28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24" name="圓角矩形 23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5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95682" y="1669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29242" y="1098315"/>
            <a:ext cx="3452440" cy="886894"/>
          </a:xfrm>
          <a:prstGeom prst="roundRect">
            <a:avLst/>
          </a:prstGeom>
          <a:solidFill>
            <a:srgbClr val="F771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零霸凌</a:t>
            </a:r>
            <a:r>
              <a:rPr kumimoji="0" lang="en-US" altLang="zh-TW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0" lang="zh-TW" altLang="en-US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陶燈、班級牌</a:t>
            </a:r>
            <a:endParaRPr kumimoji="0" lang="en-US" altLang="zh-TW" b="1" dirty="0" smtClean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點亮自己  照亮別人</a:t>
            </a:r>
            <a:endParaRPr kumimoji="0" lang="zh-TW" altLang="en-US" sz="15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293096"/>
            <a:ext cx="2982861" cy="235332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140192"/>
            <a:ext cx="2903904" cy="1936881"/>
          </a:xfrm>
          <a:prstGeom prst="rect">
            <a:avLst/>
          </a:prstGeom>
        </p:spPr>
      </p:pic>
      <p:sp>
        <p:nvSpPr>
          <p:cNvPr id="30" name="圓角矩形 29"/>
          <p:cNvSpPr/>
          <p:nvPr/>
        </p:nvSpPr>
        <p:spPr>
          <a:xfrm>
            <a:off x="4873768" y="1098315"/>
            <a:ext cx="3750724" cy="8868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動物保護課程</a:t>
            </a:r>
            <a:r>
              <a:rPr kumimoji="0" lang="en-US" altLang="zh-TW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</a:t>
            </a: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志工老師回饋</a:t>
            </a:r>
          </a:p>
        </p:txBody>
      </p:sp>
      <p:sp>
        <p:nvSpPr>
          <p:cNvPr id="4" name="心形 3"/>
          <p:cNvSpPr/>
          <p:nvPr/>
        </p:nvSpPr>
        <p:spPr>
          <a:xfrm>
            <a:off x="5070662" y="5362533"/>
            <a:ext cx="2840689" cy="1283892"/>
          </a:xfrm>
          <a:prstGeom prst="hear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尊重  生命尊重大地萬物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67763" y="347522"/>
            <a:ext cx="9107559" cy="530870"/>
            <a:chOff x="-37137" y="107199"/>
            <a:chExt cx="12143412" cy="707827"/>
          </a:xfrm>
        </p:grpSpPr>
        <p:grpSp>
          <p:nvGrpSpPr>
            <p:cNvPr id="18" name="群組 17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20" name="剪去單一角落矩形 19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21" name="剪去單一角落矩形 20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22" name="剪去單一角落矩形 21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23" name="剪去單一角落矩形 22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24" name="剪去單一角落矩形 23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19" name="圓角矩形 18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WKOEbfqsIQA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05006" y="249289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80358"/>
            <a:ext cx="6674396" cy="5148842"/>
          </a:xfrm>
        </p:spPr>
        <p:txBody>
          <a:bodyPr>
            <a:normAutofit fontScale="25000" lnSpcReduction="20000"/>
          </a:bodyPr>
          <a:lstStyle/>
          <a:p>
            <a:pPr marL="46037" indent="0">
              <a:buNone/>
            </a:pPr>
            <a:endParaRPr lang="en-US" altLang="zh-TW" sz="6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7" indent="0">
              <a:buNone/>
            </a:pPr>
            <a:endParaRPr lang="en-US" altLang="zh-TW" sz="6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7" indent="0" algn="ctr">
              <a:lnSpc>
                <a:spcPct val="170000"/>
              </a:lnSpc>
            </a:pPr>
            <a:r>
              <a:rPr lang="zh-TW" altLang="en-US" sz="1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sz="1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友善校園是個圓</a:t>
            </a:r>
            <a:r>
              <a:rPr lang="zh-TW" altLang="en-US" sz="1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12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7" indent="0" algn="ctr">
              <a:lnSpc>
                <a:spcPct val="170000"/>
              </a:lnSpc>
            </a:pPr>
            <a:r>
              <a:rPr lang="zh-TW" altLang="en-US" sz="1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尊重與反省就是</a:t>
            </a:r>
            <a:r>
              <a:rPr lang="zh-TW" altLang="en-US" sz="1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那個</a:t>
            </a:r>
            <a:r>
              <a:rPr lang="zh-TW" altLang="en-US" sz="1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中心點，</a:t>
            </a:r>
            <a:endParaRPr lang="en-US" altLang="zh-TW" sz="12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7" indent="0" algn="ctr">
              <a:lnSpc>
                <a:spcPct val="170000"/>
              </a:lnSpc>
            </a:pPr>
            <a:r>
              <a:rPr lang="zh-TW" altLang="en-US" sz="1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東山國小親師生一點一滴的努力，在愛</a:t>
            </a:r>
            <a:r>
              <a:rPr lang="zh-TW" altLang="en-US" sz="1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1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循環裡成長</a:t>
            </a:r>
            <a:r>
              <a:rPr lang="en-US" altLang="zh-TW" sz="1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pPr marL="46037" indent="0" algn="ctr">
              <a:lnSpc>
                <a:spcPct val="170000"/>
              </a:lnSpc>
            </a:pPr>
            <a:r>
              <a:rPr lang="zh-TW" altLang="en-US" sz="1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1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sz="1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1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個孩子都</a:t>
            </a:r>
            <a:r>
              <a:rPr lang="zh-TW" altLang="en-US" sz="1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發光</a:t>
            </a:r>
            <a:r>
              <a:rPr lang="en-US" altLang="zh-TW" sz="1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endParaRPr lang="en-US" altLang="zh-TW" sz="1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24944"/>
            <a:ext cx="1512168" cy="18002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0311" y="404664"/>
            <a:ext cx="1656184" cy="16561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39752" y="544522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" indent="0">
              <a:buNone/>
            </a:pPr>
            <a:r>
              <a:rPr lang="zh-TW" altLang="en-US" sz="3600" b="1" dirty="0" smtClean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感謝聆聽 敬請</a:t>
            </a:r>
            <a:r>
              <a:rPr lang="zh-TW" altLang="en-US" sz="3600" b="1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指教</a:t>
            </a:r>
            <a:endParaRPr lang="en-US" altLang="zh-TW" sz="36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65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632848" cy="1008112"/>
          </a:xfrm>
        </p:spPr>
        <p:txBody>
          <a:bodyPr>
            <a:normAutofit fontScale="90000"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校地面積僅</a:t>
            </a:r>
            <a:r>
              <a:rPr lang="en-US" altLang="zh-TW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0.34</a:t>
            </a:r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公頃，</a:t>
            </a:r>
            <a:r>
              <a:rPr lang="en-US" altLang="zh-TW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堪稱</a:t>
            </a:r>
            <a:r>
              <a:rPr lang="en-US" altLang="zh-TW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新北市迷你公立生態小學</a:t>
            </a:r>
            <a:r>
              <a:rPr lang="en-US" altLang="zh-TW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br>
              <a:rPr lang="en-US" altLang="zh-TW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6" name="Picture 9" descr="dslogo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1368425" cy="877888"/>
          </a:xfrm>
          <a:noFill/>
        </p:spPr>
      </p:pic>
      <p:pic>
        <p:nvPicPr>
          <p:cNvPr id="8197" name="Picture 4" descr="東山社區學習地圖ne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1124744"/>
            <a:ext cx="8273202" cy="554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 idx="4294967295"/>
          </p:nvPr>
        </p:nvSpPr>
        <p:spPr>
          <a:xfrm>
            <a:off x="1511300" y="46195"/>
            <a:ext cx="6114848" cy="1007905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zh-TW" dirty="0" smtClean="0">
                <a:effectLst/>
                <a:latin typeface="文鼎甜妞體U" panose="040B0A00000000000000" pitchFamily="82" charset="-120"/>
                <a:ea typeface="文鼎甜妞體U" panose="040B0A00000000000000" pitchFamily="82" charset="-120"/>
              </a:rPr>
              <a:t>學校</a:t>
            </a:r>
            <a:r>
              <a:rPr lang="zh-TW" altLang="en-US" dirty="0" smtClean="0">
                <a:effectLst/>
                <a:latin typeface="文鼎甜妞體U" panose="040B0A00000000000000" pitchFamily="82" charset="-120"/>
                <a:ea typeface="文鼎甜妞體U" panose="040B0A00000000000000" pitchFamily="82" charset="-120"/>
              </a:rPr>
              <a:t>課程</a:t>
            </a:r>
            <a:endParaRPr lang="zh-TW" altLang="en-US" dirty="0">
              <a:latin typeface="文鼎甜妞體U" panose="040B0A00000000000000" pitchFamily="82" charset="-120"/>
              <a:ea typeface="文鼎甜妞體U" panose="040B0A00000000000000" pitchFamily="82" charset="-120"/>
            </a:endParaRPr>
          </a:p>
        </p:txBody>
      </p:sp>
      <p:pic>
        <p:nvPicPr>
          <p:cNvPr id="7" name="Picture 9" descr="dslogo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46195"/>
            <a:ext cx="1253177" cy="803953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872254"/>
            <a:ext cx="8634164" cy="52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16907" y="664759"/>
            <a:ext cx="9107559" cy="543706"/>
            <a:chOff x="-37137" y="90084"/>
            <a:chExt cx="12143412" cy="724942"/>
          </a:xfrm>
        </p:grpSpPr>
        <p:grpSp>
          <p:nvGrpSpPr>
            <p:cNvPr id="18" name="群組 17"/>
            <p:cNvGrpSpPr/>
            <p:nvPr/>
          </p:nvGrpSpPr>
          <p:grpSpPr>
            <a:xfrm>
              <a:off x="-37137" y="90084"/>
              <a:ext cx="12062071" cy="563219"/>
              <a:chOff x="-324667" y="-2868"/>
              <a:chExt cx="12062071" cy="563219"/>
            </a:xfrm>
          </p:grpSpPr>
          <p:sp>
            <p:nvSpPr>
              <p:cNvPr id="21" name="剪去單一角落矩形 20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22" name="剪去單一角落矩形 21"/>
              <p:cNvSpPr/>
              <p:nvPr/>
            </p:nvSpPr>
            <p:spPr>
              <a:xfrm>
                <a:off x="2352266" y="-2868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23" name="剪去單一角落矩形 22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24" name="剪去單一角落矩形 23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25" name="剪去單一角落矩形 24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20" name="圓角矩形 19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31204" y="1556792"/>
            <a:ext cx="578165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一、在新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真善美的基礎上，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</a:t>
            </a: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學校特色課程。</a:t>
            </a: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二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、在自然藝術的情境中，學習</a:t>
            </a: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 尊重生命愛護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大地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萬物的情操。</a:t>
            </a: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三、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培養東山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孩子，成為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品德</a:t>
            </a: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素養的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學生。</a:t>
            </a: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endParaRPr lang="zh-TW" altLang="en-US" sz="2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492" y="300066"/>
            <a:ext cx="3652508" cy="51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252" y="2228772"/>
            <a:ext cx="2600588" cy="1950441"/>
          </a:xfrm>
          <a:prstGeom prst="roundRect">
            <a:avLst>
              <a:gd name="adj" fmla="val 377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3" name="圓角矩形 62"/>
          <p:cNvSpPr/>
          <p:nvPr/>
        </p:nvSpPr>
        <p:spPr>
          <a:xfrm>
            <a:off x="630328" y="1664154"/>
            <a:ext cx="2890270" cy="3972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踢踏舞</a:t>
            </a:r>
          </a:p>
        </p:txBody>
      </p:sp>
      <p:sp>
        <p:nvSpPr>
          <p:cNvPr id="66" name="圓角矩形 65"/>
          <p:cNvSpPr/>
          <p:nvPr/>
        </p:nvSpPr>
        <p:spPr>
          <a:xfrm>
            <a:off x="5489053" y="1659451"/>
            <a:ext cx="2134986" cy="394760"/>
          </a:xfrm>
          <a:prstGeom prst="roundRect">
            <a:avLst>
              <a:gd name="adj" fmla="val 580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皮影戲</a:t>
            </a:r>
          </a:p>
        </p:txBody>
      </p:sp>
      <p:grpSp>
        <p:nvGrpSpPr>
          <p:cNvPr id="42" name="群組 41"/>
          <p:cNvGrpSpPr/>
          <p:nvPr/>
        </p:nvGrpSpPr>
        <p:grpSpPr>
          <a:xfrm>
            <a:off x="67763" y="347522"/>
            <a:ext cx="9107559" cy="530870"/>
            <a:chOff x="-37137" y="107199"/>
            <a:chExt cx="12143412" cy="707827"/>
          </a:xfrm>
        </p:grpSpPr>
        <p:grpSp>
          <p:nvGrpSpPr>
            <p:cNvPr id="43" name="群組 42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46" name="剪去單一角落矩形 45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48" name="剪去單一角落矩形 47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50" name="剪去單一角落矩形 49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51" name="剪去單一角落矩形 50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52" name="剪去單一角落矩形 51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44" name="圓角矩形 43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95682" y="1669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546" y="4307145"/>
            <a:ext cx="2341163" cy="167970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82" y="2373966"/>
            <a:ext cx="3167572" cy="178176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4392744"/>
            <a:ext cx="2863003" cy="21472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327" y="4307145"/>
            <a:ext cx="2315442" cy="173658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1129" y="947179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好品德：行的安全～舞蹈呈現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502137" y="94684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出好品德：教育實驗課程～海豚報恩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83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3844" y="1014725"/>
            <a:ext cx="8258635" cy="600593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全校親師生熱烈響應，本次共計收到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46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封、善款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22,134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元整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1484784"/>
            <a:ext cx="2160239" cy="304856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08" y="1621490"/>
            <a:ext cx="2457829" cy="2810110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2926121" y="1508543"/>
            <a:ext cx="3492392" cy="2864430"/>
            <a:chOff x="2885342" y="2084831"/>
            <a:chExt cx="4875344" cy="4326188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5342" y="4381952"/>
              <a:ext cx="1095719" cy="202906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5342" y="2084833"/>
              <a:ext cx="1091770" cy="220802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5681" y="2084831"/>
              <a:ext cx="1065579" cy="220802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8521" y="4381952"/>
              <a:ext cx="1028368" cy="2029067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3243" y="2084831"/>
              <a:ext cx="1115118" cy="220802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3684" y="2084831"/>
              <a:ext cx="1117002" cy="2208021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3243" y="4381951"/>
              <a:ext cx="993355" cy="2029067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92274" y="4381951"/>
              <a:ext cx="1062523" cy="2029067"/>
            </a:xfrm>
            <a:prstGeom prst="rect">
              <a:avLst/>
            </a:prstGeom>
          </p:spPr>
        </p:pic>
      </p:grpSp>
      <p:sp>
        <p:nvSpPr>
          <p:cNvPr id="16" name="標題 1"/>
          <p:cNvSpPr txBox="1">
            <a:spLocks/>
          </p:cNvSpPr>
          <p:nvPr/>
        </p:nvSpPr>
        <p:spPr>
          <a:xfrm>
            <a:off x="184008" y="4324073"/>
            <a:ext cx="7797662" cy="863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家長們的回饋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4321" y="4978776"/>
            <a:ext cx="7747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我們沒有能力幫助很多，這是● ●自己的心意，也不要我們再添加，他說他有這一點心意，就這樣分享！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建立在孩子心裡面的，滋養他們的，更實惠。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那是● ●拿他自己撲滿的錢， 所以收據給● ●就好。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說捐太少有點不好意思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-7628" y="70828"/>
            <a:ext cx="9107559" cy="530870"/>
            <a:chOff x="-37137" y="107199"/>
            <a:chExt cx="12143412" cy="707827"/>
          </a:xfrm>
        </p:grpSpPr>
        <p:grpSp>
          <p:nvGrpSpPr>
            <p:cNvPr id="20" name="群組 19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22" name="剪去單一角落矩形 21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23" name="剪去單一角落矩形 22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24" name="剪去單一角落矩形 23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25" name="剪去單一角落矩形 24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26" name="剪去單一角落矩形 25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</a:t>
                </a:r>
                <a:r>
                  <a:rPr kumimoji="0" lang="zh-TW" altLang="en-US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思</a:t>
                </a:r>
              </a:p>
            </p:txBody>
          </p:sp>
        </p:grpSp>
        <p:sp>
          <p:nvSpPr>
            <p:cNvPr id="21" name="圓角矩形 20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圓角矩形 26"/>
          <p:cNvSpPr/>
          <p:nvPr/>
        </p:nvSpPr>
        <p:spPr>
          <a:xfrm>
            <a:off x="3322170" y="717154"/>
            <a:ext cx="3096343" cy="3972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華山基金會公益紅包袋</a:t>
            </a:r>
            <a:r>
              <a:rPr kumimoji="0" lang="en-US" altLang="zh-TW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endParaRPr kumimoji="0" lang="zh-TW" altLang="en-US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35775" y="782027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出好品德～～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88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7374" y="260648"/>
            <a:ext cx="9107559" cy="530870"/>
            <a:chOff x="-37137" y="107199"/>
            <a:chExt cx="12143412" cy="707827"/>
          </a:xfrm>
        </p:grpSpPr>
        <p:grpSp>
          <p:nvGrpSpPr>
            <p:cNvPr id="26" name="群組 25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30" name="剪去單一角落矩形 29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46" name="剪去單一角落矩形 45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51" name="剪去單一角落矩形 50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52" name="剪去單一角落矩形 51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53" name="剪去單一角落矩形 52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27" name="圓角矩形 26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4" name="圓角矩形 53"/>
          <p:cNvSpPr/>
          <p:nvPr/>
        </p:nvSpPr>
        <p:spPr>
          <a:xfrm>
            <a:off x="1954067" y="1561341"/>
            <a:ext cx="2160240" cy="3972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特色班級牌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271" y="5196846"/>
            <a:ext cx="2016224" cy="12961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137" y="5196846"/>
            <a:ext cx="2045653" cy="13681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271" y="3679449"/>
            <a:ext cx="1945564" cy="12637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427" y="3656258"/>
            <a:ext cx="2078245" cy="13689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99" y="2027779"/>
            <a:ext cx="1990336" cy="147127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57" y="2058896"/>
            <a:ext cx="2045653" cy="1440160"/>
          </a:xfrm>
          <a:prstGeom prst="rect">
            <a:avLst/>
          </a:prstGeom>
        </p:spPr>
      </p:pic>
      <p:sp>
        <p:nvSpPr>
          <p:cNvPr id="55" name="圓角矩形 54"/>
          <p:cNvSpPr/>
          <p:nvPr/>
        </p:nvSpPr>
        <p:spPr>
          <a:xfrm>
            <a:off x="6022134" y="1347416"/>
            <a:ext cx="2160240" cy="3972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東山農場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134" y="1905800"/>
            <a:ext cx="2076569" cy="138505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33984" y="817136"/>
            <a:ext cx="51090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出好品德～～經過全班討論，接納不同意見，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共同繪製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799" y="3402749"/>
            <a:ext cx="2053904" cy="1540428"/>
          </a:xfrm>
          <a:prstGeom prst="rect">
            <a:avLst/>
          </a:prstGeom>
        </p:spPr>
      </p:pic>
      <p:sp>
        <p:nvSpPr>
          <p:cNvPr id="56" name="文字方塊 55"/>
          <p:cNvSpPr txBox="1"/>
          <p:nvPr/>
        </p:nvSpPr>
        <p:spPr>
          <a:xfrm>
            <a:off x="5868144" y="83133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出好品德～～從土壤到嘴唇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ååè£¡å¯è½æ1 äººãå¾®ç¬ä¸­ãé£ç©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9821" y="5055071"/>
            <a:ext cx="1460550" cy="15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7374" y="260648"/>
            <a:ext cx="9107559" cy="530870"/>
            <a:chOff x="-37137" y="107199"/>
            <a:chExt cx="12143412" cy="707827"/>
          </a:xfrm>
        </p:grpSpPr>
        <p:grpSp>
          <p:nvGrpSpPr>
            <p:cNvPr id="26" name="群組 25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30" name="剪去單一角落矩形 29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46" name="剪去單一角落矩形 45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51" name="剪去單一角落矩形 50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52" name="剪去單一角落矩形 51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53" name="剪去單一角落矩形 52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27" name="圓角矩形 26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4" name="圓角矩形 53"/>
          <p:cNvSpPr/>
          <p:nvPr/>
        </p:nvSpPr>
        <p:spPr>
          <a:xfrm>
            <a:off x="2864950" y="1290935"/>
            <a:ext cx="3491695" cy="3972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友善校園週</a:t>
            </a:r>
            <a:r>
              <a:rPr kumimoji="0" lang="en-US" altLang="zh-TW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0" lang="zh-TW" altLang="en-US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親子陶</a:t>
            </a:r>
            <a:r>
              <a:rPr kumimoji="0"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燈</a:t>
            </a:r>
            <a:r>
              <a:rPr kumimoji="0"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endParaRPr kumimoji="0" lang="zh-TW" altLang="en-US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53133" y="833896"/>
            <a:ext cx="870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出好品德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小朋友能秉持「盲人點燈」的精神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，學會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保護自己也關照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683568" y="1916832"/>
            <a:ext cx="7884182" cy="3891633"/>
            <a:chOff x="360225" y="2148975"/>
            <a:chExt cx="7884182" cy="389163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0896" y="2148975"/>
              <a:ext cx="2503511" cy="1669823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225" y="4176472"/>
              <a:ext cx="2445490" cy="1631123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3239" y="4286327"/>
              <a:ext cx="2445490" cy="1631123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779" y="2162039"/>
              <a:ext cx="2229833" cy="1672375"/>
            </a:xfrm>
            <a:prstGeom prst="rect">
              <a:avLst/>
            </a:prstGeom>
          </p:spPr>
        </p:pic>
        <p:pic>
          <p:nvPicPr>
            <p:cNvPr id="28" name="圖片 27" descr="C:\Users\user\Downloads\IMG20190211082621 (1).jp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728" y="2176123"/>
              <a:ext cx="2520918" cy="1658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圖片 28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9285" y="4176472"/>
              <a:ext cx="2411361" cy="1864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1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529" y="1489575"/>
            <a:ext cx="4186397" cy="4444337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7374" y="260648"/>
            <a:ext cx="9107559" cy="530870"/>
            <a:chOff x="-37137" y="107199"/>
            <a:chExt cx="12143412" cy="707827"/>
          </a:xfrm>
        </p:grpSpPr>
        <p:grpSp>
          <p:nvGrpSpPr>
            <p:cNvPr id="26" name="群組 25"/>
            <p:cNvGrpSpPr/>
            <p:nvPr/>
          </p:nvGrpSpPr>
          <p:grpSpPr>
            <a:xfrm>
              <a:off x="-37137" y="107199"/>
              <a:ext cx="12062071" cy="546104"/>
              <a:chOff x="-324667" y="14247"/>
              <a:chExt cx="12062071" cy="546104"/>
            </a:xfrm>
          </p:grpSpPr>
          <p:sp>
            <p:nvSpPr>
              <p:cNvPr id="30" name="剪去單一角落矩形 29"/>
              <p:cNvSpPr/>
              <p:nvPr/>
            </p:nvSpPr>
            <p:spPr>
              <a:xfrm>
                <a:off x="-324667" y="14247"/>
                <a:ext cx="2595591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rgbClr val="5DC6D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活動理念與目標</a:t>
                </a:r>
              </a:p>
            </p:txBody>
          </p:sp>
          <p:sp>
            <p:nvSpPr>
              <p:cNvPr id="46" name="剪去單一角落矩形 45"/>
              <p:cNvSpPr/>
              <p:nvPr/>
            </p:nvSpPr>
            <p:spPr>
              <a:xfrm>
                <a:off x="2352266" y="19503"/>
                <a:ext cx="2704563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創新與特色</a:t>
                </a:r>
              </a:p>
            </p:txBody>
          </p:sp>
          <p:sp>
            <p:nvSpPr>
              <p:cNvPr id="51" name="剪去單一角落矩形 50"/>
              <p:cNvSpPr/>
              <p:nvPr/>
            </p:nvSpPr>
            <p:spPr>
              <a:xfrm>
                <a:off x="5056388" y="14247"/>
                <a:ext cx="16560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資源運用</a:t>
                </a:r>
              </a:p>
            </p:txBody>
          </p:sp>
          <p:sp>
            <p:nvSpPr>
              <p:cNvPr id="52" name="剪去單一角落矩形 51"/>
              <p:cNvSpPr/>
              <p:nvPr/>
            </p:nvSpPr>
            <p:spPr>
              <a:xfrm>
                <a:off x="6714564" y="23100"/>
                <a:ext cx="2404399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成效與推廣</a:t>
                </a:r>
              </a:p>
            </p:txBody>
          </p:sp>
          <p:sp>
            <p:nvSpPr>
              <p:cNvPr id="53" name="剪去單一角落矩形 52"/>
              <p:cNvSpPr/>
              <p:nvPr/>
            </p:nvSpPr>
            <p:spPr>
              <a:xfrm>
                <a:off x="9200304" y="23100"/>
                <a:ext cx="2537100" cy="537251"/>
              </a:xfrm>
              <a:prstGeom prst="snip1Rect">
                <a:avLst/>
              </a:prstGeom>
              <a:solidFill>
                <a:srgbClr val="5DC6D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自我檢核與省思</a:t>
                </a:r>
              </a:p>
            </p:txBody>
          </p:sp>
        </p:grpSp>
        <p:sp>
          <p:nvSpPr>
            <p:cNvPr id="27" name="圓角矩形 26"/>
            <p:cNvSpPr/>
            <p:nvPr/>
          </p:nvSpPr>
          <p:spPr>
            <a:xfrm>
              <a:off x="95250" y="630202"/>
              <a:ext cx="12011025" cy="184824"/>
            </a:xfrm>
            <a:prstGeom prst="roundRect">
              <a:avLst/>
            </a:prstGeom>
            <a:solidFill>
              <a:srgbClr val="399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4" name="圓角矩形 53"/>
          <p:cNvSpPr/>
          <p:nvPr/>
        </p:nvSpPr>
        <p:spPr>
          <a:xfrm>
            <a:off x="2864950" y="1290935"/>
            <a:ext cx="3491695" cy="3972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動物保護課程</a:t>
            </a:r>
            <a:endParaRPr kumimoji="0" lang="zh-TW" altLang="en-US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53133" y="833896"/>
            <a:ext cx="870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出好品德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透過六堂一系列的課程，培養學生尊重動物，以認養代替購買。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50882" y="2564904"/>
            <a:ext cx="5172727" cy="3888432"/>
            <a:chOff x="530203" y="1988840"/>
            <a:chExt cx="5172727" cy="3888432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2566" y="4005064"/>
              <a:ext cx="2499082" cy="1872208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718" y="4005064"/>
              <a:ext cx="2499082" cy="1872208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848" y="1990944"/>
              <a:ext cx="2499082" cy="1872208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203" y="1988840"/>
              <a:ext cx="2499082" cy="1874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9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4812</TotalTime>
  <Words>875</Words>
  <Application>Microsoft Office PowerPoint</Application>
  <PresentationFormat>如螢幕大小 (4:3)</PresentationFormat>
  <Paragraphs>161</Paragraphs>
  <Slides>18</Slides>
  <Notes>0</Notes>
  <HiddenSlides>0</HiddenSlides>
  <MMClips>2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角度</vt:lpstr>
      <vt:lpstr>HDOfficeLightV0</vt:lpstr>
      <vt:lpstr>1_HDOfficeLightV0</vt:lpstr>
      <vt:lpstr>2_HDOfficeLightV0</vt:lpstr>
      <vt:lpstr>PowerPoint 簡報</vt:lpstr>
      <vt:lpstr>校地面積僅0.34公頃， 堪稱『新北市迷你公立生態小學』 </vt:lpstr>
      <vt:lpstr>學校課程</vt:lpstr>
      <vt:lpstr>PowerPoint 簡報</vt:lpstr>
      <vt:lpstr>PowerPoint 簡報</vt:lpstr>
      <vt:lpstr>感謝全校親師生熱烈響應，本次共計收到46封、善款22,134元整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東山國小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校長室</dc:creator>
  <cp:lastModifiedBy>吳慧敏</cp:lastModifiedBy>
  <cp:revision>363</cp:revision>
  <cp:lastPrinted>2015-04-14T00:33:28Z</cp:lastPrinted>
  <dcterms:created xsi:type="dcterms:W3CDTF">2011-04-26T01:23:23Z</dcterms:created>
  <dcterms:modified xsi:type="dcterms:W3CDTF">2019-04-23T13:29:12Z</dcterms:modified>
</cp:coreProperties>
</file>