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728" r:id="rId5"/>
    <p:sldMasterId id="2147483740" r:id="rId6"/>
    <p:sldMasterId id="2147483753" r:id="rId7"/>
  </p:sldMasterIdLst>
  <p:notesMasterIdLst>
    <p:notesMasterId r:id="rId93"/>
  </p:notesMasterIdLst>
  <p:handoutMasterIdLst>
    <p:handoutMasterId r:id="rId94"/>
  </p:handoutMasterIdLst>
  <p:sldIdLst>
    <p:sldId id="288" r:id="rId8"/>
    <p:sldId id="372" r:id="rId9"/>
    <p:sldId id="405" r:id="rId10"/>
    <p:sldId id="388" r:id="rId11"/>
    <p:sldId id="399" r:id="rId12"/>
    <p:sldId id="392" r:id="rId13"/>
    <p:sldId id="389" r:id="rId14"/>
    <p:sldId id="391" r:id="rId15"/>
    <p:sldId id="393" r:id="rId16"/>
    <p:sldId id="404" r:id="rId17"/>
    <p:sldId id="373" r:id="rId18"/>
    <p:sldId id="320" r:id="rId19"/>
    <p:sldId id="294" r:id="rId20"/>
    <p:sldId id="374" r:id="rId21"/>
    <p:sldId id="394" r:id="rId22"/>
    <p:sldId id="272" r:id="rId23"/>
    <p:sldId id="395" r:id="rId24"/>
    <p:sldId id="368" r:id="rId25"/>
    <p:sldId id="382" r:id="rId26"/>
    <p:sldId id="381" r:id="rId27"/>
    <p:sldId id="400" r:id="rId28"/>
    <p:sldId id="401" r:id="rId29"/>
    <p:sldId id="402" r:id="rId30"/>
    <p:sldId id="280" r:id="rId31"/>
    <p:sldId id="396" r:id="rId32"/>
    <p:sldId id="397" r:id="rId33"/>
    <p:sldId id="378" r:id="rId34"/>
    <p:sldId id="307" r:id="rId35"/>
    <p:sldId id="371" r:id="rId36"/>
    <p:sldId id="309" r:id="rId37"/>
    <p:sldId id="310" r:id="rId38"/>
    <p:sldId id="311" r:id="rId39"/>
    <p:sldId id="312" r:id="rId40"/>
    <p:sldId id="313" r:id="rId41"/>
    <p:sldId id="314" r:id="rId42"/>
    <p:sldId id="315" r:id="rId43"/>
    <p:sldId id="377" r:id="rId44"/>
    <p:sldId id="299" r:id="rId45"/>
    <p:sldId id="321" r:id="rId46"/>
    <p:sldId id="322" r:id="rId47"/>
    <p:sldId id="323" r:id="rId48"/>
    <p:sldId id="324" r:id="rId49"/>
    <p:sldId id="325" r:id="rId50"/>
    <p:sldId id="326" r:id="rId51"/>
    <p:sldId id="327" r:id="rId52"/>
    <p:sldId id="328" r:id="rId53"/>
    <p:sldId id="329" r:id="rId54"/>
    <p:sldId id="331" r:id="rId55"/>
    <p:sldId id="332" r:id="rId56"/>
    <p:sldId id="333" r:id="rId57"/>
    <p:sldId id="334" r:id="rId58"/>
    <p:sldId id="335" r:id="rId59"/>
    <p:sldId id="336" r:id="rId60"/>
    <p:sldId id="337" r:id="rId61"/>
    <p:sldId id="338" r:id="rId62"/>
    <p:sldId id="339" r:id="rId63"/>
    <p:sldId id="340" r:id="rId64"/>
    <p:sldId id="341" r:id="rId65"/>
    <p:sldId id="342" r:id="rId66"/>
    <p:sldId id="343" r:id="rId67"/>
    <p:sldId id="344" r:id="rId68"/>
    <p:sldId id="345" r:id="rId69"/>
    <p:sldId id="346" r:id="rId70"/>
    <p:sldId id="347" r:id="rId71"/>
    <p:sldId id="348" r:id="rId72"/>
    <p:sldId id="349" r:id="rId73"/>
    <p:sldId id="350" r:id="rId74"/>
    <p:sldId id="351" r:id="rId75"/>
    <p:sldId id="352" r:id="rId76"/>
    <p:sldId id="353" r:id="rId77"/>
    <p:sldId id="354" r:id="rId78"/>
    <p:sldId id="355" r:id="rId79"/>
    <p:sldId id="356" r:id="rId80"/>
    <p:sldId id="357" r:id="rId81"/>
    <p:sldId id="358" r:id="rId82"/>
    <p:sldId id="359" r:id="rId83"/>
    <p:sldId id="360" r:id="rId84"/>
    <p:sldId id="406" r:id="rId85"/>
    <p:sldId id="407" r:id="rId86"/>
    <p:sldId id="408" r:id="rId87"/>
    <p:sldId id="361" r:id="rId88"/>
    <p:sldId id="362" r:id="rId89"/>
    <p:sldId id="363" r:id="rId90"/>
    <p:sldId id="409" r:id="rId91"/>
    <p:sldId id="410" r:id="rId92"/>
  </p:sldIdLst>
  <p:sldSz cx="9144000" cy="6858000" type="screen4x3"/>
  <p:notesSz cx="6797675" cy="9926638"/>
  <p:defaultTextStyle>
    <a:defPPr>
      <a:defRPr lang="ja-JP"/>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 xmlns:p15="http://schemas.microsoft.com/office/powerpoint/2012/main">
        <p15:guide id="1" orient="horz">
          <p15:clr>
            <a:srgbClr val="A4A3A4"/>
          </p15:clr>
        </p15:guide>
        <p15:guide id="2" pos="5759">
          <p15:clr>
            <a:srgbClr val="A4A3A4"/>
          </p15:clr>
        </p15:guide>
      </p15:sldGuideLst>
    </p:ext>
    <p:ext uri="{2D200454-40CA-4A62-9FC3-DE9A4176ACB9}">
      <p15:notesGuideLst xmlns="" xmlns:p15="http://schemas.microsoft.com/office/powerpoint/2012/main">
        <p15:guide id="1" orient="horz" pos="3127">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B350D"/>
    <a:srgbClr val="FF6600"/>
    <a:srgbClr val="FE5230"/>
    <a:srgbClr val="CE5002"/>
    <a:srgbClr val="FFFCFB"/>
    <a:srgbClr val="FE7458"/>
    <a:srgbClr val="FE4D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961" autoAdjust="0"/>
    <p:restoredTop sz="94710" autoAdjust="0"/>
  </p:normalViewPr>
  <p:slideViewPr>
    <p:cSldViewPr>
      <p:cViewPr varScale="1">
        <p:scale>
          <a:sx n="80" d="100"/>
          <a:sy n="80" d="100"/>
        </p:scale>
        <p:origin x="-1301" y="-67"/>
      </p:cViewPr>
      <p:guideLst>
        <p:guide orient="horz"/>
        <p:guide pos="5759"/>
      </p:guideLst>
    </p:cSldViewPr>
  </p:slideViewPr>
  <p:outlineViewPr>
    <p:cViewPr>
      <p:scale>
        <a:sx n="33" d="100"/>
        <a:sy n="33" d="100"/>
      </p:scale>
      <p:origin x="0" y="592"/>
    </p:cViewPr>
  </p:outlineViewPr>
  <p:notesTextViewPr>
    <p:cViewPr>
      <p:scale>
        <a:sx n="100" d="100"/>
        <a:sy n="100" d="100"/>
      </p:scale>
      <p:origin x="0" y="0"/>
    </p:cViewPr>
  </p:notesTextViewPr>
  <p:sorterViewPr>
    <p:cViewPr>
      <p:scale>
        <a:sx n="66" d="100"/>
        <a:sy n="66" d="100"/>
      </p:scale>
      <p:origin x="0" y="-942"/>
    </p:cViewPr>
  </p:sorterViewPr>
  <p:notesViewPr>
    <p:cSldViewPr>
      <p:cViewPr varScale="1">
        <p:scale>
          <a:sx n="68" d="100"/>
          <a:sy n="68" d="100"/>
        </p:scale>
        <p:origin x="-1794" y="-10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presProps" Target="pres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notesMaster" Target="notesMasters/notesMaster1.xml"/><Relationship Id="rId9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3524BE-6252-439A-9710-4FD36F7C6C6B}" type="doc">
      <dgm:prSet loTypeId="urn:microsoft.com/office/officeart/2005/8/layout/radial6" loCatId="cycle" qsTypeId="urn:microsoft.com/office/officeart/2005/8/quickstyle/simple1" qsCatId="simple" csTypeId="urn:microsoft.com/office/officeart/2005/8/colors/colorful2" csCatId="colorful" phldr="1"/>
      <dgm:spPr/>
      <dgm:t>
        <a:bodyPr/>
        <a:lstStyle/>
        <a:p>
          <a:endParaRPr lang="zh-TW" altLang="en-US"/>
        </a:p>
      </dgm:t>
    </dgm:pt>
    <dgm:pt modelId="{BC436FE0-2C92-4536-B0FA-341EF0445879}">
      <dgm:prSet phldrT="[文字]"/>
      <dgm:spPr>
        <a:solidFill>
          <a:srgbClr val="769DCC"/>
        </a:solidFill>
      </dgm:spPr>
      <dgm:t>
        <a:bodyPr/>
        <a:lstStyle/>
        <a:p>
          <a:r>
            <a:rPr lang="zh-TW" altLang="en-US">
              <a:solidFill>
                <a:schemeClr val="tx1"/>
              </a:solidFill>
              <a:latin typeface="+mj-ea"/>
              <a:cs typeface="Verdana" pitchFamily="34" charset="0"/>
            </a:rPr>
            <a:t>學生轉銜輔導及服務通報系統案</a:t>
          </a:r>
          <a:endParaRPr lang="zh-TW" altLang="en-US" dirty="0">
            <a:solidFill>
              <a:schemeClr val="tx1"/>
            </a:solidFill>
          </a:endParaRPr>
        </a:p>
      </dgm:t>
    </dgm:pt>
    <dgm:pt modelId="{11B11597-8F2E-451F-9E68-BAA612E2159B}" type="parTrans" cxnId="{08F2CAC4-4A3F-434F-A597-8F2D88C57F37}">
      <dgm:prSet/>
      <dgm:spPr/>
      <dgm:t>
        <a:bodyPr/>
        <a:lstStyle/>
        <a:p>
          <a:endParaRPr lang="zh-TW" altLang="en-US">
            <a:solidFill>
              <a:schemeClr val="tx1"/>
            </a:solidFill>
          </a:endParaRPr>
        </a:p>
      </dgm:t>
    </dgm:pt>
    <dgm:pt modelId="{F9BE574A-6EC7-4227-9E38-2C7E2BF65EB4}" type="sibTrans" cxnId="{08F2CAC4-4A3F-434F-A597-8F2D88C57F37}">
      <dgm:prSet/>
      <dgm:spPr/>
      <dgm:t>
        <a:bodyPr/>
        <a:lstStyle/>
        <a:p>
          <a:endParaRPr lang="zh-TW" altLang="en-US">
            <a:solidFill>
              <a:schemeClr val="tx1"/>
            </a:solidFill>
          </a:endParaRPr>
        </a:p>
      </dgm:t>
    </dgm:pt>
    <dgm:pt modelId="{3BB09572-41C1-4EE6-A0EB-5268B6764446}">
      <dgm:prSet phldrT="[文字]"/>
      <dgm:spPr/>
      <dgm:t>
        <a:bodyPr/>
        <a:lstStyle/>
        <a:p>
          <a:r>
            <a:rPr lang="zh-TW" altLang="en-US" dirty="0">
              <a:solidFill>
                <a:schemeClr val="tx1"/>
              </a:solidFill>
            </a:rPr>
            <a:t>教育部</a:t>
          </a:r>
        </a:p>
      </dgm:t>
    </dgm:pt>
    <dgm:pt modelId="{76E082FD-21A4-4D63-9064-AEBB001ECD8B}" type="parTrans" cxnId="{E75A89C4-A232-45CD-814D-00E8FD9D8DAB}">
      <dgm:prSet/>
      <dgm:spPr/>
      <dgm:t>
        <a:bodyPr/>
        <a:lstStyle/>
        <a:p>
          <a:endParaRPr lang="zh-TW" altLang="en-US">
            <a:solidFill>
              <a:schemeClr val="tx1"/>
            </a:solidFill>
          </a:endParaRPr>
        </a:p>
      </dgm:t>
    </dgm:pt>
    <dgm:pt modelId="{320B1A8C-DFE3-4F04-96EB-141064775E34}" type="sibTrans" cxnId="{E75A89C4-A232-45CD-814D-00E8FD9D8DAB}">
      <dgm:prSet/>
      <dgm:spPr/>
      <dgm:t>
        <a:bodyPr/>
        <a:lstStyle/>
        <a:p>
          <a:endParaRPr lang="zh-TW" altLang="en-US">
            <a:solidFill>
              <a:schemeClr val="tx1"/>
            </a:solidFill>
          </a:endParaRPr>
        </a:p>
      </dgm:t>
    </dgm:pt>
    <dgm:pt modelId="{F971E9CC-AF71-4BEB-A63F-095B0A81A73A}">
      <dgm:prSet phldrT="[文字]"/>
      <dgm:spPr/>
      <dgm:t>
        <a:bodyPr/>
        <a:lstStyle/>
        <a:p>
          <a:pPr algn="ctr"/>
          <a:r>
            <a:rPr lang="zh-TW" altLang="en-US" dirty="0">
              <a:solidFill>
                <a:schemeClr val="tx1"/>
              </a:solidFill>
            </a:rPr>
            <a:t>國教署</a:t>
          </a:r>
        </a:p>
      </dgm:t>
    </dgm:pt>
    <dgm:pt modelId="{D0D67396-AA5D-4843-968B-6BDAD7541A70}" type="parTrans" cxnId="{39BF6A6D-FCED-4CD6-8F4F-0FEF928151CE}">
      <dgm:prSet/>
      <dgm:spPr/>
      <dgm:t>
        <a:bodyPr/>
        <a:lstStyle/>
        <a:p>
          <a:endParaRPr lang="zh-TW" altLang="en-US">
            <a:solidFill>
              <a:schemeClr val="tx1"/>
            </a:solidFill>
          </a:endParaRPr>
        </a:p>
      </dgm:t>
    </dgm:pt>
    <dgm:pt modelId="{2F389879-92A9-4D3B-B9C9-6A039E0AE5AD}" type="sibTrans" cxnId="{39BF6A6D-FCED-4CD6-8F4F-0FEF928151CE}">
      <dgm:prSet/>
      <dgm:spPr/>
      <dgm:t>
        <a:bodyPr/>
        <a:lstStyle/>
        <a:p>
          <a:endParaRPr lang="zh-TW" altLang="en-US">
            <a:solidFill>
              <a:schemeClr val="tx1"/>
            </a:solidFill>
          </a:endParaRPr>
        </a:p>
      </dgm:t>
    </dgm:pt>
    <dgm:pt modelId="{D765A876-233B-415E-ADB9-9843542F679B}">
      <dgm:prSet phldrT="[文字]"/>
      <dgm:spPr/>
      <dgm:t>
        <a:bodyPr/>
        <a:lstStyle/>
        <a:p>
          <a:pPr algn="ctr"/>
          <a:r>
            <a:rPr lang="zh-TW" dirty="0">
              <a:solidFill>
                <a:schemeClr val="tx1"/>
              </a:solidFill>
            </a:rPr>
            <a:t>各直轄市及縣（市）政府</a:t>
          </a:r>
          <a:endParaRPr lang="zh-TW" altLang="en-US" dirty="0">
            <a:solidFill>
              <a:schemeClr val="tx1"/>
            </a:solidFill>
          </a:endParaRPr>
        </a:p>
      </dgm:t>
    </dgm:pt>
    <dgm:pt modelId="{20917CB6-70AB-4570-87DD-518CAE73D659}" type="parTrans" cxnId="{E5AFA618-5AB3-4DB1-8E08-2332485AA5B8}">
      <dgm:prSet/>
      <dgm:spPr/>
      <dgm:t>
        <a:bodyPr/>
        <a:lstStyle/>
        <a:p>
          <a:endParaRPr lang="zh-TW" altLang="en-US">
            <a:solidFill>
              <a:schemeClr val="tx1"/>
            </a:solidFill>
          </a:endParaRPr>
        </a:p>
      </dgm:t>
    </dgm:pt>
    <dgm:pt modelId="{7AE1EE6F-164F-4DF8-90F7-559BD1EDEEDB}" type="sibTrans" cxnId="{E5AFA618-5AB3-4DB1-8E08-2332485AA5B8}">
      <dgm:prSet/>
      <dgm:spPr/>
      <dgm:t>
        <a:bodyPr/>
        <a:lstStyle/>
        <a:p>
          <a:endParaRPr lang="zh-TW" altLang="en-US">
            <a:solidFill>
              <a:schemeClr val="tx1"/>
            </a:solidFill>
          </a:endParaRPr>
        </a:p>
      </dgm:t>
    </dgm:pt>
    <dgm:pt modelId="{1953BC78-0BE5-4785-81E9-967F28FA972E}">
      <dgm:prSet phldrT="[文字]"/>
      <dgm:spPr/>
      <dgm:t>
        <a:bodyPr/>
        <a:lstStyle/>
        <a:p>
          <a:pPr algn="ctr"/>
          <a:r>
            <a:rPr lang="zh-TW" altLang="en-US" dirty="0">
              <a:solidFill>
                <a:schemeClr val="tx1"/>
              </a:solidFill>
            </a:rPr>
            <a:t>國民</a:t>
          </a:r>
          <a:endParaRPr lang="en-US" altLang="zh-TW" dirty="0">
            <a:solidFill>
              <a:schemeClr val="tx1"/>
            </a:solidFill>
          </a:endParaRPr>
        </a:p>
        <a:p>
          <a:pPr algn="ctr"/>
          <a:r>
            <a:rPr lang="zh-TW" altLang="en-US" dirty="0">
              <a:solidFill>
                <a:schemeClr val="tx1"/>
              </a:solidFill>
            </a:rPr>
            <a:t>中小學</a:t>
          </a:r>
        </a:p>
      </dgm:t>
    </dgm:pt>
    <dgm:pt modelId="{678CEA88-E242-4755-A903-B04F53EB946A}" type="parTrans" cxnId="{449F2A55-EDE5-4134-9C91-37EEE151F41B}">
      <dgm:prSet/>
      <dgm:spPr/>
      <dgm:t>
        <a:bodyPr/>
        <a:lstStyle/>
        <a:p>
          <a:endParaRPr lang="zh-TW" altLang="en-US">
            <a:solidFill>
              <a:schemeClr val="tx1"/>
            </a:solidFill>
          </a:endParaRPr>
        </a:p>
      </dgm:t>
    </dgm:pt>
    <dgm:pt modelId="{0F10E465-D42D-462F-8F04-B7003979939A}" type="sibTrans" cxnId="{449F2A55-EDE5-4134-9C91-37EEE151F41B}">
      <dgm:prSet/>
      <dgm:spPr/>
      <dgm:t>
        <a:bodyPr/>
        <a:lstStyle/>
        <a:p>
          <a:endParaRPr lang="zh-TW" altLang="en-US">
            <a:solidFill>
              <a:schemeClr val="tx1"/>
            </a:solidFill>
          </a:endParaRPr>
        </a:p>
      </dgm:t>
    </dgm:pt>
    <dgm:pt modelId="{3F718EFD-46FF-48B9-B36B-0109D36D55A2}">
      <dgm:prSet phldrT="[文字]"/>
      <dgm:spPr/>
      <dgm:t>
        <a:bodyPr/>
        <a:lstStyle/>
        <a:p>
          <a:pPr algn="ctr"/>
          <a:r>
            <a:rPr lang="zh-TW" altLang="en-US" dirty="0">
              <a:solidFill>
                <a:schemeClr val="tx1"/>
              </a:solidFill>
            </a:rPr>
            <a:t>高中職</a:t>
          </a:r>
        </a:p>
      </dgm:t>
    </dgm:pt>
    <dgm:pt modelId="{4524D170-FC9E-4697-8BCD-0A9B8A639DA8}" type="parTrans" cxnId="{419E4D40-F4B7-4874-8028-4A45972F4FE6}">
      <dgm:prSet/>
      <dgm:spPr/>
      <dgm:t>
        <a:bodyPr/>
        <a:lstStyle/>
        <a:p>
          <a:endParaRPr lang="zh-TW" altLang="en-US">
            <a:solidFill>
              <a:schemeClr val="tx1"/>
            </a:solidFill>
          </a:endParaRPr>
        </a:p>
      </dgm:t>
    </dgm:pt>
    <dgm:pt modelId="{DC42CDBF-1215-4BFA-AE8D-CA3431FA8BBD}" type="sibTrans" cxnId="{419E4D40-F4B7-4874-8028-4A45972F4FE6}">
      <dgm:prSet/>
      <dgm:spPr/>
      <dgm:t>
        <a:bodyPr/>
        <a:lstStyle/>
        <a:p>
          <a:endParaRPr lang="zh-TW" altLang="en-US">
            <a:solidFill>
              <a:schemeClr val="tx1"/>
            </a:solidFill>
          </a:endParaRPr>
        </a:p>
      </dgm:t>
    </dgm:pt>
    <dgm:pt modelId="{7FF8FD2C-E93E-4072-B711-7A471DC33763}">
      <dgm:prSet phldrT="[文字]"/>
      <dgm:spPr/>
      <dgm:t>
        <a:bodyPr/>
        <a:lstStyle/>
        <a:p>
          <a:pPr algn="ctr"/>
          <a:r>
            <a:rPr lang="zh-TW" altLang="en-US" dirty="0">
              <a:solidFill>
                <a:schemeClr val="tx1"/>
              </a:solidFill>
            </a:rPr>
            <a:t>大專校院</a:t>
          </a:r>
          <a:endParaRPr lang="en-US" altLang="zh-TW" dirty="0">
            <a:solidFill>
              <a:schemeClr val="tx1"/>
            </a:solidFill>
          </a:endParaRPr>
        </a:p>
        <a:p>
          <a:pPr algn="ctr"/>
          <a:r>
            <a:rPr lang="zh-TW" altLang="en-US" dirty="0">
              <a:solidFill>
                <a:schemeClr val="tx1"/>
              </a:solidFill>
            </a:rPr>
            <a:t>技職校院</a:t>
          </a:r>
        </a:p>
      </dgm:t>
    </dgm:pt>
    <dgm:pt modelId="{592D14B4-702D-44DA-95A1-D6BDB345AC46}" type="parTrans" cxnId="{8646DA00-3031-40D9-AF01-2AB1A8A63D8B}">
      <dgm:prSet/>
      <dgm:spPr/>
      <dgm:t>
        <a:bodyPr/>
        <a:lstStyle/>
        <a:p>
          <a:endParaRPr lang="zh-TW" altLang="en-US">
            <a:solidFill>
              <a:schemeClr val="tx1"/>
            </a:solidFill>
          </a:endParaRPr>
        </a:p>
      </dgm:t>
    </dgm:pt>
    <dgm:pt modelId="{2EAC108C-F8FB-4E08-A4D8-97880BC18963}" type="sibTrans" cxnId="{8646DA00-3031-40D9-AF01-2AB1A8A63D8B}">
      <dgm:prSet/>
      <dgm:spPr/>
      <dgm:t>
        <a:bodyPr/>
        <a:lstStyle/>
        <a:p>
          <a:endParaRPr lang="zh-TW" altLang="en-US">
            <a:solidFill>
              <a:schemeClr val="tx1"/>
            </a:solidFill>
          </a:endParaRPr>
        </a:p>
      </dgm:t>
    </dgm:pt>
    <dgm:pt modelId="{9AB0C6F8-D718-47E7-B0E2-031BAA23E40B}" type="pres">
      <dgm:prSet presAssocID="{453524BE-6252-439A-9710-4FD36F7C6C6B}" presName="Name0" presStyleCnt="0">
        <dgm:presLayoutVars>
          <dgm:chMax val="1"/>
          <dgm:dir/>
          <dgm:animLvl val="ctr"/>
          <dgm:resizeHandles val="exact"/>
        </dgm:presLayoutVars>
      </dgm:prSet>
      <dgm:spPr/>
      <dgm:t>
        <a:bodyPr/>
        <a:lstStyle/>
        <a:p>
          <a:endParaRPr lang="zh-TW" altLang="en-US"/>
        </a:p>
      </dgm:t>
    </dgm:pt>
    <dgm:pt modelId="{7D0D2598-1E53-4512-9B9E-5E879834783C}" type="pres">
      <dgm:prSet presAssocID="{BC436FE0-2C92-4536-B0FA-341EF0445879}" presName="centerShape" presStyleLbl="node0" presStyleIdx="0" presStyleCnt="1"/>
      <dgm:spPr/>
      <dgm:t>
        <a:bodyPr/>
        <a:lstStyle/>
        <a:p>
          <a:endParaRPr lang="zh-TW" altLang="en-US"/>
        </a:p>
      </dgm:t>
    </dgm:pt>
    <dgm:pt modelId="{EB91A8F1-8113-4B83-914C-049CC6F0E14C}" type="pres">
      <dgm:prSet presAssocID="{3BB09572-41C1-4EE6-A0EB-5268B6764446}" presName="node" presStyleLbl="node1" presStyleIdx="0" presStyleCnt="6" custScaleX="125740" custScaleY="125740">
        <dgm:presLayoutVars>
          <dgm:bulletEnabled val="1"/>
        </dgm:presLayoutVars>
      </dgm:prSet>
      <dgm:spPr/>
      <dgm:t>
        <a:bodyPr/>
        <a:lstStyle/>
        <a:p>
          <a:endParaRPr lang="zh-TW" altLang="en-US"/>
        </a:p>
      </dgm:t>
    </dgm:pt>
    <dgm:pt modelId="{4CA3DCAA-15A0-4744-ABA2-64AF9E04531A}" type="pres">
      <dgm:prSet presAssocID="{3BB09572-41C1-4EE6-A0EB-5268B6764446}" presName="dummy" presStyleCnt="0"/>
      <dgm:spPr/>
    </dgm:pt>
    <dgm:pt modelId="{0F84C701-926C-45A4-840C-D56092FC17E5}" type="pres">
      <dgm:prSet presAssocID="{320B1A8C-DFE3-4F04-96EB-141064775E34}" presName="sibTrans" presStyleLbl="sibTrans2D1" presStyleIdx="0" presStyleCnt="6"/>
      <dgm:spPr/>
      <dgm:t>
        <a:bodyPr/>
        <a:lstStyle/>
        <a:p>
          <a:endParaRPr lang="zh-TW" altLang="en-US"/>
        </a:p>
      </dgm:t>
    </dgm:pt>
    <dgm:pt modelId="{5BDF5115-338B-49DE-A3A4-E1331D2150B6}" type="pres">
      <dgm:prSet presAssocID="{F971E9CC-AF71-4BEB-A63F-095B0A81A73A}" presName="node" presStyleLbl="node1" presStyleIdx="1" presStyleCnt="6" custScaleX="125740" custScaleY="125740">
        <dgm:presLayoutVars>
          <dgm:bulletEnabled val="1"/>
        </dgm:presLayoutVars>
      </dgm:prSet>
      <dgm:spPr/>
      <dgm:t>
        <a:bodyPr/>
        <a:lstStyle/>
        <a:p>
          <a:endParaRPr lang="zh-TW" altLang="en-US"/>
        </a:p>
      </dgm:t>
    </dgm:pt>
    <dgm:pt modelId="{C9FD71D7-754B-4EA1-A2B3-E4F7126F150B}" type="pres">
      <dgm:prSet presAssocID="{F971E9CC-AF71-4BEB-A63F-095B0A81A73A}" presName="dummy" presStyleCnt="0"/>
      <dgm:spPr/>
    </dgm:pt>
    <dgm:pt modelId="{3B46813C-7F07-49BF-87C1-8B1E425C8A4D}" type="pres">
      <dgm:prSet presAssocID="{2F389879-92A9-4D3B-B9C9-6A039E0AE5AD}" presName="sibTrans" presStyleLbl="sibTrans2D1" presStyleIdx="1" presStyleCnt="6"/>
      <dgm:spPr/>
      <dgm:t>
        <a:bodyPr/>
        <a:lstStyle/>
        <a:p>
          <a:endParaRPr lang="zh-TW" altLang="en-US"/>
        </a:p>
      </dgm:t>
    </dgm:pt>
    <dgm:pt modelId="{2D4630B1-B087-44EF-879C-23016CCBC7B2}" type="pres">
      <dgm:prSet presAssocID="{D765A876-233B-415E-ADB9-9843542F679B}" presName="node" presStyleLbl="node1" presStyleIdx="2" presStyleCnt="6" custScaleX="125740" custScaleY="125740">
        <dgm:presLayoutVars>
          <dgm:bulletEnabled val="1"/>
        </dgm:presLayoutVars>
      </dgm:prSet>
      <dgm:spPr/>
      <dgm:t>
        <a:bodyPr/>
        <a:lstStyle/>
        <a:p>
          <a:endParaRPr lang="zh-TW" altLang="en-US"/>
        </a:p>
      </dgm:t>
    </dgm:pt>
    <dgm:pt modelId="{25ED8A59-1D7A-4845-964B-91C9D6658AC0}" type="pres">
      <dgm:prSet presAssocID="{D765A876-233B-415E-ADB9-9843542F679B}" presName="dummy" presStyleCnt="0"/>
      <dgm:spPr/>
    </dgm:pt>
    <dgm:pt modelId="{66BC215C-AE9E-4D94-B2A9-B11E324D58F6}" type="pres">
      <dgm:prSet presAssocID="{7AE1EE6F-164F-4DF8-90F7-559BD1EDEEDB}" presName="sibTrans" presStyleLbl="sibTrans2D1" presStyleIdx="2" presStyleCnt="6"/>
      <dgm:spPr/>
      <dgm:t>
        <a:bodyPr/>
        <a:lstStyle/>
        <a:p>
          <a:endParaRPr lang="zh-TW" altLang="en-US"/>
        </a:p>
      </dgm:t>
    </dgm:pt>
    <dgm:pt modelId="{F97E7169-ACE4-45EF-9E0C-5B6535AC2684}" type="pres">
      <dgm:prSet presAssocID="{1953BC78-0BE5-4785-81E9-967F28FA972E}" presName="node" presStyleLbl="node1" presStyleIdx="3" presStyleCnt="6" custScaleX="125740" custScaleY="125740">
        <dgm:presLayoutVars>
          <dgm:bulletEnabled val="1"/>
        </dgm:presLayoutVars>
      </dgm:prSet>
      <dgm:spPr/>
      <dgm:t>
        <a:bodyPr/>
        <a:lstStyle/>
        <a:p>
          <a:endParaRPr lang="zh-TW" altLang="en-US"/>
        </a:p>
      </dgm:t>
    </dgm:pt>
    <dgm:pt modelId="{5F946FCC-C48A-4BE5-BFDC-5A3B7C9763A1}" type="pres">
      <dgm:prSet presAssocID="{1953BC78-0BE5-4785-81E9-967F28FA972E}" presName="dummy" presStyleCnt="0"/>
      <dgm:spPr/>
    </dgm:pt>
    <dgm:pt modelId="{9198D9F5-F83F-4DE6-A49B-FD3162FF0C4D}" type="pres">
      <dgm:prSet presAssocID="{0F10E465-D42D-462F-8F04-B7003979939A}" presName="sibTrans" presStyleLbl="sibTrans2D1" presStyleIdx="3" presStyleCnt="6"/>
      <dgm:spPr/>
      <dgm:t>
        <a:bodyPr/>
        <a:lstStyle/>
        <a:p>
          <a:endParaRPr lang="zh-TW" altLang="en-US"/>
        </a:p>
      </dgm:t>
    </dgm:pt>
    <dgm:pt modelId="{8449CAE2-8F98-458F-B6B6-902C6BB02DC3}" type="pres">
      <dgm:prSet presAssocID="{3F718EFD-46FF-48B9-B36B-0109D36D55A2}" presName="node" presStyleLbl="node1" presStyleIdx="4" presStyleCnt="6" custScaleX="125740" custScaleY="125740">
        <dgm:presLayoutVars>
          <dgm:bulletEnabled val="1"/>
        </dgm:presLayoutVars>
      </dgm:prSet>
      <dgm:spPr/>
      <dgm:t>
        <a:bodyPr/>
        <a:lstStyle/>
        <a:p>
          <a:endParaRPr lang="zh-TW" altLang="en-US"/>
        </a:p>
      </dgm:t>
    </dgm:pt>
    <dgm:pt modelId="{1E3CF2F8-0A89-40E8-98A9-B6B066AA1F6A}" type="pres">
      <dgm:prSet presAssocID="{3F718EFD-46FF-48B9-B36B-0109D36D55A2}" presName="dummy" presStyleCnt="0"/>
      <dgm:spPr/>
    </dgm:pt>
    <dgm:pt modelId="{AF244906-0B17-4566-A725-74EE150E8885}" type="pres">
      <dgm:prSet presAssocID="{DC42CDBF-1215-4BFA-AE8D-CA3431FA8BBD}" presName="sibTrans" presStyleLbl="sibTrans2D1" presStyleIdx="4" presStyleCnt="6"/>
      <dgm:spPr/>
      <dgm:t>
        <a:bodyPr/>
        <a:lstStyle/>
        <a:p>
          <a:endParaRPr lang="zh-TW" altLang="en-US"/>
        </a:p>
      </dgm:t>
    </dgm:pt>
    <dgm:pt modelId="{3F94BCC7-1770-430F-A816-9AB1F5D4D05A}" type="pres">
      <dgm:prSet presAssocID="{7FF8FD2C-E93E-4072-B711-7A471DC33763}" presName="node" presStyleLbl="node1" presStyleIdx="5" presStyleCnt="6" custScaleX="125740" custScaleY="125740">
        <dgm:presLayoutVars>
          <dgm:bulletEnabled val="1"/>
        </dgm:presLayoutVars>
      </dgm:prSet>
      <dgm:spPr/>
      <dgm:t>
        <a:bodyPr/>
        <a:lstStyle/>
        <a:p>
          <a:endParaRPr lang="zh-TW" altLang="en-US"/>
        </a:p>
      </dgm:t>
    </dgm:pt>
    <dgm:pt modelId="{34B29DD3-C83B-41F5-ADB1-472EE3BDBEF3}" type="pres">
      <dgm:prSet presAssocID="{7FF8FD2C-E93E-4072-B711-7A471DC33763}" presName="dummy" presStyleCnt="0"/>
      <dgm:spPr/>
    </dgm:pt>
    <dgm:pt modelId="{0FF0055B-82B8-4619-83CE-4BFD376143BB}" type="pres">
      <dgm:prSet presAssocID="{2EAC108C-F8FB-4E08-A4D8-97880BC18963}" presName="sibTrans" presStyleLbl="sibTrans2D1" presStyleIdx="5" presStyleCnt="6"/>
      <dgm:spPr/>
      <dgm:t>
        <a:bodyPr/>
        <a:lstStyle/>
        <a:p>
          <a:endParaRPr lang="zh-TW" altLang="en-US"/>
        </a:p>
      </dgm:t>
    </dgm:pt>
  </dgm:ptLst>
  <dgm:cxnLst>
    <dgm:cxn modelId="{5237CE75-0301-46F0-849F-BFBABA4EECD4}" type="presOf" srcId="{BC436FE0-2C92-4536-B0FA-341EF0445879}" destId="{7D0D2598-1E53-4512-9B9E-5E879834783C}" srcOrd="0" destOrd="0" presId="urn:microsoft.com/office/officeart/2005/8/layout/radial6"/>
    <dgm:cxn modelId="{4DBB10CB-CB50-4827-A20B-E898A7BD0BD2}" type="presOf" srcId="{2F389879-92A9-4D3B-B9C9-6A039E0AE5AD}" destId="{3B46813C-7F07-49BF-87C1-8B1E425C8A4D}" srcOrd="0" destOrd="0" presId="urn:microsoft.com/office/officeart/2005/8/layout/radial6"/>
    <dgm:cxn modelId="{9A3FCBB8-1F56-431F-8763-E7D3E6761A3E}" type="presOf" srcId="{453524BE-6252-439A-9710-4FD36F7C6C6B}" destId="{9AB0C6F8-D718-47E7-B0E2-031BAA23E40B}" srcOrd="0" destOrd="0" presId="urn:microsoft.com/office/officeart/2005/8/layout/radial6"/>
    <dgm:cxn modelId="{60F4F8F8-89B6-4B78-B1EE-A9A326A57275}" type="presOf" srcId="{3F718EFD-46FF-48B9-B36B-0109D36D55A2}" destId="{8449CAE2-8F98-458F-B6B6-902C6BB02DC3}" srcOrd="0" destOrd="0" presId="urn:microsoft.com/office/officeart/2005/8/layout/radial6"/>
    <dgm:cxn modelId="{449F2A55-EDE5-4134-9C91-37EEE151F41B}" srcId="{BC436FE0-2C92-4536-B0FA-341EF0445879}" destId="{1953BC78-0BE5-4785-81E9-967F28FA972E}" srcOrd="3" destOrd="0" parTransId="{678CEA88-E242-4755-A903-B04F53EB946A}" sibTransId="{0F10E465-D42D-462F-8F04-B7003979939A}"/>
    <dgm:cxn modelId="{08F2CAC4-4A3F-434F-A597-8F2D88C57F37}" srcId="{453524BE-6252-439A-9710-4FD36F7C6C6B}" destId="{BC436FE0-2C92-4536-B0FA-341EF0445879}" srcOrd="0" destOrd="0" parTransId="{11B11597-8F2E-451F-9E68-BAA612E2159B}" sibTransId="{F9BE574A-6EC7-4227-9E38-2C7E2BF65EB4}"/>
    <dgm:cxn modelId="{18030B00-387F-4393-8F56-79D237818D80}" type="presOf" srcId="{DC42CDBF-1215-4BFA-AE8D-CA3431FA8BBD}" destId="{AF244906-0B17-4566-A725-74EE150E8885}" srcOrd="0" destOrd="0" presId="urn:microsoft.com/office/officeart/2005/8/layout/radial6"/>
    <dgm:cxn modelId="{7B0BAA2E-2C02-4E42-B28A-320F204EA1D6}" type="presOf" srcId="{F971E9CC-AF71-4BEB-A63F-095B0A81A73A}" destId="{5BDF5115-338B-49DE-A3A4-E1331D2150B6}" srcOrd="0" destOrd="0" presId="urn:microsoft.com/office/officeart/2005/8/layout/radial6"/>
    <dgm:cxn modelId="{204FD77F-21BC-439F-A563-9FAFAA1680F1}" type="presOf" srcId="{7AE1EE6F-164F-4DF8-90F7-559BD1EDEEDB}" destId="{66BC215C-AE9E-4D94-B2A9-B11E324D58F6}" srcOrd="0" destOrd="0" presId="urn:microsoft.com/office/officeart/2005/8/layout/radial6"/>
    <dgm:cxn modelId="{90C6A034-16EC-43C6-ABA8-A4B732836972}" type="presOf" srcId="{0F10E465-D42D-462F-8F04-B7003979939A}" destId="{9198D9F5-F83F-4DE6-A49B-FD3162FF0C4D}" srcOrd="0" destOrd="0" presId="urn:microsoft.com/office/officeart/2005/8/layout/radial6"/>
    <dgm:cxn modelId="{933A13E1-9D71-4E18-AC8A-A5B121C54DBF}" type="presOf" srcId="{1953BC78-0BE5-4785-81E9-967F28FA972E}" destId="{F97E7169-ACE4-45EF-9E0C-5B6535AC2684}" srcOrd="0" destOrd="0" presId="urn:microsoft.com/office/officeart/2005/8/layout/radial6"/>
    <dgm:cxn modelId="{4080ABE7-1FF2-4C94-8695-86B0869A4085}" type="presOf" srcId="{2EAC108C-F8FB-4E08-A4D8-97880BC18963}" destId="{0FF0055B-82B8-4619-83CE-4BFD376143BB}" srcOrd="0" destOrd="0" presId="urn:microsoft.com/office/officeart/2005/8/layout/radial6"/>
    <dgm:cxn modelId="{8646DA00-3031-40D9-AF01-2AB1A8A63D8B}" srcId="{BC436FE0-2C92-4536-B0FA-341EF0445879}" destId="{7FF8FD2C-E93E-4072-B711-7A471DC33763}" srcOrd="5" destOrd="0" parTransId="{592D14B4-702D-44DA-95A1-D6BDB345AC46}" sibTransId="{2EAC108C-F8FB-4E08-A4D8-97880BC18963}"/>
    <dgm:cxn modelId="{E5AFA618-5AB3-4DB1-8E08-2332485AA5B8}" srcId="{BC436FE0-2C92-4536-B0FA-341EF0445879}" destId="{D765A876-233B-415E-ADB9-9843542F679B}" srcOrd="2" destOrd="0" parTransId="{20917CB6-70AB-4570-87DD-518CAE73D659}" sibTransId="{7AE1EE6F-164F-4DF8-90F7-559BD1EDEEDB}"/>
    <dgm:cxn modelId="{419E4D40-F4B7-4874-8028-4A45972F4FE6}" srcId="{BC436FE0-2C92-4536-B0FA-341EF0445879}" destId="{3F718EFD-46FF-48B9-B36B-0109D36D55A2}" srcOrd="4" destOrd="0" parTransId="{4524D170-FC9E-4697-8BCD-0A9B8A639DA8}" sibTransId="{DC42CDBF-1215-4BFA-AE8D-CA3431FA8BBD}"/>
    <dgm:cxn modelId="{080256A5-6AE4-4ED8-AED6-6F08BABC066E}" type="presOf" srcId="{D765A876-233B-415E-ADB9-9843542F679B}" destId="{2D4630B1-B087-44EF-879C-23016CCBC7B2}" srcOrd="0" destOrd="0" presId="urn:microsoft.com/office/officeart/2005/8/layout/radial6"/>
    <dgm:cxn modelId="{E75A89C4-A232-45CD-814D-00E8FD9D8DAB}" srcId="{BC436FE0-2C92-4536-B0FA-341EF0445879}" destId="{3BB09572-41C1-4EE6-A0EB-5268B6764446}" srcOrd="0" destOrd="0" parTransId="{76E082FD-21A4-4D63-9064-AEBB001ECD8B}" sibTransId="{320B1A8C-DFE3-4F04-96EB-141064775E34}"/>
    <dgm:cxn modelId="{6F558E82-54A8-4830-90DF-18C476BD7746}" type="presOf" srcId="{320B1A8C-DFE3-4F04-96EB-141064775E34}" destId="{0F84C701-926C-45A4-840C-D56092FC17E5}" srcOrd="0" destOrd="0" presId="urn:microsoft.com/office/officeart/2005/8/layout/radial6"/>
    <dgm:cxn modelId="{8DE0B81E-30BE-4FAC-ACFF-F05BFB47B4FD}" type="presOf" srcId="{3BB09572-41C1-4EE6-A0EB-5268B6764446}" destId="{EB91A8F1-8113-4B83-914C-049CC6F0E14C}" srcOrd="0" destOrd="0" presId="urn:microsoft.com/office/officeart/2005/8/layout/radial6"/>
    <dgm:cxn modelId="{39BF6A6D-FCED-4CD6-8F4F-0FEF928151CE}" srcId="{BC436FE0-2C92-4536-B0FA-341EF0445879}" destId="{F971E9CC-AF71-4BEB-A63F-095B0A81A73A}" srcOrd="1" destOrd="0" parTransId="{D0D67396-AA5D-4843-968B-6BDAD7541A70}" sibTransId="{2F389879-92A9-4D3B-B9C9-6A039E0AE5AD}"/>
    <dgm:cxn modelId="{59F830F2-059E-40D6-9BBD-14D17392E36E}" type="presOf" srcId="{7FF8FD2C-E93E-4072-B711-7A471DC33763}" destId="{3F94BCC7-1770-430F-A816-9AB1F5D4D05A}" srcOrd="0" destOrd="0" presId="urn:microsoft.com/office/officeart/2005/8/layout/radial6"/>
    <dgm:cxn modelId="{9F8C646F-298A-4936-AA14-39E89CBCBD69}" type="presParOf" srcId="{9AB0C6F8-D718-47E7-B0E2-031BAA23E40B}" destId="{7D0D2598-1E53-4512-9B9E-5E879834783C}" srcOrd="0" destOrd="0" presId="urn:microsoft.com/office/officeart/2005/8/layout/radial6"/>
    <dgm:cxn modelId="{FB9BC223-FEB7-4646-B817-F4B081DA9DA6}" type="presParOf" srcId="{9AB0C6F8-D718-47E7-B0E2-031BAA23E40B}" destId="{EB91A8F1-8113-4B83-914C-049CC6F0E14C}" srcOrd="1" destOrd="0" presId="urn:microsoft.com/office/officeart/2005/8/layout/radial6"/>
    <dgm:cxn modelId="{E5FBF949-E3B9-451C-81C8-ED8CDD986233}" type="presParOf" srcId="{9AB0C6F8-D718-47E7-B0E2-031BAA23E40B}" destId="{4CA3DCAA-15A0-4744-ABA2-64AF9E04531A}" srcOrd="2" destOrd="0" presId="urn:microsoft.com/office/officeart/2005/8/layout/radial6"/>
    <dgm:cxn modelId="{74C53BA0-BAA7-47F9-AC8E-B2C26299E8FB}" type="presParOf" srcId="{9AB0C6F8-D718-47E7-B0E2-031BAA23E40B}" destId="{0F84C701-926C-45A4-840C-D56092FC17E5}" srcOrd="3" destOrd="0" presId="urn:microsoft.com/office/officeart/2005/8/layout/radial6"/>
    <dgm:cxn modelId="{3457BAFF-3967-42D5-AA30-D436301E1D0E}" type="presParOf" srcId="{9AB0C6F8-D718-47E7-B0E2-031BAA23E40B}" destId="{5BDF5115-338B-49DE-A3A4-E1331D2150B6}" srcOrd="4" destOrd="0" presId="urn:microsoft.com/office/officeart/2005/8/layout/radial6"/>
    <dgm:cxn modelId="{EE0BAA7C-51B2-40D7-8781-9E8076DDEC87}" type="presParOf" srcId="{9AB0C6F8-D718-47E7-B0E2-031BAA23E40B}" destId="{C9FD71D7-754B-4EA1-A2B3-E4F7126F150B}" srcOrd="5" destOrd="0" presId="urn:microsoft.com/office/officeart/2005/8/layout/radial6"/>
    <dgm:cxn modelId="{5C8B005B-699B-40E7-8594-2D36524D78E5}" type="presParOf" srcId="{9AB0C6F8-D718-47E7-B0E2-031BAA23E40B}" destId="{3B46813C-7F07-49BF-87C1-8B1E425C8A4D}" srcOrd="6" destOrd="0" presId="urn:microsoft.com/office/officeart/2005/8/layout/radial6"/>
    <dgm:cxn modelId="{B990B1A7-2013-46B7-B49F-54BAC449E374}" type="presParOf" srcId="{9AB0C6F8-D718-47E7-B0E2-031BAA23E40B}" destId="{2D4630B1-B087-44EF-879C-23016CCBC7B2}" srcOrd="7" destOrd="0" presId="urn:microsoft.com/office/officeart/2005/8/layout/radial6"/>
    <dgm:cxn modelId="{C11607BE-FB22-4F14-8100-E9064F1E0326}" type="presParOf" srcId="{9AB0C6F8-D718-47E7-B0E2-031BAA23E40B}" destId="{25ED8A59-1D7A-4845-964B-91C9D6658AC0}" srcOrd="8" destOrd="0" presId="urn:microsoft.com/office/officeart/2005/8/layout/radial6"/>
    <dgm:cxn modelId="{95EFCFB2-D919-41E0-B4B8-1C44F22CC95F}" type="presParOf" srcId="{9AB0C6F8-D718-47E7-B0E2-031BAA23E40B}" destId="{66BC215C-AE9E-4D94-B2A9-B11E324D58F6}" srcOrd="9" destOrd="0" presId="urn:microsoft.com/office/officeart/2005/8/layout/radial6"/>
    <dgm:cxn modelId="{536FBAF8-958B-4ED4-A585-D2A2F731D133}" type="presParOf" srcId="{9AB0C6F8-D718-47E7-B0E2-031BAA23E40B}" destId="{F97E7169-ACE4-45EF-9E0C-5B6535AC2684}" srcOrd="10" destOrd="0" presId="urn:microsoft.com/office/officeart/2005/8/layout/radial6"/>
    <dgm:cxn modelId="{5183B318-E993-4D34-B695-9D20B7145F86}" type="presParOf" srcId="{9AB0C6F8-D718-47E7-B0E2-031BAA23E40B}" destId="{5F946FCC-C48A-4BE5-BFDC-5A3B7C9763A1}" srcOrd="11" destOrd="0" presId="urn:microsoft.com/office/officeart/2005/8/layout/radial6"/>
    <dgm:cxn modelId="{C0079522-1E06-445A-85EE-D40F19896B85}" type="presParOf" srcId="{9AB0C6F8-D718-47E7-B0E2-031BAA23E40B}" destId="{9198D9F5-F83F-4DE6-A49B-FD3162FF0C4D}" srcOrd="12" destOrd="0" presId="urn:microsoft.com/office/officeart/2005/8/layout/radial6"/>
    <dgm:cxn modelId="{6F4DD117-95A5-4E3B-921F-F4F716614D7A}" type="presParOf" srcId="{9AB0C6F8-D718-47E7-B0E2-031BAA23E40B}" destId="{8449CAE2-8F98-458F-B6B6-902C6BB02DC3}" srcOrd="13" destOrd="0" presId="urn:microsoft.com/office/officeart/2005/8/layout/radial6"/>
    <dgm:cxn modelId="{61BA6943-0E69-4CFC-9D9E-FCC09916DAC5}" type="presParOf" srcId="{9AB0C6F8-D718-47E7-B0E2-031BAA23E40B}" destId="{1E3CF2F8-0A89-40E8-98A9-B6B066AA1F6A}" srcOrd="14" destOrd="0" presId="urn:microsoft.com/office/officeart/2005/8/layout/radial6"/>
    <dgm:cxn modelId="{6E09C979-65F2-4933-9F15-1E84E3CEAA04}" type="presParOf" srcId="{9AB0C6F8-D718-47E7-B0E2-031BAA23E40B}" destId="{AF244906-0B17-4566-A725-74EE150E8885}" srcOrd="15" destOrd="0" presId="urn:microsoft.com/office/officeart/2005/8/layout/radial6"/>
    <dgm:cxn modelId="{246ED201-8FF9-4550-A2A7-0A01C65E9531}" type="presParOf" srcId="{9AB0C6F8-D718-47E7-B0E2-031BAA23E40B}" destId="{3F94BCC7-1770-430F-A816-9AB1F5D4D05A}" srcOrd="16" destOrd="0" presId="urn:microsoft.com/office/officeart/2005/8/layout/radial6"/>
    <dgm:cxn modelId="{5CEEF7D5-B31A-4ADA-B165-5981E59CA821}" type="presParOf" srcId="{9AB0C6F8-D718-47E7-B0E2-031BAA23E40B}" destId="{34B29DD3-C83B-41F5-ADB1-472EE3BDBEF3}" srcOrd="17" destOrd="0" presId="urn:microsoft.com/office/officeart/2005/8/layout/radial6"/>
    <dgm:cxn modelId="{7C92E274-44C4-4BFC-B364-23EE8A32A9E0}" type="presParOf" srcId="{9AB0C6F8-D718-47E7-B0E2-031BAA23E40B}" destId="{0FF0055B-82B8-4619-83CE-4BFD376143BB}"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731A19-A059-44B9-A105-4D537345101B}"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FC997D49-DEDA-413D-A05D-D2CF257DA12A}">
      <dgm:prSet phldrT="[文字]"/>
      <dgm:spPr/>
      <dgm:t>
        <a:bodyPr/>
        <a:lstStyle/>
        <a:p>
          <a:r>
            <a:rPr lang="zh-TW" altLang="en-US" b="1" dirty="0"/>
            <a:t>通報</a:t>
          </a:r>
        </a:p>
      </dgm:t>
    </dgm:pt>
    <dgm:pt modelId="{5585A111-7116-41BC-8699-4268FE798953}" type="parTrans" cxnId="{AC1A9DA6-7823-4ECF-99FB-51BD3F0B3B49}">
      <dgm:prSet/>
      <dgm:spPr/>
      <dgm:t>
        <a:bodyPr/>
        <a:lstStyle/>
        <a:p>
          <a:endParaRPr lang="zh-TW" altLang="en-US"/>
        </a:p>
      </dgm:t>
    </dgm:pt>
    <dgm:pt modelId="{F9BB1094-2642-4086-B273-9E6CFB7A6623}" type="sibTrans" cxnId="{AC1A9DA6-7823-4ECF-99FB-51BD3F0B3B49}">
      <dgm:prSet/>
      <dgm:spPr/>
      <dgm:t>
        <a:bodyPr/>
        <a:lstStyle/>
        <a:p>
          <a:endParaRPr lang="zh-TW" altLang="en-US"/>
        </a:p>
      </dgm:t>
    </dgm:pt>
    <dgm:pt modelId="{6081833D-69BE-4D9F-ABEE-95CB8F87726C}">
      <dgm:prSet phldrT="[文字]"/>
      <dgm:spPr/>
      <dgm:t>
        <a:bodyPr/>
        <a:lstStyle/>
        <a:p>
          <a:r>
            <a:rPr lang="zh-TW" altLang="en-US" b="1" dirty="0"/>
            <a:t>匯入</a:t>
          </a:r>
        </a:p>
      </dgm:t>
    </dgm:pt>
    <dgm:pt modelId="{E061493D-C1A9-48F2-ADC1-7918145E4338}" type="parTrans" cxnId="{FA8366AD-74C8-49FC-A463-94BD0625E18F}">
      <dgm:prSet/>
      <dgm:spPr/>
      <dgm:t>
        <a:bodyPr/>
        <a:lstStyle/>
        <a:p>
          <a:endParaRPr lang="zh-TW" altLang="en-US"/>
        </a:p>
      </dgm:t>
    </dgm:pt>
    <dgm:pt modelId="{70F27A20-2070-4CB7-926E-19CAE24AB650}" type="sibTrans" cxnId="{FA8366AD-74C8-49FC-A463-94BD0625E18F}">
      <dgm:prSet/>
      <dgm:spPr/>
      <dgm:t>
        <a:bodyPr/>
        <a:lstStyle/>
        <a:p>
          <a:endParaRPr lang="zh-TW" altLang="en-US"/>
        </a:p>
      </dgm:t>
    </dgm:pt>
    <dgm:pt modelId="{F409350F-2863-445D-A525-68494006707E}">
      <dgm:prSet phldrT="[文字]"/>
      <dgm:spPr/>
      <dgm:t>
        <a:bodyPr/>
        <a:lstStyle/>
        <a:p>
          <a:r>
            <a:rPr lang="zh-TW" altLang="en-US" b="1" dirty="0"/>
            <a:t>比對</a:t>
          </a:r>
        </a:p>
      </dgm:t>
    </dgm:pt>
    <dgm:pt modelId="{D55C5F28-31EA-4C5F-B528-362B8D3FF2A2}" type="parTrans" cxnId="{DC9AE241-FF80-40B6-B999-EFC64AD44092}">
      <dgm:prSet/>
      <dgm:spPr/>
      <dgm:t>
        <a:bodyPr/>
        <a:lstStyle/>
        <a:p>
          <a:endParaRPr lang="zh-TW" altLang="en-US"/>
        </a:p>
      </dgm:t>
    </dgm:pt>
    <dgm:pt modelId="{94400DFF-CCAA-40BC-A0AD-32C5CCDA996C}" type="sibTrans" cxnId="{DC9AE241-FF80-40B6-B999-EFC64AD44092}">
      <dgm:prSet/>
      <dgm:spPr/>
      <dgm:t>
        <a:bodyPr/>
        <a:lstStyle/>
        <a:p>
          <a:endParaRPr lang="zh-TW" altLang="en-US"/>
        </a:p>
      </dgm:t>
    </dgm:pt>
    <dgm:pt modelId="{F6580DD7-A768-4BEB-9972-DBCB5C4D4FAE}">
      <dgm:prSet phldrT="[文字]"/>
      <dgm:spPr/>
      <dgm:t>
        <a:bodyPr/>
        <a:lstStyle/>
        <a:p>
          <a:r>
            <a:rPr lang="zh-TW" altLang="en-US" b="1" dirty="0"/>
            <a:t>轉銜</a:t>
          </a:r>
        </a:p>
      </dgm:t>
    </dgm:pt>
    <dgm:pt modelId="{2CA70EF8-2B85-4579-9955-6D07C53AB0F5}" type="sibTrans" cxnId="{0B028997-1FD4-486C-85F3-E4F5DFBF69E8}">
      <dgm:prSet/>
      <dgm:spPr/>
      <dgm:t>
        <a:bodyPr/>
        <a:lstStyle/>
        <a:p>
          <a:endParaRPr lang="zh-TW" altLang="en-US"/>
        </a:p>
      </dgm:t>
    </dgm:pt>
    <dgm:pt modelId="{9D25B55C-4927-40F5-8265-514E92106E96}" type="parTrans" cxnId="{0B028997-1FD4-486C-85F3-E4F5DFBF69E8}">
      <dgm:prSet/>
      <dgm:spPr/>
      <dgm:t>
        <a:bodyPr/>
        <a:lstStyle/>
        <a:p>
          <a:endParaRPr lang="zh-TW" altLang="en-US"/>
        </a:p>
      </dgm:t>
    </dgm:pt>
    <dgm:pt modelId="{DCD5BEAE-E053-4403-B2B3-F045D4A0E02B}">
      <dgm:prSet phldrT="[文字]"/>
      <dgm:spPr/>
      <dgm:t>
        <a:bodyPr/>
        <a:lstStyle/>
        <a:p>
          <a:r>
            <a:rPr lang="zh-TW" altLang="en-US" b="1" dirty="0"/>
            <a:t>系統管理</a:t>
          </a:r>
        </a:p>
      </dgm:t>
    </dgm:pt>
    <dgm:pt modelId="{28C6676E-BF9C-4B05-BB61-7490E0311EC0}" type="parTrans" cxnId="{395FDF3E-9EEC-40D4-BB31-F9B756A1EC8E}">
      <dgm:prSet/>
      <dgm:spPr/>
      <dgm:t>
        <a:bodyPr/>
        <a:lstStyle/>
        <a:p>
          <a:endParaRPr lang="zh-TW" altLang="en-US"/>
        </a:p>
      </dgm:t>
    </dgm:pt>
    <dgm:pt modelId="{1AFB9B71-734E-454B-BA1A-928B36756521}" type="sibTrans" cxnId="{395FDF3E-9EEC-40D4-BB31-F9B756A1EC8E}">
      <dgm:prSet/>
      <dgm:spPr/>
      <dgm:t>
        <a:bodyPr/>
        <a:lstStyle/>
        <a:p>
          <a:endParaRPr lang="zh-TW" altLang="en-US"/>
        </a:p>
      </dgm:t>
    </dgm:pt>
    <dgm:pt modelId="{079973DF-89B3-4A28-8A12-D486597B4C06}">
      <dgm:prSet phldrT="[文字]"/>
      <dgm:spPr/>
      <dgm:t>
        <a:bodyPr/>
        <a:lstStyle/>
        <a:p>
          <a:r>
            <a:rPr lang="zh-TW" altLang="en-US" b="1" dirty="0"/>
            <a:t>統計報表</a:t>
          </a:r>
        </a:p>
      </dgm:t>
    </dgm:pt>
    <dgm:pt modelId="{C3930027-4C50-44F2-BEFD-04578450E484}" type="sibTrans" cxnId="{A5BB9D00-7934-4857-93B5-255EDFB9EE4D}">
      <dgm:prSet/>
      <dgm:spPr/>
      <dgm:t>
        <a:bodyPr/>
        <a:lstStyle/>
        <a:p>
          <a:endParaRPr lang="zh-TW" altLang="en-US"/>
        </a:p>
      </dgm:t>
    </dgm:pt>
    <dgm:pt modelId="{4A79AC1A-FAD4-4EF7-A340-3A3DC6623390}" type="parTrans" cxnId="{A5BB9D00-7934-4857-93B5-255EDFB9EE4D}">
      <dgm:prSet/>
      <dgm:spPr/>
      <dgm:t>
        <a:bodyPr/>
        <a:lstStyle/>
        <a:p>
          <a:endParaRPr lang="zh-TW" altLang="en-US"/>
        </a:p>
      </dgm:t>
    </dgm:pt>
    <dgm:pt modelId="{D293CCF0-C86A-46C3-BFBA-855CA46CA460}" type="pres">
      <dgm:prSet presAssocID="{61731A19-A059-44B9-A105-4D537345101B}" presName="diagram" presStyleCnt="0">
        <dgm:presLayoutVars>
          <dgm:dir/>
          <dgm:resizeHandles val="exact"/>
        </dgm:presLayoutVars>
      </dgm:prSet>
      <dgm:spPr/>
      <dgm:t>
        <a:bodyPr/>
        <a:lstStyle/>
        <a:p>
          <a:endParaRPr lang="zh-TW" altLang="en-US"/>
        </a:p>
      </dgm:t>
    </dgm:pt>
    <dgm:pt modelId="{6EAFC4B4-F02B-48FA-AF7D-1E5A1C0B528A}" type="pres">
      <dgm:prSet presAssocID="{FC997D49-DEDA-413D-A05D-D2CF257DA12A}" presName="node" presStyleLbl="node1" presStyleIdx="0" presStyleCnt="6">
        <dgm:presLayoutVars>
          <dgm:bulletEnabled val="1"/>
        </dgm:presLayoutVars>
      </dgm:prSet>
      <dgm:spPr/>
      <dgm:t>
        <a:bodyPr/>
        <a:lstStyle/>
        <a:p>
          <a:endParaRPr lang="zh-TW" altLang="en-US"/>
        </a:p>
      </dgm:t>
    </dgm:pt>
    <dgm:pt modelId="{B4E27B3E-F665-4086-9BB0-01DD988EC91B}" type="pres">
      <dgm:prSet presAssocID="{F9BB1094-2642-4086-B273-9E6CFB7A6623}" presName="sibTrans" presStyleCnt="0"/>
      <dgm:spPr/>
    </dgm:pt>
    <dgm:pt modelId="{2342A8A0-2FDC-40AA-9F6C-4834426EA39C}" type="pres">
      <dgm:prSet presAssocID="{079973DF-89B3-4A28-8A12-D486597B4C06}" presName="node" presStyleLbl="node1" presStyleIdx="1" presStyleCnt="6">
        <dgm:presLayoutVars>
          <dgm:bulletEnabled val="1"/>
        </dgm:presLayoutVars>
      </dgm:prSet>
      <dgm:spPr/>
      <dgm:t>
        <a:bodyPr/>
        <a:lstStyle/>
        <a:p>
          <a:endParaRPr lang="zh-TW" altLang="en-US"/>
        </a:p>
      </dgm:t>
    </dgm:pt>
    <dgm:pt modelId="{650C8FF4-757D-4272-8DCC-F4DB097C4F9C}" type="pres">
      <dgm:prSet presAssocID="{C3930027-4C50-44F2-BEFD-04578450E484}" presName="sibTrans" presStyleCnt="0"/>
      <dgm:spPr/>
    </dgm:pt>
    <dgm:pt modelId="{15958183-FF07-4A5E-948A-B1407D31BA58}" type="pres">
      <dgm:prSet presAssocID="{6081833D-69BE-4D9F-ABEE-95CB8F87726C}" presName="node" presStyleLbl="node1" presStyleIdx="2" presStyleCnt="6">
        <dgm:presLayoutVars>
          <dgm:bulletEnabled val="1"/>
        </dgm:presLayoutVars>
      </dgm:prSet>
      <dgm:spPr/>
      <dgm:t>
        <a:bodyPr/>
        <a:lstStyle/>
        <a:p>
          <a:endParaRPr lang="zh-TW" altLang="en-US"/>
        </a:p>
      </dgm:t>
    </dgm:pt>
    <dgm:pt modelId="{50E2C8D8-B893-46C1-9A89-F0F1ADD28C31}" type="pres">
      <dgm:prSet presAssocID="{70F27A20-2070-4CB7-926E-19CAE24AB650}" presName="sibTrans" presStyleCnt="0"/>
      <dgm:spPr/>
    </dgm:pt>
    <dgm:pt modelId="{5F93CD76-929C-47C5-ACA4-64E4D789671A}" type="pres">
      <dgm:prSet presAssocID="{F409350F-2863-445D-A525-68494006707E}" presName="node" presStyleLbl="node1" presStyleIdx="3" presStyleCnt="6">
        <dgm:presLayoutVars>
          <dgm:bulletEnabled val="1"/>
        </dgm:presLayoutVars>
      </dgm:prSet>
      <dgm:spPr/>
      <dgm:t>
        <a:bodyPr/>
        <a:lstStyle/>
        <a:p>
          <a:endParaRPr lang="zh-TW" altLang="en-US"/>
        </a:p>
      </dgm:t>
    </dgm:pt>
    <dgm:pt modelId="{2893DFE4-0186-47A8-82A5-0FFFEAE54424}" type="pres">
      <dgm:prSet presAssocID="{94400DFF-CCAA-40BC-A0AD-32C5CCDA996C}" presName="sibTrans" presStyleCnt="0"/>
      <dgm:spPr/>
    </dgm:pt>
    <dgm:pt modelId="{E87E964D-DF5D-420E-8DE6-2C5689601D22}" type="pres">
      <dgm:prSet presAssocID="{F6580DD7-A768-4BEB-9972-DBCB5C4D4FAE}" presName="node" presStyleLbl="node1" presStyleIdx="4" presStyleCnt="6">
        <dgm:presLayoutVars>
          <dgm:bulletEnabled val="1"/>
        </dgm:presLayoutVars>
      </dgm:prSet>
      <dgm:spPr/>
      <dgm:t>
        <a:bodyPr/>
        <a:lstStyle/>
        <a:p>
          <a:endParaRPr lang="zh-TW" altLang="en-US"/>
        </a:p>
      </dgm:t>
    </dgm:pt>
    <dgm:pt modelId="{73D8079F-C6E1-4460-9409-6F04B6F7AAE1}" type="pres">
      <dgm:prSet presAssocID="{2CA70EF8-2B85-4579-9955-6D07C53AB0F5}" presName="sibTrans" presStyleCnt="0"/>
      <dgm:spPr/>
    </dgm:pt>
    <dgm:pt modelId="{EE8AB57C-14FF-4238-AEE4-417EFFA31341}" type="pres">
      <dgm:prSet presAssocID="{DCD5BEAE-E053-4403-B2B3-F045D4A0E02B}" presName="node" presStyleLbl="node1" presStyleIdx="5" presStyleCnt="6">
        <dgm:presLayoutVars>
          <dgm:bulletEnabled val="1"/>
        </dgm:presLayoutVars>
      </dgm:prSet>
      <dgm:spPr/>
      <dgm:t>
        <a:bodyPr/>
        <a:lstStyle/>
        <a:p>
          <a:endParaRPr lang="zh-TW" altLang="en-US"/>
        </a:p>
      </dgm:t>
    </dgm:pt>
  </dgm:ptLst>
  <dgm:cxnLst>
    <dgm:cxn modelId="{0B028997-1FD4-486C-85F3-E4F5DFBF69E8}" srcId="{61731A19-A059-44B9-A105-4D537345101B}" destId="{F6580DD7-A768-4BEB-9972-DBCB5C4D4FAE}" srcOrd="4" destOrd="0" parTransId="{9D25B55C-4927-40F5-8265-514E92106E96}" sibTransId="{2CA70EF8-2B85-4579-9955-6D07C53AB0F5}"/>
    <dgm:cxn modelId="{395FDF3E-9EEC-40D4-BB31-F9B756A1EC8E}" srcId="{61731A19-A059-44B9-A105-4D537345101B}" destId="{DCD5BEAE-E053-4403-B2B3-F045D4A0E02B}" srcOrd="5" destOrd="0" parTransId="{28C6676E-BF9C-4B05-BB61-7490E0311EC0}" sibTransId="{1AFB9B71-734E-454B-BA1A-928B36756521}"/>
    <dgm:cxn modelId="{8E26BFDC-4838-4F0B-91F4-8CD09498500C}" type="presOf" srcId="{FC997D49-DEDA-413D-A05D-D2CF257DA12A}" destId="{6EAFC4B4-F02B-48FA-AF7D-1E5A1C0B528A}" srcOrd="0" destOrd="0" presId="urn:microsoft.com/office/officeart/2005/8/layout/default#1"/>
    <dgm:cxn modelId="{1BAF25A4-5DF3-4746-8A5F-1B8D52489A7B}" type="presOf" srcId="{DCD5BEAE-E053-4403-B2B3-F045D4A0E02B}" destId="{EE8AB57C-14FF-4238-AEE4-417EFFA31341}" srcOrd="0" destOrd="0" presId="urn:microsoft.com/office/officeart/2005/8/layout/default#1"/>
    <dgm:cxn modelId="{AD5DB2B5-6193-49C3-BC8F-F5100A6EBB46}" type="presOf" srcId="{6081833D-69BE-4D9F-ABEE-95CB8F87726C}" destId="{15958183-FF07-4A5E-948A-B1407D31BA58}" srcOrd="0" destOrd="0" presId="urn:microsoft.com/office/officeart/2005/8/layout/default#1"/>
    <dgm:cxn modelId="{A5BB9D00-7934-4857-93B5-255EDFB9EE4D}" srcId="{61731A19-A059-44B9-A105-4D537345101B}" destId="{079973DF-89B3-4A28-8A12-D486597B4C06}" srcOrd="1" destOrd="0" parTransId="{4A79AC1A-FAD4-4EF7-A340-3A3DC6623390}" sibTransId="{C3930027-4C50-44F2-BEFD-04578450E484}"/>
    <dgm:cxn modelId="{DC9AE241-FF80-40B6-B999-EFC64AD44092}" srcId="{61731A19-A059-44B9-A105-4D537345101B}" destId="{F409350F-2863-445D-A525-68494006707E}" srcOrd="3" destOrd="0" parTransId="{D55C5F28-31EA-4C5F-B528-362B8D3FF2A2}" sibTransId="{94400DFF-CCAA-40BC-A0AD-32C5CCDA996C}"/>
    <dgm:cxn modelId="{057F824F-DF8F-4471-AFA6-6163F0E74D8C}" type="presOf" srcId="{F409350F-2863-445D-A525-68494006707E}" destId="{5F93CD76-929C-47C5-ACA4-64E4D789671A}" srcOrd="0" destOrd="0" presId="urn:microsoft.com/office/officeart/2005/8/layout/default#1"/>
    <dgm:cxn modelId="{E1236D94-FA68-4F7F-AA16-54F3E3D1E20D}" type="presOf" srcId="{61731A19-A059-44B9-A105-4D537345101B}" destId="{D293CCF0-C86A-46C3-BFBA-855CA46CA460}" srcOrd="0" destOrd="0" presId="urn:microsoft.com/office/officeart/2005/8/layout/default#1"/>
    <dgm:cxn modelId="{03B88ACA-BFDE-418E-8B2D-11BF472A874B}" type="presOf" srcId="{079973DF-89B3-4A28-8A12-D486597B4C06}" destId="{2342A8A0-2FDC-40AA-9F6C-4834426EA39C}" srcOrd="0" destOrd="0" presId="urn:microsoft.com/office/officeart/2005/8/layout/default#1"/>
    <dgm:cxn modelId="{FA8366AD-74C8-49FC-A463-94BD0625E18F}" srcId="{61731A19-A059-44B9-A105-4D537345101B}" destId="{6081833D-69BE-4D9F-ABEE-95CB8F87726C}" srcOrd="2" destOrd="0" parTransId="{E061493D-C1A9-48F2-ADC1-7918145E4338}" sibTransId="{70F27A20-2070-4CB7-926E-19CAE24AB650}"/>
    <dgm:cxn modelId="{5EE17580-8083-4A8D-88A7-FA7798EC63B0}" type="presOf" srcId="{F6580DD7-A768-4BEB-9972-DBCB5C4D4FAE}" destId="{E87E964D-DF5D-420E-8DE6-2C5689601D22}" srcOrd="0" destOrd="0" presId="urn:microsoft.com/office/officeart/2005/8/layout/default#1"/>
    <dgm:cxn modelId="{AC1A9DA6-7823-4ECF-99FB-51BD3F0B3B49}" srcId="{61731A19-A059-44B9-A105-4D537345101B}" destId="{FC997D49-DEDA-413D-A05D-D2CF257DA12A}" srcOrd="0" destOrd="0" parTransId="{5585A111-7116-41BC-8699-4268FE798953}" sibTransId="{F9BB1094-2642-4086-B273-9E6CFB7A6623}"/>
    <dgm:cxn modelId="{11F3E0FE-597A-43B3-92FE-6FE9FCFE4855}" type="presParOf" srcId="{D293CCF0-C86A-46C3-BFBA-855CA46CA460}" destId="{6EAFC4B4-F02B-48FA-AF7D-1E5A1C0B528A}" srcOrd="0" destOrd="0" presId="urn:microsoft.com/office/officeart/2005/8/layout/default#1"/>
    <dgm:cxn modelId="{D8BEFD6A-35E8-491B-BA00-1506C560D507}" type="presParOf" srcId="{D293CCF0-C86A-46C3-BFBA-855CA46CA460}" destId="{B4E27B3E-F665-4086-9BB0-01DD988EC91B}" srcOrd="1" destOrd="0" presId="urn:microsoft.com/office/officeart/2005/8/layout/default#1"/>
    <dgm:cxn modelId="{70C4DB0E-4010-446D-A31C-A46E98D1F104}" type="presParOf" srcId="{D293CCF0-C86A-46C3-BFBA-855CA46CA460}" destId="{2342A8A0-2FDC-40AA-9F6C-4834426EA39C}" srcOrd="2" destOrd="0" presId="urn:microsoft.com/office/officeart/2005/8/layout/default#1"/>
    <dgm:cxn modelId="{D15611DF-30CF-4A0E-8027-AD83DF56A3CC}" type="presParOf" srcId="{D293CCF0-C86A-46C3-BFBA-855CA46CA460}" destId="{650C8FF4-757D-4272-8DCC-F4DB097C4F9C}" srcOrd="3" destOrd="0" presId="urn:microsoft.com/office/officeart/2005/8/layout/default#1"/>
    <dgm:cxn modelId="{EAE0D3BA-253A-439C-B77E-6EB2AC9476AC}" type="presParOf" srcId="{D293CCF0-C86A-46C3-BFBA-855CA46CA460}" destId="{15958183-FF07-4A5E-948A-B1407D31BA58}" srcOrd="4" destOrd="0" presId="urn:microsoft.com/office/officeart/2005/8/layout/default#1"/>
    <dgm:cxn modelId="{BFB7A8C4-279A-469F-BE4C-1559878EF350}" type="presParOf" srcId="{D293CCF0-C86A-46C3-BFBA-855CA46CA460}" destId="{50E2C8D8-B893-46C1-9A89-F0F1ADD28C31}" srcOrd="5" destOrd="0" presId="urn:microsoft.com/office/officeart/2005/8/layout/default#1"/>
    <dgm:cxn modelId="{97BFBECA-A747-4D09-9B3B-2CBB0C795535}" type="presParOf" srcId="{D293CCF0-C86A-46C3-BFBA-855CA46CA460}" destId="{5F93CD76-929C-47C5-ACA4-64E4D789671A}" srcOrd="6" destOrd="0" presId="urn:microsoft.com/office/officeart/2005/8/layout/default#1"/>
    <dgm:cxn modelId="{5B57E0D9-795A-4B45-A3C4-6D8C1551495A}" type="presParOf" srcId="{D293CCF0-C86A-46C3-BFBA-855CA46CA460}" destId="{2893DFE4-0186-47A8-82A5-0FFFEAE54424}" srcOrd="7" destOrd="0" presId="urn:microsoft.com/office/officeart/2005/8/layout/default#1"/>
    <dgm:cxn modelId="{A772C4D4-6949-4973-B49F-026BBE9BCE36}" type="presParOf" srcId="{D293CCF0-C86A-46C3-BFBA-855CA46CA460}" destId="{E87E964D-DF5D-420E-8DE6-2C5689601D22}" srcOrd="8" destOrd="0" presId="urn:microsoft.com/office/officeart/2005/8/layout/default#1"/>
    <dgm:cxn modelId="{5F4B75B4-0EF4-410F-8F2A-F0DB8EF5D199}" type="presParOf" srcId="{D293CCF0-C86A-46C3-BFBA-855CA46CA460}" destId="{73D8079F-C6E1-4460-9409-6F04B6F7AAE1}" srcOrd="9" destOrd="0" presId="urn:microsoft.com/office/officeart/2005/8/layout/default#1"/>
    <dgm:cxn modelId="{67CB846E-0BEF-487A-AF02-7A8E56AC2F5C}" type="presParOf" srcId="{D293CCF0-C86A-46C3-BFBA-855CA46CA460}" destId="{EE8AB57C-14FF-4238-AEE4-417EFFA31341}" srcOrd="10"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E79E6D-B262-4E51-B4F1-B2C3CD47258B}" type="doc">
      <dgm:prSet loTypeId="urn:microsoft.com/office/officeart/2005/8/layout/hierarchy6" loCatId="hierarchy" qsTypeId="urn:microsoft.com/office/officeart/2005/8/quickstyle/simple1" qsCatId="simple" csTypeId="urn:microsoft.com/office/officeart/2005/8/colors/colorful4" csCatId="colorful" phldr="1"/>
      <dgm:spPr/>
      <dgm:t>
        <a:bodyPr/>
        <a:lstStyle/>
        <a:p>
          <a:endParaRPr lang="zh-TW" altLang="en-US"/>
        </a:p>
      </dgm:t>
    </dgm:pt>
    <dgm:pt modelId="{1D3382F1-1898-4D30-B5AA-C430521E6065}">
      <dgm:prSet phldrT="[文字]"/>
      <dgm:spPr/>
      <dgm:t>
        <a:bodyPr/>
        <a:lstStyle/>
        <a:p>
          <a:r>
            <a:rPr lang="zh-TW" altLang="en-US" dirty="0"/>
            <a:t>教育部</a:t>
          </a:r>
          <a:endParaRPr lang="en-US" altLang="zh-TW" dirty="0"/>
        </a:p>
      </dgm:t>
    </dgm:pt>
    <dgm:pt modelId="{09FFC825-FAF7-4000-999D-935EC6E76957}" type="parTrans" cxnId="{3D02533C-77D3-459C-81B7-A29E64CF1550}">
      <dgm:prSet/>
      <dgm:spPr/>
      <dgm:t>
        <a:bodyPr/>
        <a:lstStyle/>
        <a:p>
          <a:endParaRPr lang="zh-TW" altLang="en-US"/>
        </a:p>
      </dgm:t>
    </dgm:pt>
    <dgm:pt modelId="{78385D31-D66C-4E41-B394-7AC331803B12}" type="sibTrans" cxnId="{3D02533C-77D3-459C-81B7-A29E64CF1550}">
      <dgm:prSet/>
      <dgm:spPr/>
      <dgm:t>
        <a:bodyPr/>
        <a:lstStyle/>
        <a:p>
          <a:endParaRPr lang="zh-TW" altLang="en-US"/>
        </a:p>
      </dgm:t>
    </dgm:pt>
    <dgm:pt modelId="{E16745B7-46E1-4F72-80A9-0A4F8138AF06}">
      <dgm:prSet phldrT="[文字]"/>
      <dgm:spPr/>
      <dgm:t>
        <a:bodyPr/>
        <a:lstStyle/>
        <a:p>
          <a:r>
            <a:rPr lang="zh-TW" altLang="en-US" dirty="0"/>
            <a:t>主管機關</a:t>
          </a:r>
          <a:r>
            <a:rPr lang="en-US" altLang="zh-TW" dirty="0"/>
            <a:t>1</a:t>
          </a:r>
          <a:endParaRPr lang="zh-TW" altLang="en-US" dirty="0"/>
        </a:p>
      </dgm:t>
    </dgm:pt>
    <dgm:pt modelId="{1A009C66-A9D0-4245-8E84-29B749441549}" type="parTrans" cxnId="{F83CA030-9FD6-4216-B888-3D5AC41E905D}">
      <dgm:prSet/>
      <dgm:spPr>
        <a:ln w="22225">
          <a:solidFill>
            <a:schemeClr val="accent5"/>
          </a:solidFill>
        </a:ln>
      </dgm:spPr>
      <dgm:t>
        <a:bodyPr/>
        <a:lstStyle/>
        <a:p>
          <a:endParaRPr lang="zh-TW" altLang="en-US"/>
        </a:p>
      </dgm:t>
    </dgm:pt>
    <dgm:pt modelId="{FFEBAC9C-6F75-43F9-8AA5-7918F3EE79F2}" type="sibTrans" cxnId="{F83CA030-9FD6-4216-B888-3D5AC41E905D}">
      <dgm:prSet/>
      <dgm:spPr/>
      <dgm:t>
        <a:bodyPr/>
        <a:lstStyle/>
        <a:p>
          <a:endParaRPr lang="zh-TW" altLang="en-US"/>
        </a:p>
      </dgm:t>
    </dgm:pt>
    <dgm:pt modelId="{22B30E4C-AE15-42F3-8800-20ADDB26BC33}">
      <dgm:prSet phldrT="[文字]"/>
      <dgm:spPr/>
      <dgm:t>
        <a:bodyPr/>
        <a:lstStyle/>
        <a:p>
          <a:r>
            <a:rPr lang="zh-TW" altLang="en-US" dirty="0"/>
            <a:t>高中職</a:t>
          </a:r>
        </a:p>
      </dgm:t>
    </dgm:pt>
    <dgm:pt modelId="{FBE897B4-1071-4D0C-A883-09CD66396C2B}" type="parTrans" cxnId="{68BEE20B-5888-4146-8C2F-E3D0707A75B2}">
      <dgm:prSet/>
      <dgm:spPr>
        <a:ln w="22225">
          <a:solidFill>
            <a:schemeClr val="accent6"/>
          </a:solidFill>
        </a:ln>
      </dgm:spPr>
      <dgm:t>
        <a:bodyPr/>
        <a:lstStyle/>
        <a:p>
          <a:endParaRPr lang="zh-TW" altLang="en-US"/>
        </a:p>
      </dgm:t>
    </dgm:pt>
    <dgm:pt modelId="{5F49CE5C-D2C7-4FC0-B91D-E29299D5DBD2}" type="sibTrans" cxnId="{68BEE20B-5888-4146-8C2F-E3D0707A75B2}">
      <dgm:prSet/>
      <dgm:spPr/>
      <dgm:t>
        <a:bodyPr/>
        <a:lstStyle/>
        <a:p>
          <a:endParaRPr lang="zh-TW" altLang="en-US"/>
        </a:p>
      </dgm:t>
    </dgm:pt>
    <dgm:pt modelId="{3552D2FA-89B9-4718-B2B2-947D9A433C89}">
      <dgm:prSet phldrT="[文字]"/>
      <dgm:spPr/>
      <dgm:t>
        <a:bodyPr/>
        <a:lstStyle/>
        <a:p>
          <a:r>
            <a:rPr lang="zh-TW" altLang="en-US" dirty="0"/>
            <a:t>國中小</a:t>
          </a:r>
        </a:p>
      </dgm:t>
    </dgm:pt>
    <dgm:pt modelId="{4078F622-357C-4A31-A5B2-C7432868039C}" type="parTrans" cxnId="{07744699-1612-4477-96E6-5B346C98386C}">
      <dgm:prSet/>
      <dgm:spPr>
        <a:ln w="22225">
          <a:solidFill>
            <a:schemeClr val="accent6"/>
          </a:solidFill>
        </a:ln>
      </dgm:spPr>
      <dgm:t>
        <a:bodyPr/>
        <a:lstStyle/>
        <a:p>
          <a:endParaRPr lang="zh-TW" altLang="en-US"/>
        </a:p>
      </dgm:t>
    </dgm:pt>
    <dgm:pt modelId="{F1D0D134-18BF-44C3-9F3D-19AC763E37AB}" type="sibTrans" cxnId="{07744699-1612-4477-96E6-5B346C98386C}">
      <dgm:prSet/>
      <dgm:spPr/>
      <dgm:t>
        <a:bodyPr/>
        <a:lstStyle/>
        <a:p>
          <a:endParaRPr lang="zh-TW" altLang="en-US"/>
        </a:p>
      </dgm:t>
    </dgm:pt>
    <dgm:pt modelId="{C0BBCC47-213E-437F-A863-5BE2B8BCFD96}">
      <dgm:prSet phldrT="[文字]" custT="1"/>
      <dgm:spPr/>
      <dgm:t>
        <a:bodyPr/>
        <a:lstStyle/>
        <a:p>
          <a:pPr algn="l"/>
          <a:r>
            <a:rPr lang="zh-TW" altLang="en-US" sz="2000" dirty="0"/>
            <a:t>  系統</a:t>
          </a:r>
          <a:endParaRPr lang="en-US" altLang="zh-TW" sz="2000" dirty="0"/>
        </a:p>
        <a:p>
          <a:pPr algn="l"/>
          <a:r>
            <a:rPr lang="zh-TW" altLang="en-US" sz="2000" dirty="0"/>
            <a:t>管理者</a:t>
          </a:r>
        </a:p>
      </dgm:t>
    </dgm:pt>
    <dgm:pt modelId="{2C66157D-F675-4CDC-B1BD-B15B6114CBB5}" type="parTrans" cxnId="{9B698E5A-6D92-4292-924F-9ACB936EB69F}">
      <dgm:prSet/>
      <dgm:spPr/>
      <dgm:t>
        <a:bodyPr/>
        <a:lstStyle/>
        <a:p>
          <a:endParaRPr lang="zh-TW" altLang="en-US"/>
        </a:p>
      </dgm:t>
    </dgm:pt>
    <dgm:pt modelId="{8ED25C7E-769D-4DB4-8E7C-FC509692736D}" type="sibTrans" cxnId="{9B698E5A-6D92-4292-924F-9ACB936EB69F}">
      <dgm:prSet/>
      <dgm:spPr/>
      <dgm:t>
        <a:bodyPr/>
        <a:lstStyle/>
        <a:p>
          <a:endParaRPr lang="zh-TW" altLang="en-US"/>
        </a:p>
      </dgm:t>
    </dgm:pt>
    <dgm:pt modelId="{9BDE60DD-90E1-4476-A905-E4A2BB1F6037}">
      <dgm:prSet phldrT="[文字]" custT="1"/>
      <dgm:spPr/>
      <dgm:t>
        <a:bodyPr/>
        <a:lstStyle/>
        <a:p>
          <a:pPr algn="l"/>
          <a:r>
            <a:rPr lang="zh-TW" altLang="en-US" sz="2000" dirty="0"/>
            <a:t>主管</a:t>
          </a:r>
          <a:endParaRPr lang="en-US" altLang="zh-TW" sz="2000" dirty="0"/>
        </a:p>
        <a:p>
          <a:pPr algn="l"/>
          <a:r>
            <a:rPr lang="zh-TW" altLang="en-US" sz="2000" dirty="0"/>
            <a:t>機關</a:t>
          </a:r>
        </a:p>
      </dgm:t>
    </dgm:pt>
    <dgm:pt modelId="{6D8587FA-3EC7-42FD-8EA7-3E633FD41DFB}" type="parTrans" cxnId="{0C40C8B2-C99E-48CE-814A-7DE1CB467B19}">
      <dgm:prSet/>
      <dgm:spPr/>
      <dgm:t>
        <a:bodyPr/>
        <a:lstStyle/>
        <a:p>
          <a:endParaRPr lang="zh-TW" altLang="en-US"/>
        </a:p>
      </dgm:t>
    </dgm:pt>
    <dgm:pt modelId="{A856C770-3A2C-493E-A734-D950E3C1B192}" type="sibTrans" cxnId="{0C40C8B2-C99E-48CE-814A-7DE1CB467B19}">
      <dgm:prSet/>
      <dgm:spPr/>
      <dgm:t>
        <a:bodyPr/>
        <a:lstStyle/>
        <a:p>
          <a:endParaRPr lang="zh-TW" altLang="en-US"/>
        </a:p>
      </dgm:t>
    </dgm:pt>
    <dgm:pt modelId="{9FAC01D9-77AC-44E7-9209-A1FBF9CE16F6}">
      <dgm:prSet phldrT="[文字]" custT="1"/>
      <dgm:spPr/>
      <dgm:t>
        <a:bodyPr/>
        <a:lstStyle/>
        <a:p>
          <a:pPr algn="l"/>
          <a:r>
            <a:rPr lang="zh-TW" altLang="en-US" sz="2000" dirty="0"/>
            <a:t>  一般</a:t>
          </a:r>
          <a:endParaRPr lang="en-US" altLang="zh-TW" sz="2000" dirty="0"/>
        </a:p>
        <a:p>
          <a:pPr algn="l"/>
          <a:r>
            <a:rPr lang="zh-TW" altLang="en-US" sz="2000" dirty="0"/>
            <a:t>使用者 </a:t>
          </a:r>
        </a:p>
      </dgm:t>
    </dgm:pt>
    <dgm:pt modelId="{FC826AC3-D2FA-451C-8B6A-AD8235B0B266}" type="parTrans" cxnId="{12DD301D-856B-4928-ADE2-B1D7CD4542D8}">
      <dgm:prSet/>
      <dgm:spPr/>
      <dgm:t>
        <a:bodyPr/>
        <a:lstStyle/>
        <a:p>
          <a:endParaRPr lang="zh-TW" altLang="en-US"/>
        </a:p>
      </dgm:t>
    </dgm:pt>
    <dgm:pt modelId="{F51F5E31-6D59-411A-8F95-25F4674C92D9}" type="sibTrans" cxnId="{12DD301D-856B-4928-ADE2-B1D7CD4542D8}">
      <dgm:prSet/>
      <dgm:spPr/>
      <dgm:t>
        <a:bodyPr/>
        <a:lstStyle/>
        <a:p>
          <a:endParaRPr lang="zh-TW" altLang="en-US"/>
        </a:p>
      </dgm:t>
    </dgm:pt>
    <dgm:pt modelId="{A915E681-BFFC-4A64-AE38-07421B57BF0C}">
      <dgm:prSet phldrT="[文字]"/>
      <dgm:spPr/>
      <dgm:t>
        <a:bodyPr/>
        <a:lstStyle/>
        <a:p>
          <a:r>
            <a:rPr lang="zh-TW" altLang="en-US" dirty="0"/>
            <a:t>主管機關</a:t>
          </a:r>
          <a:r>
            <a:rPr lang="en-US" altLang="zh-TW" dirty="0"/>
            <a:t>2</a:t>
          </a:r>
          <a:endParaRPr lang="zh-TW" altLang="en-US" dirty="0"/>
        </a:p>
      </dgm:t>
    </dgm:pt>
    <dgm:pt modelId="{12730D0D-0A4C-49B4-A66D-999B05B2EC18}" type="sibTrans" cxnId="{B50EF7D7-9A9F-490E-AB03-9B23C10099D3}">
      <dgm:prSet/>
      <dgm:spPr/>
      <dgm:t>
        <a:bodyPr/>
        <a:lstStyle/>
        <a:p>
          <a:endParaRPr lang="zh-TW" altLang="en-US"/>
        </a:p>
      </dgm:t>
    </dgm:pt>
    <dgm:pt modelId="{FC6C9F4C-3F01-437F-9443-C1CFF5F1199A}" type="parTrans" cxnId="{B50EF7D7-9A9F-490E-AB03-9B23C10099D3}">
      <dgm:prSet/>
      <dgm:spPr>
        <a:ln w="22225">
          <a:solidFill>
            <a:schemeClr val="accent5"/>
          </a:solidFill>
        </a:ln>
      </dgm:spPr>
      <dgm:t>
        <a:bodyPr/>
        <a:lstStyle/>
        <a:p>
          <a:endParaRPr lang="zh-TW" altLang="en-US"/>
        </a:p>
      </dgm:t>
    </dgm:pt>
    <dgm:pt modelId="{F6B7B82C-4517-415B-BC05-D991F693E2E4}">
      <dgm:prSet phldrT="[文字]"/>
      <dgm:spPr/>
      <dgm:t>
        <a:bodyPr/>
        <a:lstStyle/>
        <a:p>
          <a:r>
            <a:rPr lang="zh-TW" altLang="en-US" dirty="0"/>
            <a:t>主管機關</a:t>
          </a:r>
          <a:r>
            <a:rPr lang="en-US" altLang="zh-TW" dirty="0"/>
            <a:t>3</a:t>
          </a:r>
          <a:endParaRPr lang="zh-TW" altLang="en-US" dirty="0"/>
        </a:p>
      </dgm:t>
    </dgm:pt>
    <dgm:pt modelId="{C22E772E-52AE-4C50-AE0A-174275253955}" type="parTrans" cxnId="{9722BAAA-1E5E-4AB4-8902-D63A41FFD927}">
      <dgm:prSet/>
      <dgm:spPr>
        <a:ln w="22225">
          <a:solidFill>
            <a:schemeClr val="accent5"/>
          </a:solidFill>
        </a:ln>
      </dgm:spPr>
      <dgm:t>
        <a:bodyPr/>
        <a:lstStyle/>
        <a:p>
          <a:endParaRPr lang="zh-TW" altLang="en-US"/>
        </a:p>
      </dgm:t>
    </dgm:pt>
    <dgm:pt modelId="{97243E20-D93D-4244-B52B-E18DBAB59892}" type="sibTrans" cxnId="{9722BAAA-1E5E-4AB4-8902-D63A41FFD927}">
      <dgm:prSet/>
      <dgm:spPr/>
      <dgm:t>
        <a:bodyPr/>
        <a:lstStyle/>
        <a:p>
          <a:endParaRPr lang="zh-TW" altLang="en-US"/>
        </a:p>
      </dgm:t>
    </dgm:pt>
    <dgm:pt modelId="{349FC56E-8F5D-4D77-95BD-5A1D231F1713}">
      <dgm:prSet phldrT="[文字]"/>
      <dgm:spPr/>
      <dgm:t>
        <a:bodyPr/>
        <a:lstStyle/>
        <a:p>
          <a:r>
            <a:rPr lang="zh-TW" altLang="en-US" dirty="0"/>
            <a:t>大專校院</a:t>
          </a:r>
        </a:p>
      </dgm:t>
    </dgm:pt>
    <dgm:pt modelId="{AD6FB0DB-F73C-489A-920C-50FEC9717EE2}" type="parTrans" cxnId="{273F60E4-8AED-412E-A928-8EFA090D27D5}">
      <dgm:prSet/>
      <dgm:spPr>
        <a:ln w="22225">
          <a:solidFill>
            <a:schemeClr val="accent6"/>
          </a:solidFill>
        </a:ln>
      </dgm:spPr>
      <dgm:t>
        <a:bodyPr/>
        <a:lstStyle/>
        <a:p>
          <a:endParaRPr lang="zh-TW" altLang="en-US"/>
        </a:p>
      </dgm:t>
    </dgm:pt>
    <dgm:pt modelId="{B55FABB7-C046-4AA7-9679-6B73BA14990A}" type="sibTrans" cxnId="{273F60E4-8AED-412E-A928-8EFA090D27D5}">
      <dgm:prSet/>
      <dgm:spPr/>
      <dgm:t>
        <a:bodyPr/>
        <a:lstStyle/>
        <a:p>
          <a:endParaRPr lang="zh-TW" altLang="en-US"/>
        </a:p>
      </dgm:t>
    </dgm:pt>
    <dgm:pt modelId="{20763633-2573-4FC2-A496-8276202BA815}">
      <dgm:prSet phldrT="[文字]"/>
      <dgm:spPr/>
      <dgm:t>
        <a:bodyPr/>
        <a:lstStyle/>
        <a:p>
          <a:r>
            <a:rPr lang="zh-TW" altLang="en-US" dirty="0"/>
            <a:t>高職</a:t>
          </a:r>
        </a:p>
      </dgm:t>
    </dgm:pt>
    <dgm:pt modelId="{84D95E34-608A-4E4F-847B-A5476235CCEF}" type="parTrans" cxnId="{AC1F7C92-A536-459B-B8AD-B1BE803AAA75}">
      <dgm:prSet/>
      <dgm:spPr>
        <a:ln w="22225">
          <a:solidFill>
            <a:schemeClr val="accent6"/>
          </a:solidFill>
        </a:ln>
      </dgm:spPr>
      <dgm:t>
        <a:bodyPr/>
        <a:lstStyle/>
        <a:p>
          <a:endParaRPr lang="zh-TW" altLang="en-US"/>
        </a:p>
      </dgm:t>
    </dgm:pt>
    <dgm:pt modelId="{899BA5C6-88CF-49EA-9DAC-7070298B8B2D}" type="sibTrans" cxnId="{AC1F7C92-A536-459B-B8AD-B1BE803AAA75}">
      <dgm:prSet/>
      <dgm:spPr/>
      <dgm:t>
        <a:bodyPr/>
        <a:lstStyle/>
        <a:p>
          <a:endParaRPr lang="zh-TW" altLang="en-US"/>
        </a:p>
      </dgm:t>
    </dgm:pt>
    <dgm:pt modelId="{A9FB2953-3E8B-4448-BE7A-EC78BBAC86E7}">
      <dgm:prSet phldrT="[文字]"/>
      <dgm:spPr/>
      <dgm:t>
        <a:bodyPr/>
        <a:lstStyle/>
        <a:p>
          <a:r>
            <a:rPr lang="zh-TW" altLang="en-US" dirty="0"/>
            <a:t>大專校院</a:t>
          </a:r>
        </a:p>
      </dgm:t>
    </dgm:pt>
    <dgm:pt modelId="{74C79F01-60E2-4618-86F9-4CC95F384A1A}" type="parTrans" cxnId="{E5487557-9F48-4B0D-B7A8-ED79F720FF6C}">
      <dgm:prSet/>
      <dgm:spPr>
        <a:ln w="22225">
          <a:solidFill>
            <a:schemeClr val="accent6"/>
          </a:solidFill>
        </a:ln>
      </dgm:spPr>
      <dgm:t>
        <a:bodyPr/>
        <a:lstStyle/>
        <a:p>
          <a:endParaRPr lang="zh-TW" altLang="en-US"/>
        </a:p>
      </dgm:t>
    </dgm:pt>
    <dgm:pt modelId="{4BA554E2-FE12-43FE-ACEA-7F4BA7C6DFB1}" type="sibTrans" cxnId="{E5487557-9F48-4B0D-B7A8-ED79F720FF6C}">
      <dgm:prSet/>
      <dgm:spPr/>
      <dgm:t>
        <a:bodyPr/>
        <a:lstStyle/>
        <a:p>
          <a:endParaRPr lang="zh-TW" altLang="en-US"/>
        </a:p>
      </dgm:t>
    </dgm:pt>
    <dgm:pt modelId="{23516010-379A-4C19-AA25-796BD3D84400}" type="pres">
      <dgm:prSet presAssocID="{4AE79E6D-B262-4E51-B4F1-B2C3CD47258B}" presName="mainComposite" presStyleCnt="0">
        <dgm:presLayoutVars>
          <dgm:chPref val="1"/>
          <dgm:dir/>
          <dgm:animOne val="branch"/>
          <dgm:animLvl val="lvl"/>
          <dgm:resizeHandles val="exact"/>
        </dgm:presLayoutVars>
      </dgm:prSet>
      <dgm:spPr/>
      <dgm:t>
        <a:bodyPr/>
        <a:lstStyle/>
        <a:p>
          <a:endParaRPr lang="zh-TW" altLang="en-US"/>
        </a:p>
      </dgm:t>
    </dgm:pt>
    <dgm:pt modelId="{CF6BE0D8-DD81-4EF8-AAA9-DCED37D694E9}" type="pres">
      <dgm:prSet presAssocID="{4AE79E6D-B262-4E51-B4F1-B2C3CD47258B}" presName="hierFlow" presStyleCnt="0"/>
      <dgm:spPr/>
    </dgm:pt>
    <dgm:pt modelId="{B7522C45-F9B7-4235-AAB4-84FFB354A643}" type="pres">
      <dgm:prSet presAssocID="{4AE79E6D-B262-4E51-B4F1-B2C3CD47258B}" presName="firstBuf" presStyleCnt="0"/>
      <dgm:spPr/>
    </dgm:pt>
    <dgm:pt modelId="{9E01CD7D-6B56-46E7-93D2-0D81E7A09209}" type="pres">
      <dgm:prSet presAssocID="{4AE79E6D-B262-4E51-B4F1-B2C3CD47258B}" presName="hierChild1" presStyleCnt="0">
        <dgm:presLayoutVars>
          <dgm:chPref val="1"/>
          <dgm:animOne val="branch"/>
          <dgm:animLvl val="lvl"/>
        </dgm:presLayoutVars>
      </dgm:prSet>
      <dgm:spPr/>
    </dgm:pt>
    <dgm:pt modelId="{63DF1CF3-7E42-476F-8191-5CC076D67D9D}" type="pres">
      <dgm:prSet presAssocID="{1D3382F1-1898-4D30-B5AA-C430521E6065}" presName="Name14" presStyleCnt="0"/>
      <dgm:spPr/>
    </dgm:pt>
    <dgm:pt modelId="{19CC1366-DDF6-4A85-BF5A-C42660C45C78}" type="pres">
      <dgm:prSet presAssocID="{1D3382F1-1898-4D30-B5AA-C430521E6065}" presName="level1Shape" presStyleLbl="node0" presStyleIdx="0" presStyleCnt="1" custLinFactX="-79265" custLinFactNeighborX="-100000" custLinFactNeighborY="36378">
        <dgm:presLayoutVars>
          <dgm:chPref val="3"/>
        </dgm:presLayoutVars>
      </dgm:prSet>
      <dgm:spPr/>
      <dgm:t>
        <a:bodyPr/>
        <a:lstStyle/>
        <a:p>
          <a:endParaRPr lang="zh-TW" altLang="en-US"/>
        </a:p>
      </dgm:t>
    </dgm:pt>
    <dgm:pt modelId="{2B88DC16-AE90-4562-BB67-FAADF7BFA03E}" type="pres">
      <dgm:prSet presAssocID="{1D3382F1-1898-4D30-B5AA-C430521E6065}" presName="hierChild2" presStyleCnt="0"/>
      <dgm:spPr/>
    </dgm:pt>
    <dgm:pt modelId="{5AF86D85-9B95-4DC4-BB89-1A73E76EAF6B}" type="pres">
      <dgm:prSet presAssocID="{1A009C66-A9D0-4245-8E84-29B749441549}" presName="Name19" presStyleLbl="parChTrans1D2" presStyleIdx="0" presStyleCnt="3"/>
      <dgm:spPr/>
      <dgm:t>
        <a:bodyPr/>
        <a:lstStyle/>
        <a:p>
          <a:endParaRPr lang="zh-TW" altLang="en-US"/>
        </a:p>
      </dgm:t>
    </dgm:pt>
    <dgm:pt modelId="{87D1D78A-EB66-4FF0-9E9E-7D4E91AE932E}" type="pres">
      <dgm:prSet presAssocID="{E16745B7-46E1-4F72-80A9-0A4F8138AF06}" presName="Name21" presStyleCnt="0"/>
      <dgm:spPr/>
    </dgm:pt>
    <dgm:pt modelId="{E0021BD6-9638-480B-8299-E73AD319707F}" type="pres">
      <dgm:prSet presAssocID="{E16745B7-46E1-4F72-80A9-0A4F8138AF06}" presName="level2Shape" presStyleLbl="node2" presStyleIdx="0" presStyleCnt="3" custScaleX="128025" custLinFactX="-18341" custLinFactY="100000" custLinFactNeighborX="-100000" custLinFactNeighborY="127015"/>
      <dgm:spPr/>
      <dgm:t>
        <a:bodyPr/>
        <a:lstStyle/>
        <a:p>
          <a:endParaRPr lang="zh-TW" altLang="en-US"/>
        </a:p>
      </dgm:t>
    </dgm:pt>
    <dgm:pt modelId="{95B5D9FD-72A2-498E-8EC2-800EBD16653D}" type="pres">
      <dgm:prSet presAssocID="{E16745B7-46E1-4F72-80A9-0A4F8138AF06}" presName="hierChild3" presStyleCnt="0"/>
      <dgm:spPr/>
    </dgm:pt>
    <dgm:pt modelId="{3ACFA6F7-4A71-488B-8937-4CAD71D9F00D}" type="pres">
      <dgm:prSet presAssocID="{FBE897B4-1071-4D0C-A883-09CD66396C2B}" presName="Name19" presStyleLbl="parChTrans1D3" presStyleIdx="0" presStyleCnt="5"/>
      <dgm:spPr/>
      <dgm:t>
        <a:bodyPr/>
        <a:lstStyle/>
        <a:p>
          <a:endParaRPr lang="zh-TW" altLang="en-US"/>
        </a:p>
      </dgm:t>
    </dgm:pt>
    <dgm:pt modelId="{D8A4FB14-07B5-45E1-9589-FE96F1D3303C}" type="pres">
      <dgm:prSet presAssocID="{22B30E4C-AE15-42F3-8800-20ADDB26BC33}" presName="Name21" presStyleCnt="0"/>
      <dgm:spPr/>
    </dgm:pt>
    <dgm:pt modelId="{E3A27C9D-3CD5-453B-AC90-BD591F89E5EF}" type="pres">
      <dgm:prSet presAssocID="{22B30E4C-AE15-42F3-8800-20ADDB26BC33}" presName="level2Shape" presStyleLbl="node3" presStyleIdx="0" presStyleCnt="5" custLinFactX="-14147" custLinFactY="106453" custLinFactNeighborX="-100000" custLinFactNeighborY="200000"/>
      <dgm:spPr/>
      <dgm:t>
        <a:bodyPr/>
        <a:lstStyle/>
        <a:p>
          <a:endParaRPr lang="zh-TW" altLang="en-US"/>
        </a:p>
      </dgm:t>
    </dgm:pt>
    <dgm:pt modelId="{AC46BB41-311D-40B5-9FF7-B619CABF5474}" type="pres">
      <dgm:prSet presAssocID="{22B30E4C-AE15-42F3-8800-20ADDB26BC33}" presName="hierChild3" presStyleCnt="0"/>
      <dgm:spPr/>
    </dgm:pt>
    <dgm:pt modelId="{4BE933F2-DAA7-4D9C-AD0D-E79A978A72DE}" type="pres">
      <dgm:prSet presAssocID="{AD6FB0DB-F73C-489A-920C-50FEC9717EE2}" presName="Name19" presStyleLbl="parChTrans1D3" presStyleIdx="1" presStyleCnt="5"/>
      <dgm:spPr/>
      <dgm:t>
        <a:bodyPr/>
        <a:lstStyle/>
        <a:p>
          <a:endParaRPr lang="zh-TW" altLang="en-US"/>
        </a:p>
      </dgm:t>
    </dgm:pt>
    <dgm:pt modelId="{88BE67A6-AFE9-4CF8-ACC7-2172D4101EA7}" type="pres">
      <dgm:prSet presAssocID="{349FC56E-8F5D-4D77-95BD-5A1D231F1713}" presName="Name21" presStyleCnt="0"/>
      <dgm:spPr/>
    </dgm:pt>
    <dgm:pt modelId="{A6FF7C07-3BAE-4201-B136-CE692049AF77}" type="pres">
      <dgm:prSet presAssocID="{349FC56E-8F5D-4D77-95BD-5A1D231F1713}" presName="level2Shape" presStyleLbl="node3" presStyleIdx="1" presStyleCnt="5" custLinFactX="-22535" custLinFactY="103643" custLinFactNeighborX="-100000" custLinFactNeighborY="200000"/>
      <dgm:spPr/>
      <dgm:t>
        <a:bodyPr/>
        <a:lstStyle/>
        <a:p>
          <a:endParaRPr lang="zh-TW" altLang="en-US"/>
        </a:p>
      </dgm:t>
    </dgm:pt>
    <dgm:pt modelId="{815E9427-BBD9-4E77-845B-173418323946}" type="pres">
      <dgm:prSet presAssocID="{349FC56E-8F5D-4D77-95BD-5A1D231F1713}" presName="hierChild3" presStyleCnt="0"/>
      <dgm:spPr/>
    </dgm:pt>
    <dgm:pt modelId="{9B8E3396-9582-4EA2-8750-352C4CE91C6E}" type="pres">
      <dgm:prSet presAssocID="{FC6C9F4C-3F01-437F-9443-C1CFF5F1199A}" presName="Name19" presStyleLbl="parChTrans1D2" presStyleIdx="1" presStyleCnt="3"/>
      <dgm:spPr/>
      <dgm:t>
        <a:bodyPr/>
        <a:lstStyle/>
        <a:p>
          <a:endParaRPr lang="zh-TW" altLang="en-US"/>
        </a:p>
      </dgm:t>
    </dgm:pt>
    <dgm:pt modelId="{BAC22301-E794-44D3-B9E3-97D56B4358EC}" type="pres">
      <dgm:prSet presAssocID="{A915E681-BFFC-4A64-AE38-07421B57BF0C}" presName="Name21" presStyleCnt="0"/>
      <dgm:spPr/>
    </dgm:pt>
    <dgm:pt modelId="{03F69A18-FEE8-4580-B0D4-8C98511C13E4}" type="pres">
      <dgm:prSet presAssocID="{A915E681-BFFC-4A64-AE38-07421B57BF0C}" presName="level2Shape" presStyleLbl="node2" presStyleIdx="1" presStyleCnt="3" custScaleX="114095" custLinFactY="100000" custLinFactNeighborX="-89509" custLinFactNeighborY="128250"/>
      <dgm:spPr/>
      <dgm:t>
        <a:bodyPr/>
        <a:lstStyle/>
        <a:p>
          <a:endParaRPr lang="zh-TW" altLang="en-US"/>
        </a:p>
      </dgm:t>
    </dgm:pt>
    <dgm:pt modelId="{3C86D77C-B472-48B9-BB26-30B8D3F91F9E}" type="pres">
      <dgm:prSet presAssocID="{A915E681-BFFC-4A64-AE38-07421B57BF0C}" presName="hierChild3" presStyleCnt="0"/>
      <dgm:spPr/>
    </dgm:pt>
    <dgm:pt modelId="{50C289FB-CBCF-4413-B20A-3F0F32B27AB9}" type="pres">
      <dgm:prSet presAssocID="{4078F622-357C-4A31-A5B2-C7432868039C}" presName="Name19" presStyleLbl="parChTrans1D3" presStyleIdx="2" presStyleCnt="5"/>
      <dgm:spPr/>
      <dgm:t>
        <a:bodyPr/>
        <a:lstStyle/>
        <a:p>
          <a:endParaRPr lang="zh-TW" altLang="en-US"/>
        </a:p>
      </dgm:t>
    </dgm:pt>
    <dgm:pt modelId="{24969D9F-49F0-411C-8A5E-2B4CE280CEB5}" type="pres">
      <dgm:prSet presAssocID="{3552D2FA-89B9-4718-B2B2-947D9A433C89}" presName="Name21" presStyleCnt="0"/>
      <dgm:spPr/>
    </dgm:pt>
    <dgm:pt modelId="{57FA9443-DD4A-4790-BEFB-099680904FFF}" type="pres">
      <dgm:prSet presAssocID="{3552D2FA-89B9-4718-B2B2-947D9A433C89}" presName="level2Shape" presStyleLbl="node3" presStyleIdx="2" presStyleCnt="5" custLinFactY="108080" custLinFactNeighborX="-85315" custLinFactNeighborY="200000"/>
      <dgm:spPr/>
      <dgm:t>
        <a:bodyPr/>
        <a:lstStyle/>
        <a:p>
          <a:endParaRPr lang="zh-TW" altLang="en-US"/>
        </a:p>
      </dgm:t>
    </dgm:pt>
    <dgm:pt modelId="{C324633F-400D-40E1-A0D0-D19EEF4F8502}" type="pres">
      <dgm:prSet presAssocID="{3552D2FA-89B9-4718-B2B2-947D9A433C89}" presName="hierChild3" presStyleCnt="0"/>
      <dgm:spPr/>
    </dgm:pt>
    <dgm:pt modelId="{63007372-9FAC-4406-A5F5-79C9496CD900}" type="pres">
      <dgm:prSet presAssocID="{84D95E34-608A-4E4F-847B-A5476235CCEF}" presName="Name19" presStyleLbl="parChTrans1D3" presStyleIdx="3" presStyleCnt="5"/>
      <dgm:spPr/>
      <dgm:t>
        <a:bodyPr/>
        <a:lstStyle/>
        <a:p>
          <a:endParaRPr lang="zh-TW" altLang="en-US"/>
        </a:p>
      </dgm:t>
    </dgm:pt>
    <dgm:pt modelId="{EFF71576-A012-45C6-807E-2F07652E2BD1}" type="pres">
      <dgm:prSet presAssocID="{20763633-2573-4FC2-A496-8276202BA815}" presName="Name21" presStyleCnt="0"/>
      <dgm:spPr/>
    </dgm:pt>
    <dgm:pt modelId="{FB8986B3-3932-494A-865C-316BFAE7856C}" type="pres">
      <dgm:prSet presAssocID="{20763633-2573-4FC2-A496-8276202BA815}" presName="level2Shape" presStyleLbl="node3" presStyleIdx="3" presStyleCnt="5" custLinFactY="108080" custLinFactNeighborX="-87947" custLinFactNeighborY="200000"/>
      <dgm:spPr/>
      <dgm:t>
        <a:bodyPr/>
        <a:lstStyle/>
        <a:p>
          <a:endParaRPr lang="zh-TW" altLang="en-US"/>
        </a:p>
      </dgm:t>
    </dgm:pt>
    <dgm:pt modelId="{7D6FD1C2-D8DE-428F-9CDB-A87F740D32BF}" type="pres">
      <dgm:prSet presAssocID="{20763633-2573-4FC2-A496-8276202BA815}" presName="hierChild3" presStyleCnt="0"/>
      <dgm:spPr/>
    </dgm:pt>
    <dgm:pt modelId="{3B07ABA8-EE29-49B5-A3F2-D973283F3C08}" type="pres">
      <dgm:prSet presAssocID="{C22E772E-52AE-4C50-AE0A-174275253955}" presName="Name19" presStyleLbl="parChTrans1D2" presStyleIdx="2" presStyleCnt="3"/>
      <dgm:spPr/>
      <dgm:t>
        <a:bodyPr/>
        <a:lstStyle/>
        <a:p>
          <a:endParaRPr lang="zh-TW" altLang="en-US"/>
        </a:p>
      </dgm:t>
    </dgm:pt>
    <dgm:pt modelId="{0015451C-88CC-4FE5-A77C-A82770C09DEF}" type="pres">
      <dgm:prSet presAssocID="{F6B7B82C-4517-415B-BC05-D991F693E2E4}" presName="Name21" presStyleCnt="0"/>
      <dgm:spPr/>
    </dgm:pt>
    <dgm:pt modelId="{42C7267C-6B5F-453D-B2F5-FA563C586BCF}" type="pres">
      <dgm:prSet presAssocID="{F6B7B82C-4517-415B-BC05-D991F693E2E4}" presName="level2Shape" presStyleLbl="node2" presStyleIdx="2" presStyleCnt="3" custScaleX="114095" custLinFactY="100000" custLinFactNeighborX="-56483" custLinFactNeighborY="127015"/>
      <dgm:spPr/>
      <dgm:t>
        <a:bodyPr/>
        <a:lstStyle/>
        <a:p>
          <a:endParaRPr lang="zh-TW" altLang="en-US"/>
        </a:p>
      </dgm:t>
    </dgm:pt>
    <dgm:pt modelId="{5B007AE1-5397-47DF-85E4-5D2B8B062EBE}" type="pres">
      <dgm:prSet presAssocID="{F6B7B82C-4517-415B-BC05-D991F693E2E4}" presName="hierChild3" presStyleCnt="0"/>
      <dgm:spPr/>
    </dgm:pt>
    <dgm:pt modelId="{EC715075-8F84-4FAD-8D1D-78C46152CD5F}" type="pres">
      <dgm:prSet presAssocID="{74C79F01-60E2-4618-86F9-4CC95F384A1A}" presName="Name19" presStyleLbl="parChTrans1D3" presStyleIdx="4" presStyleCnt="5"/>
      <dgm:spPr/>
      <dgm:t>
        <a:bodyPr/>
        <a:lstStyle/>
        <a:p>
          <a:endParaRPr lang="zh-TW" altLang="en-US"/>
        </a:p>
      </dgm:t>
    </dgm:pt>
    <dgm:pt modelId="{99FB849E-07CA-43C3-B5B9-9325F8ACD346}" type="pres">
      <dgm:prSet presAssocID="{A9FB2953-3E8B-4448-BE7A-EC78BBAC86E7}" presName="Name21" presStyleCnt="0"/>
      <dgm:spPr/>
    </dgm:pt>
    <dgm:pt modelId="{A3417738-C816-48EC-8EE0-4F5F57C6B252}" type="pres">
      <dgm:prSet presAssocID="{A9FB2953-3E8B-4448-BE7A-EC78BBAC86E7}" presName="level2Shape" presStyleLbl="node3" presStyleIdx="4" presStyleCnt="5" custLinFactY="103639" custLinFactNeighborX="-56483" custLinFactNeighborY="200000"/>
      <dgm:spPr/>
      <dgm:t>
        <a:bodyPr/>
        <a:lstStyle/>
        <a:p>
          <a:endParaRPr lang="zh-TW" altLang="en-US"/>
        </a:p>
      </dgm:t>
    </dgm:pt>
    <dgm:pt modelId="{32835BF2-51BC-482B-8F64-668B6ADF174D}" type="pres">
      <dgm:prSet presAssocID="{A9FB2953-3E8B-4448-BE7A-EC78BBAC86E7}" presName="hierChild3" presStyleCnt="0"/>
      <dgm:spPr/>
    </dgm:pt>
    <dgm:pt modelId="{06771935-1D55-4F53-ACD3-24A16DD50884}" type="pres">
      <dgm:prSet presAssocID="{4AE79E6D-B262-4E51-B4F1-B2C3CD47258B}" presName="bgShapesFlow" presStyleCnt="0"/>
      <dgm:spPr/>
    </dgm:pt>
    <dgm:pt modelId="{6AACFFD9-07B7-4D5D-BE6C-3A8E0DD6F578}" type="pres">
      <dgm:prSet presAssocID="{C0BBCC47-213E-437F-A863-5BE2B8BCFD96}" presName="rectComp" presStyleCnt="0"/>
      <dgm:spPr/>
    </dgm:pt>
    <dgm:pt modelId="{5237A303-E1F2-41D9-8768-F53C7CC1F037}" type="pres">
      <dgm:prSet presAssocID="{C0BBCC47-213E-437F-A863-5BE2B8BCFD96}" presName="bgRect" presStyleLbl="bgShp" presStyleIdx="0" presStyleCnt="3" custScaleY="2000000"/>
      <dgm:spPr/>
      <dgm:t>
        <a:bodyPr/>
        <a:lstStyle/>
        <a:p>
          <a:endParaRPr lang="zh-TW" altLang="en-US"/>
        </a:p>
      </dgm:t>
    </dgm:pt>
    <dgm:pt modelId="{66DA5A53-EF16-45DA-B66B-516C5DE1F969}" type="pres">
      <dgm:prSet presAssocID="{C0BBCC47-213E-437F-A863-5BE2B8BCFD96}" presName="bgRectTx" presStyleLbl="bgShp" presStyleIdx="0" presStyleCnt="3">
        <dgm:presLayoutVars>
          <dgm:bulletEnabled val="1"/>
        </dgm:presLayoutVars>
      </dgm:prSet>
      <dgm:spPr/>
      <dgm:t>
        <a:bodyPr/>
        <a:lstStyle/>
        <a:p>
          <a:endParaRPr lang="zh-TW" altLang="en-US"/>
        </a:p>
      </dgm:t>
    </dgm:pt>
    <dgm:pt modelId="{92A5AB46-E1D5-407D-AF2D-0FD96139857B}" type="pres">
      <dgm:prSet presAssocID="{C0BBCC47-213E-437F-A863-5BE2B8BCFD96}" presName="spComp" presStyleCnt="0"/>
      <dgm:spPr/>
    </dgm:pt>
    <dgm:pt modelId="{EC755C58-4E5C-4E1F-96FA-5BFCFEE92721}" type="pres">
      <dgm:prSet presAssocID="{C0BBCC47-213E-437F-A863-5BE2B8BCFD96}" presName="vSp" presStyleCnt="0"/>
      <dgm:spPr/>
    </dgm:pt>
    <dgm:pt modelId="{4FF25AE4-F556-44A3-9B95-A94633265FE1}" type="pres">
      <dgm:prSet presAssocID="{9BDE60DD-90E1-4476-A905-E4A2BB1F6037}" presName="rectComp" presStyleCnt="0"/>
      <dgm:spPr/>
    </dgm:pt>
    <dgm:pt modelId="{B729E561-0E90-428F-A1C0-6D29C19525F9}" type="pres">
      <dgm:prSet presAssocID="{9BDE60DD-90E1-4476-A905-E4A2BB1F6037}" presName="bgRect" presStyleLbl="bgShp" presStyleIdx="1" presStyleCnt="3" custScaleY="2000000"/>
      <dgm:spPr/>
      <dgm:t>
        <a:bodyPr/>
        <a:lstStyle/>
        <a:p>
          <a:endParaRPr lang="zh-TW" altLang="en-US"/>
        </a:p>
      </dgm:t>
    </dgm:pt>
    <dgm:pt modelId="{7CF6AE12-0499-4D57-9D06-8CD639BCB6CB}" type="pres">
      <dgm:prSet presAssocID="{9BDE60DD-90E1-4476-A905-E4A2BB1F6037}" presName="bgRectTx" presStyleLbl="bgShp" presStyleIdx="1" presStyleCnt="3">
        <dgm:presLayoutVars>
          <dgm:bulletEnabled val="1"/>
        </dgm:presLayoutVars>
      </dgm:prSet>
      <dgm:spPr/>
      <dgm:t>
        <a:bodyPr/>
        <a:lstStyle/>
        <a:p>
          <a:endParaRPr lang="zh-TW" altLang="en-US"/>
        </a:p>
      </dgm:t>
    </dgm:pt>
    <dgm:pt modelId="{C0FB732E-30DC-40B7-8333-07248834DD6A}" type="pres">
      <dgm:prSet presAssocID="{9BDE60DD-90E1-4476-A905-E4A2BB1F6037}" presName="spComp" presStyleCnt="0"/>
      <dgm:spPr/>
    </dgm:pt>
    <dgm:pt modelId="{EA1A37C7-F927-4B08-B550-8EB349467F4C}" type="pres">
      <dgm:prSet presAssocID="{9BDE60DD-90E1-4476-A905-E4A2BB1F6037}" presName="vSp" presStyleCnt="0"/>
      <dgm:spPr/>
    </dgm:pt>
    <dgm:pt modelId="{91652F09-8BE1-4CFC-9681-FBC43B8A8E0B}" type="pres">
      <dgm:prSet presAssocID="{9FAC01D9-77AC-44E7-9209-A1FBF9CE16F6}" presName="rectComp" presStyleCnt="0"/>
      <dgm:spPr/>
    </dgm:pt>
    <dgm:pt modelId="{17ABC724-DA18-49C7-88AF-0C601EF985FE}" type="pres">
      <dgm:prSet presAssocID="{9FAC01D9-77AC-44E7-9209-A1FBF9CE16F6}" presName="bgRect" presStyleLbl="bgShp" presStyleIdx="2" presStyleCnt="3" custScaleY="2000000"/>
      <dgm:spPr/>
      <dgm:t>
        <a:bodyPr/>
        <a:lstStyle/>
        <a:p>
          <a:endParaRPr lang="zh-TW" altLang="en-US"/>
        </a:p>
      </dgm:t>
    </dgm:pt>
    <dgm:pt modelId="{9463035D-AE33-4AE6-99E2-634F9A1647B3}" type="pres">
      <dgm:prSet presAssocID="{9FAC01D9-77AC-44E7-9209-A1FBF9CE16F6}" presName="bgRectTx" presStyleLbl="bgShp" presStyleIdx="2" presStyleCnt="3">
        <dgm:presLayoutVars>
          <dgm:bulletEnabled val="1"/>
        </dgm:presLayoutVars>
      </dgm:prSet>
      <dgm:spPr/>
      <dgm:t>
        <a:bodyPr/>
        <a:lstStyle/>
        <a:p>
          <a:endParaRPr lang="zh-TW" altLang="en-US"/>
        </a:p>
      </dgm:t>
    </dgm:pt>
  </dgm:ptLst>
  <dgm:cxnLst>
    <dgm:cxn modelId="{9CA60582-C042-47F9-9892-EB77C173CCE1}" type="presOf" srcId="{3552D2FA-89B9-4718-B2B2-947D9A433C89}" destId="{57FA9443-DD4A-4790-BEFB-099680904FFF}" srcOrd="0" destOrd="0" presId="urn:microsoft.com/office/officeart/2005/8/layout/hierarchy6"/>
    <dgm:cxn modelId="{7BE800B5-C296-40FE-A082-22C78DE99525}" type="presOf" srcId="{1A009C66-A9D0-4245-8E84-29B749441549}" destId="{5AF86D85-9B95-4DC4-BB89-1A73E76EAF6B}" srcOrd="0" destOrd="0" presId="urn:microsoft.com/office/officeart/2005/8/layout/hierarchy6"/>
    <dgm:cxn modelId="{3869B929-9A8E-4393-8E99-CFE400F90360}" type="presOf" srcId="{9BDE60DD-90E1-4476-A905-E4A2BB1F6037}" destId="{B729E561-0E90-428F-A1C0-6D29C19525F9}" srcOrd="0" destOrd="0" presId="urn:microsoft.com/office/officeart/2005/8/layout/hierarchy6"/>
    <dgm:cxn modelId="{16FC8BDC-6BA0-4150-A02D-3085C1C7EA3C}" type="presOf" srcId="{C0BBCC47-213E-437F-A863-5BE2B8BCFD96}" destId="{66DA5A53-EF16-45DA-B66B-516C5DE1F969}" srcOrd="1" destOrd="0" presId="urn:microsoft.com/office/officeart/2005/8/layout/hierarchy6"/>
    <dgm:cxn modelId="{07744699-1612-4477-96E6-5B346C98386C}" srcId="{A915E681-BFFC-4A64-AE38-07421B57BF0C}" destId="{3552D2FA-89B9-4718-B2B2-947D9A433C89}" srcOrd="0" destOrd="0" parTransId="{4078F622-357C-4A31-A5B2-C7432868039C}" sibTransId="{F1D0D134-18BF-44C3-9F3D-19AC763E37AB}"/>
    <dgm:cxn modelId="{3D02533C-77D3-459C-81B7-A29E64CF1550}" srcId="{4AE79E6D-B262-4E51-B4F1-B2C3CD47258B}" destId="{1D3382F1-1898-4D30-B5AA-C430521E6065}" srcOrd="0" destOrd="0" parTransId="{09FFC825-FAF7-4000-999D-935EC6E76957}" sibTransId="{78385D31-D66C-4E41-B394-7AC331803B12}"/>
    <dgm:cxn modelId="{B50EF7D7-9A9F-490E-AB03-9B23C10099D3}" srcId="{1D3382F1-1898-4D30-B5AA-C430521E6065}" destId="{A915E681-BFFC-4A64-AE38-07421B57BF0C}" srcOrd="1" destOrd="0" parTransId="{FC6C9F4C-3F01-437F-9443-C1CFF5F1199A}" sibTransId="{12730D0D-0A4C-49B4-A66D-999B05B2EC18}"/>
    <dgm:cxn modelId="{0C40C8B2-C99E-48CE-814A-7DE1CB467B19}" srcId="{4AE79E6D-B262-4E51-B4F1-B2C3CD47258B}" destId="{9BDE60DD-90E1-4476-A905-E4A2BB1F6037}" srcOrd="2" destOrd="0" parTransId="{6D8587FA-3EC7-42FD-8EA7-3E633FD41DFB}" sibTransId="{A856C770-3A2C-493E-A734-D950E3C1B192}"/>
    <dgm:cxn modelId="{9722BAAA-1E5E-4AB4-8902-D63A41FFD927}" srcId="{1D3382F1-1898-4D30-B5AA-C430521E6065}" destId="{F6B7B82C-4517-415B-BC05-D991F693E2E4}" srcOrd="2" destOrd="0" parTransId="{C22E772E-52AE-4C50-AE0A-174275253955}" sibTransId="{97243E20-D93D-4244-B52B-E18DBAB59892}"/>
    <dgm:cxn modelId="{5C043909-93C8-48C4-BE10-67ED83A6C1E7}" type="presOf" srcId="{C22E772E-52AE-4C50-AE0A-174275253955}" destId="{3B07ABA8-EE29-49B5-A3F2-D973283F3C08}" srcOrd="0" destOrd="0" presId="urn:microsoft.com/office/officeart/2005/8/layout/hierarchy6"/>
    <dgm:cxn modelId="{3C203732-9932-42E3-B13E-05F7B388BD1F}" type="presOf" srcId="{FC6C9F4C-3F01-437F-9443-C1CFF5F1199A}" destId="{9B8E3396-9582-4EA2-8750-352C4CE91C6E}" srcOrd="0" destOrd="0" presId="urn:microsoft.com/office/officeart/2005/8/layout/hierarchy6"/>
    <dgm:cxn modelId="{4B2CC18C-ED0B-4472-8885-F948C9E5B3F1}" type="presOf" srcId="{AD6FB0DB-F73C-489A-920C-50FEC9717EE2}" destId="{4BE933F2-DAA7-4D9C-AD0D-E79A978A72DE}" srcOrd="0" destOrd="0" presId="urn:microsoft.com/office/officeart/2005/8/layout/hierarchy6"/>
    <dgm:cxn modelId="{9B698E5A-6D92-4292-924F-9ACB936EB69F}" srcId="{4AE79E6D-B262-4E51-B4F1-B2C3CD47258B}" destId="{C0BBCC47-213E-437F-A863-5BE2B8BCFD96}" srcOrd="1" destOrd="0" parTransId="{2C66157D-F675-4CDC-B1BD-B15B6114CBB5}" sibTransId="{8ED25C7E-769D-4DB4-8E7C-FC509692736D}"/>
    <dgm:cxn modelId="{606C8AEF-343A-4D86-9334-F839294735EB}" type="presOf" srcId="{4078F622-357C-4A31-A5B2-C7432868039C}" destId="{50C289FB-CBCF-4413-B20A-3F0F32B27AB9}" srcOrd="0" destOrd="0" presId="urn:microsoft.com/office/officeart/2005/8/layout/hierarchy6"/>
    <dgm:cxn modelId="{C3A630B5-5D28-43C1-8C5C-063EA858FBE9}" type="presOf" srcId="{A9FB2953-3E8B-4448-BE7A-EC78BBAC86E7}" destId="{A3417738-C816-48EC-8EE0-4F5F57C6B252}" srcOrd="0" destOrd="0" presId="urn:microsoft.com/office/officeart/2005/8/layout/hierarchy6"/>
    <dgm:cxn modelId="{F83CA030-9FD6-4216-B888-3D5AC41E905D}" srcId="{1D3382F1-1898-4D30-B5AA-C430521E6065}" destId="{E16745B7-46E1-4F72-80A9-0A4F8138AF06}" srcOrd="0" destOrd="0" parTransId="{1A009C66-A9D0-4245-8E84-29B749441549}" sibTransId="{FFEBAC9C-6F75-43F9-8AA5-7918F3EE79F2}"/>
    <dgm:cxn modelId="{06980A12-5A62-42E7-86C8-937E5D0EFCAC}" type="presOf" srcId="{C0BBCC47-213E-437F-A863-5BE2B8BCFD96}" destId="{5237A303-E1F2-41D9-8768-F53C7CC1F037}" srcOrd="0" destOrd="0" presId="urn:microsoft.com/office/officeart/2005/8/layout/hierarchy6"/>
    <dgm:cxn modelId="{4B452ED9-8573-4D14-B344-B1177F558148}" type="presOf" srcId="{A915E681-BFFC-4A64-AE38-07421B57BF0C}" destId="{03F69A18-FEE8-4580-B0D4-8C98511C13E4}" srcOrd="0" destOrd="0" presId="urn:microsoft.com/office/officeart/2005/8/layout/hierarchy6"/>
    <dgm:cxn modelId="{273F60E4-8AED-412E-A928-8EFA090D27D5}" srcId="{E16745B7-46E1-4F72-80A9-0A4F8138AF06}" destId="{349FC56E-8F5D-4D77-95BD-5A1D231F1713}" srcOrd="1" destOrd="0" parTransId="{AD6FB0DB-F73C-489A-920C-50FEC9717EE2}" sibTransId="{B55FABB7-C046-4AA7-9679-6B73BA14990A}"/>
    <dgm:cxn modelId="{431B6EAE-7483-426E-8182-9339BD11131C}" type="presOf" srcId="{4AE79E6D-B262-4E51-B4F1-B2C3CD47258B}" destId="{23516010-379A-4C19-AA25-796BD3D84400}" srcOrd="0" destOrd="0" presId="urn:microsoft.com/office/officeart/2005/8/layout/hierarchy6"/>
    <dgm:cxn modelId="{E1B29C83-C1CB-4BCF-B32F-78A6D593C528}" type="presOf" srcId="{9FAC01D9-77AC-44E7-9209-A1FBF9CE16F6}" destId="{9463035D-AE33-4AE6-99E2-634F9A1647B3}" srcOrd="1" destOrd="0" presId="urn:microsoft.com/office/officeart/2005/8/layout/hierarchy6"/>
    <dgm:cxn modelId="{A34C4670-FDDE-4BDC-8037-D22188124FC1}" type="presOf" srcId="{74C79F01-60E2-4618-86F9-4CC95F384A1A}" destId="{EC715075-8F84-4FAD-8D1D-78C46152CD5F}" srcOrd="0" destOrd="0" presId="urn:microsoft.com/office/officeart/2005/8/layout/hierarchy6"/>
    <dgm:cxn modelId="{549FD35E-39E9-4A27-BD77-734A749E3C80}" type="presOf" srcId="{9FAC01D9-77AC-44E7-9209-A1FBF9CE16F6}" destId="{17ABC724-DA18-49C7-88AF-0C601EF985FE}" srcOrd="0" destOrd="0" presId="urn:microsoft.com/office/officeart/2005/8/layout/hierarchy6"/>
    <dgm:cxn modelId="{53744EA0-262B-4F56-9EDB-4B146EDF99C0}" type="presOf" srcId="{E16745B7-46E1-4F72-80A9-0A4F8138AF06}" destId="{E0021BD6-9638-480B-8299-E73AD319707F}" srcOrd="0" destOrd="0" presId="urn:microsoft.com/office/officeart/2005/8/layout/hierarchy6"/>
    <dgm:cxn modelId="{1869F47B-9E44-44B5-9DAF-F52281F197B8}" type="presOf" srcId="{FBE897B4-1071-4D0C-A883-09CD66396C2B}" destId="{3ACFA6F7-4A71-488B-8937-4CAD71D9F00D}" srcOrd="0" destOrd="0" presId="urn:microsoft.com/office/officeart/2005/8/layout/hierarchy6"/>
    <dgm:cxn modelId="{AC1F7C92-A536-459B-B8AD-B1BE803AAA75}" srcId="{A915E681-BFFC-4A64-AE38-07421B57BF0C}" destId="{20763633-2573-4FC2-A496-8276202BA815}" srcOrd="1" destOrd="0" parTransId="{84D95E34-608A-4E4F-847B-A5476235CCEF}" sibTransId="{899BA5C6-88CF-49EA-9DAC-7070298B8B2D}"/>
    <dgm:cxn modelId="{88936E25-4B92-4D46-BEFF-9BC80F68C2DB}" type="presOf" srcId="{9BDE60DD-90E1-4476-A905-E4A2BB1F6037}" destId="{7CF6AE12-0499-4D57-9D06-8CD639BCB6CB}" srcOrd="1" destOrd="0" presId="urn:microsoft.com/office/officeart/2005/8/layout/hierarchy6"/>
    <dgm:cxn modelId="{E5487557-9F48-4B0D-B7A8-ED79F720FF6C}" srcId="{F6B7B82C-4517-415B-BC05-D991F693E2E4}" destId="{A9FB2953-3E8B-4448-BE7A-EC78BBAC86E7}" srcOrd="0" destOrd="0" parTransId="{74C79F01-60E2-4618-86F9-4CC95F384A1A}" sibTransId="{4BA554E2-FE12-43FE-ACEA-7F4BA7C6DFB1}"/>
    <dgm:cxn modelId="{D293315E-57BD-4DB5-98C9-EF0AE6B9D343}" type="presOf" srcId="{20763633-2573-4FC2-A496-8276202BA815}" destId="{FB8986B3-3932-494A-865C-316BFAE7856C}" srcOrd="0" destOrd="0" presId="urn:microsoft.com/office/officeart/2005/8/layout/hierarchy6"/>
    <dgm:cxn modelId="{68BEE20B-5888-4146-8C2F-E3D0707A75B2}" srcId="{E16745B7-46E1-4F72-80A9-0A4F8138AF06}" destId="{22B30E4C-AE15-42F3-8800-20ADDB26BC33}" srcOrd="0" destOrd="0" parTransId="{FBE897B4-1071-4D0C-A883-09CD66396C2B}" sibTransId="{5F49CE5C-D2C7-4FC0-B91D-E29299D5DBD2}"/>
    <dgm:cxn modelId="{12DD301D-856B-4928-ADE2-B1D7CD4542D8}" srcId="{4AE79E6D-B262-4E51-B4F1-B2C3CD47258B}" destId="{9FAC01D9-77AC-44E7-9209-A1FBF9CE16F6}" srcOrd="3" destOrd="0" parTransId="{FC826AC3-D2FA-451C-8B6A-AD8235B0B266}" sibTransId="{F51F5E31-6D59-411A-8F95-25F4674C92D9}"/>
    <dgm:cxn modelId="{E28A59D5-4101-42CB-9124-483CC922FE32}" type="presOf" srcId="{F6B7B82C-4517-415B-BC05-D991F693E2E4}" destId="{42C7267C-6B5F-453D-B2F5-FA563C586BCF}" srcOrd="0" destOrd="0" presId="urn:microsoft.com/office/officeart/2005/8/layout/hierarchy6"/>
    <dgm:cxn modelId="{EFB071BE-2185-4FB7-A80E-3732B82C5B96}" type="presOf" srcId="{22B30E4C-AE15-42F3-8800-20ADDB26BC33}" destId="{E3A27C9D-3CD5-453B-AC90-BD591F89E5EF}" srcOrd="0" destOrd="0" presId="urn:microsoft.com/office/officeart/2005/8/layout/hierarchy6"/>
    <dgm:cxn modelId="{B555EEC1-4456-497C-A781-DC913EFFFEE7}" type="presOf" srcId="{349FC56E-8F5D-4D77-95BD-5A1D231F1713}" destId="{A6FF7C07-3BAE-4201-B136-CE692049AF77}" srcOrd="0" destOrd="0" presId="urn:microsoft.com/office/officeart/2005/8/layout/hierarchy6"/>
    <dgm:cxn modelId="{BED5EC4A-9ABD-492C-9B7E-C7AE9DA2C1F5}" type="presOf" srcId="{1D3382F1-1898-4D30-B5AA-C430521E6065}" destId="{19CC1366-DDF6-4A85-BF5A-C42660C45C78}" srcOrd="0" destOrd="0" presId="urn:microsoft.com/office/officeart/2005/8/layout/hierarchy6"/>
    <dgm:cxn modelId="{29EFDB02-8DA3-4684-9F4C-DEFD29628F9C}" type="presOf" srcId="{84D95E34-608A-4E4F-847B-A5476235CCEF}" destId="{63007372-9FAC-4406-A5F5-79C9496CD900}" srcOrd="0" destOrd="0" presId="urn:microsoft.com/office/officeart/2005/8/layout/hierarchy6"/>
    <dgm:cxn modelId="{C9E35C2D-1094-40BF-B12F-F40F9B983FB7}" type="presParOf" srcId="{23516010-379A-4C19-AA25-796BD3D84400}" destId="{CF6BE0D8-DD81-4EF8-AAA9-DCED37D694E9}" srcOrd="0" destOrd="0" presId="urn:microsoft.com/office/officeart/2005/8/layout/hierarchy6"/>
    <dgm:cxn modelId="{F42ED1B9-4E84-4DC8-BD17-58D66AC037B7}" type="presParOf" srcId="{CF6BE0D8-DD81-4EF8-AAA9-DCED37D694E9}" destId="{B7522C45-F9B7-4235-AAB4-84FFB354A643}" srcOrd="0" destOrd="0" presId="urn:microsoft.com/office/officeart/2005/8/layout/hierarchy6"/>
    <dgm:cxn modelId="{20D8F53F-6767-4823-8537-64731DD12CC6}" type="presParOf" srcId="{CF6BE0D8-DD81-4EF8-AAA9-DCED37D694E9}" destId="{9E01CD7D-6B56-46E7-93D2-0D81E7A09209}" srcOrd="1" destOrd="0" presId="urn:microsoft.com/office/officeart/2005/8/layout/hierarchy6"/>
    <dgm:cxn modelId="{C351D6C5-E834-43DB-8D7E-95CB9A5B547D}" type="presParOf" srcId="{9E01CD7D-6B56-46E7-93D2-0D81E7A09209}" destId="{63DF1CF3-7E42-476F-8191-5CC076D67D9D}" srcOrd="0" destOrd="0" presId="urn:microsoft.com/office/officeart/2005/8/layout/hierarchy6"/>
    <dgm:cxn modelId="{02CBCC9C-99F8-4EF8-A58A-936F61964F56}" type="presParOf" srcId="{63DF1CF3-7E42-476F-8191-5CC076D67D9D}" destId="{19CC1366-DDF6-4A85-BF5A-C42660C45C78}" srcOrd="0" destOrd="0" presId="urn:microsoft.com/office/officeart/2005/8/layout/hierarchy6"/>
    <dgm:cxn modelId="{185D8608-0C27-4710-905D-CF64BEDE657C}" type="presParOf" srcId="{63DF1CF3-7E42-476F-8191-5CC076D67D9D}" destId="{2B88DC16-AE90-4562-BB67-FAADF7BFA03E}" srcOrd="1" destOrd="0" presId="urn:microsoft.com/office/officeart/2005/8/layout/hierarchy6"/>
    <dgm:cxn modelId="{82118A39-610C-4FF7-80E0-21BE04E78C23}" type="presParOf" srcId="{2B88DC16-AE90-4562-BB67-FAADF7BFA03E}" destId="{5AF86D85-9B95-4DC4-BB89-1A73E76EAF6B}" srcOrd="0" destOrd="0" presId="urn:microsoft.com/office/officeart/2005/8/layout/hierarchy6"/>
    <dgm:cxn modelId="{247AB773-5258-4653-B789-FCBAAF41538B}" type="presParOf" srcId="{2B88DC16-AE90-4562-BB67-FAADF7BFA03E}" destId="{87D1D78A-EB66-4FF0-9E9E-7D4E91AE932E}" srcOrd="1" destOrd="0" presId="urn:microsoft.com/office/officeart/2005/8/layout/hierarchy6"/>
    <dgm:cxn modelId="{CA793295-8CDF-4803-82ED-55899897EB3D}" type="presParOf" srcId="{87D1D78A-EB66-4FF0-9E9E-7D4E91AE932E}" destId="{E0021BD6-9638-480B-8299-E73AD319707F}" srcOrd="0" destOrd="0" presId="urn:microsoft.com/office/officeart/2005/8/layout/hierarchy6"/>
    <dgm:cxn modelId="{07CCFD7A-987F-4295-96A9-F4C8AD6CB2F0}" type="presParOf" srcId="{87D1D78A-EB66-4FF0-9E9E-7D4E91AE932E}" destId="{95B5D9FD-72A2-498E-8EC2-800EBD16653D}" srcOrd="1" destOrd="0" presId="urn:microsoft.com/office/officeart/2005/8/layout/hierarchy6"/>
    <dgm:cxn modelId="{C13F1F7F-FB62-465A-8963-98E5B7D3E5E5}" type="presParOf" srcId="{95B5D9FD-72A2-498E-8EC2-800EBD16653D}" destId="{3ACFA6F7-4A71-488B-8937-4CAD71D9F00D}" srcOrd="0" destOrd="0" presId="urn:microsoft.com/office/officeart/2005/8/layout/hierarchy6"/>
    <dgm:cxn modelId="{7DF201A3-4B4D-4471-9954-4A24F20CDE6C}" type="presParOf" srcId="{95B5D9FD-72A2-498E-8EC2-800EBD16653D}" destId="{D8A4FB14-07B5-45E1-9589-FE96F1D3303C}" srcOrd="1" destOrd="0" presId="urn:microsoft.com/office/officeart/2005/8/layout/hierarchy6"/>
    <dgm:cxn modelId="{AC04DCCC-AAE9-46CC-9D84-B5F4222A261D}" type="presParOf" srcId="{D8A4FB14-07B5-45E1-9589-FE96F1D3303C}" destId="{E3A27C9D-3CD5-453B-AC90-BD591F89E5EF}" srcOrd="0" destOrd="0" presId="urn:microsoft.com/office/officeart/2005/8/layout/hierarchy6"/>
    <dgm:cxn modelId="{9DA525DE-61B7-467F-BD81-0A6E6B062FD1}" type="presParOf" srcId="{D8A4FB14-07B5-45E1-9589-FE96F1D3303C}" destId="{AC46BB41-311D-40B5-9FF7-B619CABF5474}" srcOrd="1" destOrd="0" presId="urn:microsoft.com/office/officeart/2005/8/layout/hierarchy6"/>
    <dgm:cxn modelId="{9C0337F5-5B5A-488F-BB9F-77825AFD14D8}" type="presParOf" srcId="{95B5D9FD-72A2-498E-8EC2-800EBD16653D}" destId="{4BE933F2-DAA7-4D9C-AD0D-E79A978A72DE}" srcOrd="2" destOrd="0" presId="urn:microsoft.com/office/officeart/2005/8/layout/hierarchy6"/>
    <dgm:cxn modelId="{D186B850-9EA7-4F61-84D8-EFE405870323}" type="presParOf" srcId="{95B5D9FD-72A2-498E-8EC2-800EBD16653D}" destId="{88BE67A6-AFE9-4CF8-ACC7-2172D4101EA7}" srcOrd="3" destOrd="0" presId="urn:microsoft.com/office/officeart/2005/8/layout/hierarchy6"/>
    <dgm:cxn modelId="{D50F1526-07DA-49C2-8DBC-29754BB3AD48}" type="presParOf" srcId="{88BE67A6-AFE9-4CF8-ACC7-2172D4101EA7}" destId="{A6FF7C07-3BAE-4201-B136-CE692049AF77}" srcOrd="0" destOrd="0" presId="urn:microsoft.com/office/officeart/2005/8/layout/hierarchy6"/>
    <dgm:cxn modelId="{731BCB83-68D7-40E3-BE82-F8F5BEF872CC}" type="presParOf" srcId="{88BE67A6-AFE9-4CF8-ACC7-2172D4101EA7}" destId="{815E9427-BBD9-4E77-845B-173418323946}" srcOrd="1" destOrd="0" presId="urn:microsoft.com/office/officeart/2005/8/layout/hierarchy6"/>
    <dgm:cxn modelId="{A9D5A827-63DC-4ECE-A8CF-19A01E033C0C}" type="presParOf" srcId="{2B88DC16-AE90-4562-BB67-FAADF7BFA03E}" destId="{9B8E3396-9582-4EA2-8750-352C4CE91C6E}" srcOrd="2" destOrd="0" presId="urn:microsoft.com/office/officeart/2005/8/layout/hierarchy6"/>
    <dgm:cxn modelId="{ABE16220-9659-4AF4-96C0-F06F63553FC8}" type="presParOf" srcId="{2B88DC16-AE90-4562-BB67-FAADF7BFA03E}" destId="{BAC22301-E794-44D3-B9E3-97D56B4358EC}" srcOrd="3" destOrd="0" presId="urn:microsoft.com/office/officeart/2005/8/layout/hierarchy6"/>
    <dgm:cxn modelId="{C749CDF5-38F8-4F94-B149-BC8577388CE3}" type="presParOf" srcId="{BAC22301-E794-44D3-B9E3-97D56B4358EC}" destId="{03F69A18-FEE8-4580-B0D4-8C98511C13E4}" srcOrd="0" destOrd="0" presId="urn:microsoft.com/office/officeart/2005/8/layout/hierarchy6"/>
    <dgm:cxn modelId="{3EF69CC8-C267-4B22-81D6-6D442DDE6F16}" type="presParOf" srcId="{BAC22301-E794-44D3-B9E3-97D56B4358EC}" destId="{3C86D77C-B472-48B9-BB26-30B8D3F91F9E}" srcOrd="1" destOrd="0" presId="urn:microsoft.com/office/officeart/2005/8/layout/hierarchy6"/>
    <dgm:cxn modelId="{B535E5BE-BFDE-40B4-B1B6-03890492CDE3}" type="presParOf" srcId="{3C86D77C-B472-48B9-BB26-30B8D3F91F9E}" destId="{50C289FB-CBCF-4413-B20A-3F0F32B27AB9}" srcOrd="0" destOrd="0" presId="urn:microsoft.com/office/officeart/2005/8/layout/hierarchy6"/>
    <dgm:cxn modelId="{EB1F403D-B227-45D5-B549-EE52A56537C1}" type="presParOf" srcId="{3C86D77C-B472-48B9-BB26-30B8D3F91F9E}" destId="{24969D9F-49F0-411C-8A5E-2B4CE280CEB5}" srcOrd="1" destOrd="0" presId="urn:microsoft.com/office/officeart/2005/8/layout/hierarchy6"/>
    <dgm:cxn modelId="{BDE01B92-719D-440A-AFD9-FE75B228461C}" type="presParOf" srcId="{24969D9F-49F0-411C-8A5E-2B4CE280CEB5}" destId="{57FA9443-DD4A-4790-BEFB-099680904FFF}" srcOrd="0" destOrd="0" presId="urn:microsoft.com/office/officeart/2005/8/layout/hierarchy6"/>
    <dgm:cxn modelId="{7568FBEF-E434-4993-AE75-DE40AEA0A537}" type="presParOf" srcId="{24969D9F-49F0-411C-8A5E-2B4CE280CEB5}" destId="{C324633F-400D-40E1-A0D0-D19EEF4F8502}" srcOrd="1" destOrd="0" presId="urn:microsoft.com/office/officeart/2005/8/layout/hierarchy6"/>
    <dgm:cxn modelId="{36510136-ECBE-47B6-8917-B76FCCFFE842}" type="presParOf" srcId="{3C86D77C-B472-48B9-BB26-30B8D3F91F9E}" destId="{63007372-9FAC-4406-A5F5-79C9496CD900}" srcOrd="2" destOrd="0" presId="urn:microsoft.com/office/officeart/2005/8/layout/hierarchy6"/>
    <dgm:cxn modelId="{B9622091-66C8-4D65-8F6F-40A9F0EAF430}" type="presParOf" srcId="{3C86D77C-B472-48B9-BB26-30B8D3F91F9E}" destId="{EFF71576-A012-45C6-807E-2F07652E2BD1}" srcOrd="3" destOrd="0" presId="urn:microsoft.com/office/officeart/2005/8/layout/hierarchy6"/>
    <dgm:cxn modelId="{AA327821-B8A5-44D1-A510-B4E69AFBC4C9}" type="presParOf" srcId="{EFF71576-A012-45C6-807E-2F07652E2BD1}" destId="{FB8986B3-3932-494A-865C-316BFAE7856C}" srcOrd="0" destOrd="0" presId="urn:microsoft.com/office/officeart/2005/8/layout/hierarchy6"/>
    <dgm:cxn modelId="{3954B7B7-1324-4402-969D-B8DC8B32341F}" type="presParOf" srcId="{EFF71576-A012-45C6-807E-2F07652E2BD1}" destId="{7D6FD1C2-D8DE-428F-9CDB-A87F740D32BF}" srcOrd="1" destOrd="0" presId="urn:microsoft.com/office/officeart/2005/8/layout/hierarchy6"/>
    <dgm:cxn modelId="{0656BCC6-DAEA-4192-A4F8-2B66695308B6}" type="presParOf" srcId="{2B88DC16-AE90-4562-BB67-FAADF7BFA03E}" destId="{3B07ABA8-EE29-49B5-A3F2-D973283F3C08}" srcOrd="4" destOrd="0" presId="urn:microsoft.com/office/officeart/2005/8/layout/hierarchy6"/>
    <dgm:cxn modelId="{DE29A553-CE46-4FB3-BBC6-F6952028267C}" type="presParOf" srcId="{2B88DC16-AE90-4562-BB67-FAADF7BFA03E}" destId="{0015451C-88CC-4FE5-A77C-A82770C09DEF}" srcOrd="5" destOrd="0" presId="urn:microsoft.com/office/officeart/2005/8/layout/hierarchy6"/>
    <dgm:cxn modelId="{4F127C26-471B-43C8-9C9C-7928A9675489}" type="presParOf" srcId="{0015451C-88CC-4FE5-A77C-A82770C09DEF}" destId="{42C7267C-6B5F-453D-B2F5-FA563C586BCF}" srcOrd="0" destOrd="0" presId="urn:microsoft.com/office/officeart/2005/8/layout/hierarchy6"/>
    <dgm:cxn modelId="{195A238B-21B6-4E62-8052-BF46C8EC28C3}" type="presParOf" srcId="{0015451C-88CC-4FE5-A77C-A82770C09DEF}" destId="{5B007AE1-5397-47DF-85E4-5D2B8B062EBE}" srcOrd="1" destOrd="0" presId="urn:microsoft.com/office/officeart/2005/8/layout/hierarchy6"/>
    <dgm:cxn modelId="{3F323CCB-1495-4D0E-A634-3CF0CA1798E8}" type="presParOf" srcId="{5B007AE1-5397-47DF-85E4-5D2B8B062EBE}" destId="{EC715075-8F84-4FAD-8D1D-78C46152CD5F}" srcOrd="0" destOrd="0" presId="urn:microsoft.com/office/officeart/2005/8/layout/hierarchy6"/>
    <dgm:cxn modelId="{3BC2FD03-4E56-4698-82C6-D34FC43E46CA}" type="presParOf" srcId="{5B007AE1-5397-47DF-85E4-5D2B8B062EBE}" destId="{99FB849E-07CA-43C3-B5B9-9325F8ACD346}" srcOrd="1" destOrd="0" presId="urn:microsoft.com/office/officeart/2005/8/layout/hierarchy6"/>
    <dgm:cxn modelId="{5705B90E-9DE4-4B7B-9222-23BBB2620EC4}" type="presParOf" srcId="{99FB849E-07CA-43C3-B5B9-9325F8ACD346}" destId="{A3417738-C816-48EC-8EE0-4F5F57C6B252}" srcOrd="0" destOrd="0" presId="urn:microsoft.com/office/officeart/2005/8/layout/hierarchy6"/>
    <dgm:cxn modelId="{D19D03C8-8588-4651-A92C-11AEE5C27C44}" type="presParOf" srcId="{99FB849E-07CA-43C3-B5B9-9325F8ACD346}" destId="{32835BF2-51BC-482B-8F64-668B6ADF174D}" srcOrd="1" destOrd="0" presId="urn:microsoft.com/office/officeart/2005/8/layout/hierarchy6"/>
    <dgm:cxn modelId="{BABF8315-EA18-4FEF-A918-5B9D3ABEE674}" type="presParOf" srcId="{23516010-379A-4C19-AA25-796BD3D84400}" destId="{06771935-1D55-4F53-ACD3-24A16DD50884}" srcOrd="1" destOrd="0" presId="urn:microsoft.com/office/officeart/2005/8/layout/hierarchy6"/>
    <dgm:cxn modelId="{48F57ECE-850A-4208-831E-5E93FF3676FB}" type="presParOf" srcId="{06771935-1D55-4F53-ACD3-24A16DD50884}" destId="{6AACFFD9-07B7-4D5D-BE6C-3A8E0DD6F578}" srcOrd="0" destOrd="0" presId="urn:microsoft.com/office/officeart/2005/8/layout/hierarchy6"/>
    <dgm:cxn modelId="{B77F4B39-A672-4F89-918E-5CAFDE698BFE}" type="presParOf" srcId="{6AACFFD9-07B7-4D5D-BE6C-3A8E0DD6F578}" destId="{5237A303-E1F2-41D9-8768-F53C7CC1F037}" srcOrd="0" destOrd="0" presId="urn:microsoft.com/office/officeart/2005/8/layout/hierarchy6"/>
    <dgm:cxn modelId="{A7E4E26B-AAF7-458A-9B67-41555C955054}" type="presParOf" srcId="{6AACFFD9-07B7-4D5D-BE6C-3A8E0DD6F578}" destId="{66DA5A53-EF16-45DA-B66B-516C5DE1F969}" srcOrd="1" destOrd="0" presId="urn:microsoft.com/office/officeart/2005/8/layout/hierarchy6"/>
    <dgm:cxn modelId="{E1B8C6B1-55BC-4444-9377-CF6167BD030E}" type="presParOf" srcId="{06771935-1D55-4F53-ACD3-24A16DD50884}" destId="{92A5AB46-E1D5-407D-AF2D-0FD96139857B}" srcOrd="1" destOrd="0" presId="urn:microsoft.com/office/officeart/2005/8/layout/hierarchy6"/>
    <dgm:cxn modelId="{365294CC-35AD-424B-AD9C-9E1586B779F9}" type="presParOf" srcId="{92A5AB46-E1D5-407D-AF2D-0FD96139857B}" destId="{EC755C58-4E5C-4E1F-96FA-5BFCFEE92721}" srcOrd="0" destOrd="0" presId="urn:microsoft.com/office/officeart/2005/8/layout/hierarchy6"/>
    <dgm:cxn modelId="{B717FC96-74BF-4D75-BE79-5708E77774F6}" type="presParOf" srcId="{06771935-1D55-4F53-ACD3-24A16DD50884}" destId="{4FF25AE4-F556-44A3-9B95-A94633265FE1}" srcOrd="2" destOrd="0" presId="urn:microsoft.com/office/officeart/2005/8/layout/hierarchy6"/>
    <dgm:cxn modelId="{2F2015DA-84C0-4D73-ADCF-028CCCC4946B}" type="presParOf" srcId="{4FF25AE4-F556-44A3-9B95-A94633265FE1}" destId="{B729E561-0E90-428F-A1C0-6D29C19525F9}" srcOrd="0" destOrd="0" presId="urn:microsoft.com/office/officeart/2005/8/layout/hierarchy6"/>
    <dgm:cxn modelId="{C5338B7C-7456-4565-AF6D-23175A227386}" type="presParOf" srcId="{4FF25AE4-F556-44A3-9B95-A94633265FE1}" destId="{7CF6AE12-0499-4D57-9D06-8CD639BCB6CB}" srcOrd="1" destOrd="0" presId="urn:microsoft.com/office/officeart/2005/8/layout/hierarchy6"/>
    <dgm:cxn modelId="{96947AA6-F228-46C9-9E87-67055D489B00}" type="presParOf" srcId="{06771935-1D55-4F53-ACD3-24A16DD50884}" destId="{C0FB732E-30DC-40B7-8333-07248834DD6A}" srcOrd="3" destOrd="0" presId="urn:microsoft.com/office/officeart/2005/8/layout/hierarchy6"/>
    <dgm:cxn modelId="{EF0D1190-5E59-46FB-959D-37F9BD66FD4E}" type="presParOf" srcId="{C0FB732E-30DC-40B7-8333-07248834DD6A}" destId="{EA1A37C7-F927-4B08-B550-8EB349467F4C}" srcOrd="0" destOrd="0" presId="urn:microsoft.com/office/officeart/2005/8/layout/hierarchy6"/>
    <dgm:cxn modelId="{5A379279-DD1A-4C74-8F1C-56DB3D048427}" type="presParOf" srcId="{06771935-1D55-4F53-ACD3-24A16DD50884}" destId="{91652F09-8BE1-4CFC-9681-FBC43B8A8E0B}" srcOrd="4" destOrd="0" presId="urn:microsoft.com/office/officeart/2005/8/layout/hierarchy6"/>
    <dgm:cxn modelId="{19035DCD-2BD5-4E4A-B9D5-4ECA81688538}" type="presParOf" srcId="{91652F09-8BE1-4CFC-9681-FBC43B8A8E0B}" destId="{17ABC724-DA18-49C7-88AF-0C601EF985FE}" srcOrd="0" destOrd="0" presId="urn:microsoft.com/office/officeart/2005/8/layout/hierarchy6"/>
    <dgm:cxn modelId="{3210B33A-6C0A-416C-9F0B-92E18FE981DF}" type="presParOf" srcId="{91652F09-8BE1-4CFC-9681-FBC43B8A8E0B}" destId="{9463035D-AE33-4AE6-99E2-634F9A1647B3}"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FC4B4-F02B-48FA-AF7D-1E5A1C0B528A}">
      <dsp:nvSpPr>
        <dsp:cNvPr id="0" name=""/>
        <dsp:cNvSpPr/>
      </dsp:nvSpPr>
      <dsp:spPr>
        <a:xfrm>
          <a:off x="215451" y="1611"/>
          <a:ext cx="1791162" cy="107469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t>通報</a:t>
          </a:r>
        </a:p>
      </dsp:txBody>
      <dsp:txXfrm>
        <a:off x="215451" y="1611"/>
        <a:ext cx="1791162" cy="1074697"/>
      </dsp:txXfrm>
    </dsp:sp>
    <dsp:sp modelId="{2342A8A0-2FDC-40AA-9F6C-4834426EA39C}">
      <dsp:nvSpPr>
        <dsp:cNvPr id="0" name=""/>
        <dsp:cNvSpPr/>
      </dsp:nvSpPr>
      <dsp:spPr>
        <a:xfrm>
          <a:off x="2185730" y="1611"/>
          <a:ext cx="1791162" cy="1074697"/>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t>統計報表</a:t>
          </a:r>
        </a:p>
      </dsp:txBody>
      <dsp:txXfrm>
        <a:off x="2185730" y="1611"/>
        <a:ext cx="1791162" cy="1074697"/>
      </dsp:txXfrm>
    </dsp:sp>
    <dsp:sp modelId="{15958183-FF07-4A5E-948A-B1407D31BA58}">
      <dsp:nvSpPr>
        <dsp:cNvPr id="0" name=""/>
        <dsp:cNvSpPr/>
      </dsp:nvSpPr>
      <dsp:spPr>
        <a:xfrm>
          <a:off x="215451" y="1255425"/>
          <a:ext cx="1791162" cy="1074697"/>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t>匯入</a:t>
          </a:r>
        </a:p>
      </dsp:txBody>
      <dsp:txXfrm>
        <a:off x="215451" y="1255425"/>
        <a:ext cx="1791162" cy="1074697"/>
      </dsp:txXfrm>
    </dsp:sp>
    <dsp:sp modelId="{5F93CD76-929C-47C5-ACA4-64E4D789671A}">
      <dsp:nvSpPr>
        <dsp:cNvPr id="0" name=""/>
        <dsp:cNvSpPr/>
      </dsp:nvSpPr>
      <dsp:spPr>
        <a:xfrm>
          <a:off x="2185730" y="1255425"/>
          <a:ext cx="1791162" cy="1074697"/>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t>比對</a:t>
          </a:r>
        </a:p>
      </dsp:txBody>
      <dsp:txXfrm>
        <a:off x="2185730" y="1255425"/>
        <a:ext cx="1791162" cy="1074697"/>
      </dsp:txXfrm>
    </dsp:sp>
    <dsp:sp modelId="{E87E964D-DF5D-420E-8DE6-2C5689601D22}">
      <dsp:nvSpPr>
        <dsp:cNvPr id="0" name=""/>
        <dsp:cNvSpPr/>
      </dsp:nvSpPr>
      <dsp:spPr>
        <a:xfrm>
          <a:off x="215451" y="2509239"/>
          <a:ext cx="1791162" cy="1074697"/>
        </a:xfrm>
        <a:prstGeom prst="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t>轉銜</a:t>
          </a:r>
        </a:p>
      </dsp:txBody>
      <dsp:txXfrm>
        <a:off x="215451" y="2509239"/>
        <a:ext cx="1791162" cy="1074697"/>
      </dsp:txXfrm>
    </dsp:sp>
    <dsp:sp modelId="{EE8AB57C-14FF-4238-AEE4-417EFFA31341}">
      <dsp:nvSpPr>
        <dsp:cNvPr id="0" name=""/>
        <dsp:cNvSpPr/>
      </dsp:nvSpPr>
      <dsp:spPr>
        <a:xfrm>
          <a:off x="2185730" y="2509239"/>
          <a:ext cx="1791162" cy="107469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t>系統管理</a:t>
          </a:r>
        </a:p>
      </dsp:txBody>
      <dsp:txXfrm>
        <a:off x="2185730" y="2509239"/>
        <a:ext cx="1791162" cy="10746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50444" y="1"/>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ea typeface="MS Gothic" pitchFamily="49" charset="-128"/>
              </a:defRPr>
            </a:lvl1pPr>
          </a:lstStyle>
          <a:p>
            <a:pPr>
              <a:defRPr/>
            </a:pPr>
            <a:fld id="{D3FCC405-9E9E-41FC-A9A0-2CC12447C021}" type="datetimeFigureOut">
              <a:rPr lang="en-US" altLang="zh-TW"/>
              <a:pPr>
                <a:defRPr/>
              </a:pPr>
              <a:t>3/11/2019</a:t>
            </a:fld>
            <a:endParaRPr lang="en-US" altLang="zh-TW"/>
          </a:p>
        </p:txBody>
      </p:sp>
      <p:sp>
        <p:nvSpPr>
          <p:cNvPr id="4" name="Footer Placeholder 3"/>
          <p:cNvSpPr>
            <a:spLocks noGrp="1"/>
          </p:cNvSpPr>
          <p:nvPr>
            <p:ph type="ftr" sz="quarter" idx="2"/>
          </p:nvPr>
        </p:nvSpPr>
        <p:spPr>
          <a:xfrm>
            <a:off x="1" y="9428585"/>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50444" y="9428585"/>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ea typeface="MS Gothic" pitchFamily="49" charset="-128"/>
              </a:defRPr>
            </a:lvl1pPr>
          </a:lstStyle>
          <a:p>
            <a:pPr>
              <a:defRPr/>
            </a:pPr>
            <a:fld id="{FFFEAD70-0923-4AFF-9894-0F846B8F37BA}" type="slidenum">
              <a:rPr lang="en-US" altLang="zh-TW"/>
              <a:pPr>
                <a:defRPr/>
              </a:pPr>
              <a:t>‹#›</a:t>
            </a:fld>
            <a:endParaRPr lang="en-US" altLang="zh-TW"/>
          </a:p>
        </p:txBody>
      </p:sp>
    </p:spTree>
    <p:extLst>
      <p:ext uri="{BB962C8B-B14F-4D97-AF65-F5344CB8AC3E}">
        <p14:creationId xmlns:p14="http://schemas.microsoft.com/office/powerpoint/2010/main" val="4125233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0444" y="1"/>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ea typeface="MS PGothic" pitchFamily="34" charset="-128"/>
              </a:defRPr>
            </a:lvl1pPr>
          </a:lstStyle>
          <a:p>
            <a:pPr>
              <a:defRPr/>
            </a:pPr>
            <a:fld id="{B787B2EF-35C2-4EB2-84D7-470B1CD144FE}" type="datetimeFigureOut">
              <a:rPr lang="ja-JP" altLang="en-US"/>
              <a:pPr>
                <a:defRPr/>
              </a:pPr>
              <a:t>2019/3/11</a:t>
            </a:fld>
            <a:endParaRPr lang="en-US" altLang="zh-TW">
              <a:ea typeface="MS Gothic" pitchFamily="49" charset="-128"/>
            </a:endParaRPr>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noProof="0"/>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9428585"/>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0444" y="9428585"/>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ea typeface="MS Gothic" pitchFamily="49" charset="-128"/>
              </a:defRPr>
            </a:lvl1pPr>
          </a:lstStyle>
          <a:p>
            <a:pPr>
              <a:defRPr/>
            </a:pPr>
            <a:fld id="{0C9FBEFB-5B8D-410C-8C63-66F8A18E5441}" type="slidenum">
              <a:rPr lang="en-US" altLang="zh-TW"/>
              <a:pPr>
                <a:defRPr/>
              </a:pPr>
              <a:t>‹#›</a:t>
            </a:fld>
            <a:endParaRPr lang="en-US" altLang="zh-TW"/>
          </a:p>
        </p:txBody>
      </p:sp>
    </p:spTree>
    <p:extLst>
      <p:ext uri="{BB962C8B-B14F-4D97-AF65-F5344CB8AC3E}">
        <p14:creationId xmlns:p14="http://schemas.microsoft.com/office/powerpoint/2010/main" val="25778364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mn-lt"/>
        <a:ea typeface="MS PGothic" pitchFamily="34" charset="-128"/>
        <a:cs typeface="ＭＳ Ｐゴシック" charset="0"/>
      </a:defRPr>
    </a:lvl2pPr>
    <a:lvl3pPr marL="914400" algn="l" rtl="0" eaLnBrk="0" fontAlgn="base" hangingPunct="0">
      <a:spcBef>
        <a:spcPct val="30000"/>
      </a:spcBef>
      <a:spcAft>
        <a:spcPct val="0"/>
      </a:spcAft>
      <a:defRPr kumimoji="1" sz="1200" kern="1200">
        <a:solidFill>
          <a:schemeClr val="tx1"/>
        </a:solidFill>
        <a:latin typeface="+mn-lt"/>
        <a:ea typeface="MS PGothic" pitchFamily="34" charset="-128"/>
        <a:cs typeface="ＭＳ Ｐゴシック" charset="0"/>
      </a:defRPr>
    </a:lvl3pPr>
    <a:lvl4pPr marL="1371600" algn="l" rtl="0" eaLnBrk="0" fontAlgn="base" hangingPunct="0">
      <a:spcBef>
        <a:spcPct val="30000"/>
      </a:spcBef>
      <a:spcAft>
        <a:spcPct val="0"/>
      </a:spcAft>
      <a:defRPr kumimoji="1" sz="1200" kern="1200">
        <a:solidFill>
          <a:schemeClr val="tx1"/>
        </a:solidFill>
        <a:latin typeface="+mn-lt"/>
        <a:ea typeface="MS PGothic" pitchFamily="34" charset="-128"/>
        <a:cs typeface="ＭＳ Ｐゴシック" charset="0"/>
      </a:defRPr>
    </a:lvl4pPr>
    <a:lvl5pPr marL="1828800" algn="l" rtl="0" eaLnBrk="0" fontAlgn="base" hangingPunct="0">
      <a:spcBef>
        <a:spcPct val="30000"/>
      </a:spcBef>
      <a:spcAft>
        <a:spcPct val="0"/>
      </a:spcAft>
      <a:defRPr kumimoji="1" sz="1200" kern="1200">
        <a:solidFill>
          <a:schemeClr val="tx1"/>
        </a:solidFill>
        <a:latin typeface="+mn-lt"/>
        <a:ea typeface="MS PGothic" pitchFamily="34" charset="-128"/>
        <a:cs typeface="ＭＳ Ｐゴシック"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zh-HK" altLang="en-US" dirty="0">
              <a:latin typeface="+mn-ea"/>
              <a:ea typeface="+mn-ea"/>
              <a:cs typeface="+mn-cs"/>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9C790727-BE95-4174-BE89-978424B9F582}" type="slidenum">
              <a:rPr lang="en-US" altLang="zh-TW">
                <a:solidFill>
                  <a:prstClr val="black"/>
                </a:solidFill>
                <a:latin typeface="Calibri" panose="020F0502020204030204" pitchFamily="34" charset="0"/>
                <a:ea typeface="MS Gothic" panose="020B0609070205080204" pitchFamily="49" charset="-128"/>
              </a:rPr>
              <a:pPr eaLnBrk="1" hangingPunct="1"/>
              <a:t>1</a:t>
            </a:fld>
            <a:endParaRPr lang="en-US" altLang="zh-TW">
              <a:solidFill>
                <a:prstClr val="black"/>
              </a:solidFill>
              <a:latin typeface="Calibri" panose="020F0502020204030204" pitchFamily="34" charset="0"/>
              <a:ea typeface="MS Gothic" panose="020B0609070205080204" pitchFamily="49" charset="-128"/>
            </a:endParaRPr>
          </a:p>
        </p:txBody>
      </p:sp>
    </p:spTree>
    <p:extLst>
      <p:ext uri="{BB962C8B-B14F-4D97-AF65-F5344CB8AC3E}">
        <p14:creationId xmlns:p14="http://schemas.microsoft.com/office/powerpoint/2010/main" val="1264363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查詢通報表功能：僅通報學校送出後，才可查詢。</a:t>
            </a:r>
            <a:endParaRPr lang="en-US" altLang="zh-TW" dirty="0"/>
          </a:p>
          <a:p>
            <a:endParaRPr lang="en-US" altLang="zh-TW" dirty="0"/>
          </a:p>
          <a:p>
            <a:r>
              <a:rPr lang="zh-TW" altLang="en-US" dirty="0"/>
              <a:t>未接收：</a:t>
            </a:r>
            <a:r>
              <a:rPr lang="en-US" altLang="zh-TW" dirty="0"/>
              <a:t>A</a:t>
            </a:r>
            <a:r>
              <a:rPr lang="zh-TW" altLang="en-US" dirty="0"/>
              <a:t>學校已通報，但此學生還未被任一學校接收。</a:t>
            </a:r>
            <a:endParaRPr lang="en-US" altLang="zh-TW" dirty="0"/>
          </a:p>
          <a:p>
            <a:r>
              <a:rPr lang="zh-TW" altLang="en-US" dirty="0"/>
              <a:t>已接收：</a:t>
            </a:r>
            <a:r>
              <a:rPr lang="en-US" altLang="zh-TW" dirty="0"/>
              <a:t>1.	A</a:t>
            </a:r>
            <a:r>
              <a:rPr lang="zh-TW" altLang="en-US" dirty="0"/>
              <a:t>學校已通報，且於通報表直接指定學校，因此，通報與接收學校皆可查詢此學生資料</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                2.	</a:t>
            </a:r>
            <a:r>
              <a:rPr lang="en-US" altLang="zh-TW" dirty="0"/>
              <a:t>A</a:t>
            </a:r>
            <a:r>
              <a:rPr lang="zh-TW" altLang="en-US" dirty="0"/>
              <a:t>學校已通報，</a:t>
            </a:r>
            <a:r>
              <a:rPr lang="en-US" altLang="zh-TW" dirty="0"/>
              <a:t>B</a:t>
            </a:r>
            <a:r>
              <a:rPr lang="zh-TW" altLang="en-US" dirty="0"/>
              <a:t>學校使用比對功能接收學生，通報與接收學校皆可查詢此學生資料</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全部：查詢系統未接收和已接收的資料。</a:t>
            </a:r>
            <a:endParaRPr lang="en-US" altLang="zh-TW" dirty="0"/>
          </a:p>
          <a:p>
            <a:endParaRPr lang="en-US" altLang="zh-TW" dirty="0"/>
          </a:p>
        </p:txBody>
      </p:sp>
      <p:sp>
        <p:nvSpPr>
          <p:cNvPr id="4" name="投影片編號版面配置區 3"/>
          <p:cNvSpPr>
            <a:spLocks noGrp="1"/>
          </p:cNvSpPr>
          <p:nvPr>
            <p:ph type="sldNum" sz="quarter" idx="10"/>
          </p:nvPr>
        </p:nvSpPr>
        <p:spPr/>
        <p:txBody>
          <a:bodyPr/>
          <a:lstStyle/>
          <a:p>
            <a:fld id="{9D99E9DF-887A-49E0-A9B9-77ADF8BAAAC7}" type="slidenum">
              <a:rPr lang="zh-TW" altLang="en-US" smtClean="0">
                <a:solidFill>
                  <a:prstClr val="black"/>
                </a:solidFill>
              </a:rPr>
              <a:pPr/>
              <a:t>51</a:t>
            </a:fld>
            <a:endParaRPr lang="zh-TW" altLang="en-US">
              <a:solidFill>
                <a:prstClr val="black"/>
              </a:solidFill>
            </a:endParaRPr>
          </a:p>
        </p:txBody>
      </p:sp>
    </p:spTree>
    <p:extLst>
      <p:ext uri="{BB962C8B-B14F-4D97-AF65-F5344CB8AC3E}">
        <p14:creationId xmlns:p14="http://schemas.microsoft.com/office/powerpoint/2010/main" val="2858354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itchFamily="34" charset="0"/>
                <a:ea typeface="MS PGothic" pitchFamily="34" charset="-128"/>
              </a:defRPr>
            </a:lvl1pPr>
            <a:lvl2pPr marL="742950" indent="-285750" eaLnBrk="0" hangingPunct="0">
              <a:spcBef>
                <a:spcPct val="30000"/>
              </a:spcBef>
              <a:defRPr kumimoji="1" sz="1200">
                <a:solidFill>
                  <a:schemeClr val="tx1"/>
                </a:solidFill>
                <a:latin typeface="Calibri" pitchFamily="34" charset="0"/>
                <a:ea typeface="MS PGothic" pitchFamily="34" charset="-128"/>
              </a:defRPr>
            </a:lvl2pPr>
            <a:lvl3pPr marL="1143000" indent="-228600" eaLnBrk="0" hangingPunct="0">
              <a:spcBef>
                <a:spcPct val="30000"/>
              </a:spcBef>
              <a:defRPr kumimoji="1" sz="1200">
                <a:solidFill>
                  <a:schemeClr val="tx1"/>
                </a:solidFill>
                <a:latin typeface="Calibri" pitchFamily="34" charset="0"/>
                <a:ea typeface="MS PGothic" pitchFamily="34" charset="-128"/>
              </a:defRPr>
            </a:lvl3pPr>
            <a:lvl4pPr marL="1600200" indent="-228600" eaLnBrk="0" hangingPunct="0">
              <a:spcBef>
                <a:spcPct val="30000"/>
              </a:spcBef>
              <a:defRPr kumimoji="1" sz="1200">
                <a:solidFill>
                  <a:schemeClr val="tx1"/>
                </a:solidFill>
                <a:latin typeface="Calibri" pitchFamily="34" charset="0"/>
                <a:ea typeface="MS PGothic" pitchFamily="34" charset="-128"/>
              </a:defRPr>
            </a:lvl4pPr>
            <a:lvl5pPr marL="2057400" indent="-228600" eaLnBrk="0" hangingPunct="0">
              <a:spcBef>
                <a:spcPct val="30000"/>
              </a:spcBef>
              <a:defRPr kumimoji="1"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9pPr>
          </a:lstStyle>
          <a:p>
            <a:pPr eaLnBrk="1" hangingPunct="1">
              <a:spcBef>
                <a:spcPct val="0"/>
              </a:spcBef>
            </a:pPr>
            <a:fld id="{F94C6E82-AB7D-4123-8883-E4B04A41FE0C}" type="slidenum">
              <a:rPr lang="en-US" altLang="zh-TW" smtClean="0">
                <a:latin typeface="Arial" charset="0"/>
                <a:ea typeface="新細明體" charset="-120"/>
              </a:rPr>
              <a:pPr eaLnBrk="1" hangingPunct="1">
                <a:spcBef>
                  <a:spcPct val="0"/>
                </a:spcBef>
              </a:pPr>
              <a:t>18</a:t>
            </a:fld>
            <a:endParaRPr lang="en-US" altLang="zh-TW">
              <a:latin typeface="Arial" charset="0"/>
              <a:ea typeface="新細明體" charset="-120"/>
            </a:endParaRPr>
          </a:p>
        </p:txBody>
      </p:sp>
      <p:sp>
        <p:nvSpPr>
          <p:cNvPr id="24579"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ea typeface="新細明體" charset="-120"/>
            </a:endParaRPr>
          </a:p>
        </p:txBody>
      </p:sp>
    </p:spTree>
    <p:extLst>
      <p:ext uri="{BB962C8B-B14F-4D97-AF65-F5344CB8AC3E}">
        <p14:creationId xmlns:p14="http://schemas.microsoft.com/office/powerpoint/2010/main" val="444558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itchFamily="34" charset="0"/>
                <a:ea typeface="MS PGothic" pitchFamily="34" charset="-128"/>
              </a:defRPr>
            </a:lvl1pPr>
            <a:lvl2pPr marL="742950" indent="-285750" eaLnBrk="0" hangingPunct="0">
              <a:spcBef>
                <a:spcPct val="30000"/>
              </a:spcBef>
              <a:defRPr kumimoji="1" sz="1200">
                <a:solidFill>
                  <a:schemeClr val="tx1"/>
                </a:solidFill>
                <a:latin typeface="Calibri" pitchFamily="34" charset="0"/>
                <a:ea typeface="MS PGothic" pitchFamily="34" charset="-128"/>
              </a:defRPr>
            </a:lvl2pPr>
            <a:lvl3pPr marL="1143000" indent="-228600" eaLnBrk="0" hangingPunct="0">
              <a:spcBef>
                <a:spcPct val="30000"/>
              </a:spcBef>
              <a:defRPr kumimoji="1" sz="1200">
                <a:solidFill>
                  <a:schemeClr val="tx1"/>
                </a:solidFill>
                <a:latin typeface="Calibri" pitchFamily="34" charset="0"/>
                <a:ea typeface="MS PGothic" pitchFamily="34" charset="-128"/>
              </a:defRPr>
            </a:lvl3pPr>
            <a:lvl4pPr marL="1600200" indent="-228600" eaLnBrk="0" hangingPunct="0">
              <a:spcBef>
                <a:spcPct val="30000"/>
              </a:spcBef>
              <a:defRPr kumimoji="1" sz="1200">
                <a:solidFill>
                  <a:schemeClr val="tx1"/>
                </a:solidFill>
                <a:latin typeface="Calibri" pitchFamily="34" charset="0"/>
                <a:ea typeface="MS PGothic" pitchFamily="34" charset="-128"/>
              </a:defRPr>
            </a:lvl4pPr>
            <a:lvl5pPr marL="2057400" indent="-228600" eaLnBrk="0" hangingPunct="0">
              <a:spcBef>
                <a:spcPct val="30000"/>
              </a:spcBef>
              <a:defRPr kumimoji="1"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9pPr>
          </a:lstStyle>
          <a:p>
            <a:pPr eaLnBrk="1" hangingPunct="1">
              <a:spcBef>
                <a:spcPct val="0"/>
              </a:spcBef>
            </a:pPr>
            <a:fld id="{F94C6E82-AB7D-4123-8883-E4B04A41FE0C}" type="slidenum">
              <a:rPr lang="en-US" altLang="zh-TW" smtClean="0">
                <a:latin typeface="Arial" charset="0"/>
                <a:ea typeface="新細明體" charset="-120"/>
              </a:rPr>
              <a:pPr eaLnBrk="1" hangingPunct="1">
                <a:spcBef>
                  <a:spcPct val="0"/>
                </a:spcBef>
              </a:pPr>
              <a:t>20</a:t>
            </a:fld>
            <a:endParaRPr lang="en-US" altLang="zh-TW">
              <a:latin typeface="Arial" charset="0"/>
              <a:ea typeface="新細明體" charset="-120"/>
            </a:endParaRPr>
          </a:p>
        </p:txBody>
      </p:sp>
      <p:sp>
        <p:nvSpPr>
          <p:cNvPr id="24579" name="Rectangle 2"/>
          <p:cNvSpPr>
            <a:spLocks noGrp="1" noRot="1" noChangeAspect="1" noChangeArrowheads="1" noTextEdit="1"/>
          </p:cNvSpPr>
          <p:nvPr>
            <p:ph type="sldImg"/>
          </p:nvPr>
        </p:nvSpPr>
        <p:spPr bwMode="auto">
          <a:xfrm>
            <a:off x="674688" y="808038"/>
            <a:ext cx="5387975" cy="4041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ea typeface="新細明體" charset="-120"/>
            </a:endParaRPr>
          </a:p>
        </p:txBody>
      </p:sp>
    </p:spTree>
    <p:extLst>
      <p:ext uri="{BB962C8B-B14F-4D97-AF65-F5344CB8AC3E}">
        <p14:creationId xmlns:p14="http://schemas.microsoft.com/office/powerpoint/2010/main" val="385392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C9FBEFB-5B8D-410C-8C63-66F8A18E5441}" type="slidenum">
              <a:rPr lang="en-US" altLang="zh-TW" smtClean="0"/>
              <a:pPr>
                <a:defRPr/>
              </a:pPr>
              <a:t>21</a:t>
            </a:fld>
            <a:endParaRPr lang="en-US" altLang="zh-TW"/>
          </a:p>
        </p:txBody>
      </p:sp>
    </p:spTree>
    <p:extLst>
      <p:ext uri="{BB962C8B-B14F-4D97-AF65-F5344CB8AC3E}">
        <p14:creationId xmlns:p14="http://schemas.microsoft.com/office/powerpoint/2010/main" val="217863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itchFamily="34" charset="0"/>
                <a:ea typeface="MS PGothic" pitchFamily="34" charset="-128"/>
              </a:defRPr>
            </a:lvl1pPr>
            <a:lvl2pPr marL="742950" indent="-285750" eaLnBrk="0" hangingPunct="0">
              <a:spcBef>
                <a:spcPct val="30000"/>
              </a:spcBef>
              <a:defRPr kumimoji="1" sz="1200">
                <a:solidFill>
                  <a:schemeClr val="tx1"/>
                </a:solidFill>
                <a:latin typeface="Calibri" pitchFamily="34" charset="0"/>
                <a:ea typeface="MS PGothic" pitchFamily="34" charset="-128"/>
              </a:defRPr>
            </a:lvl2pPr>
            <a:lvl3pPr marL="1143000" indent="-228600" eaLnBrk="0" hangingPunct="0">
              <a:spcBef>
                <a:spcPct val="30000"/>
              </a:spcBef>
              <a:defRPr kumimoji="1" sz="1200">
                <a:solidFill>
                  <a:schemeClr val="tx1"/>
                </a:solidFill>
                <a:latin typeface="Calibri" pitchFamily="34" charset="0"/>
                <a:ea typeface="MS PGothic" pitchFamily="34" charset="-128"/>
              </a:defRPr>
            </a:lvl3pPr>
            <a:lvl4pPr marL="1600200" indent="-228600" eaLnBrk="0" hangingPunct="0">
              <a:spcBef>
                <a:spcPct val="30000"/>
              </a:spcBef>
              <a:defRPr kumimoji="1" sz="1200">
                <a:solidFill>
                  <a:schemeClr val="tx1"/>
                </a:solidFill>
                <a:latin typeface="Calibri" pitchFamily="34" charset="0"/>
                <a:ea typeface="MS PGothic" pitchFamily="34" charset="-128"/>
              </a:defRPr>
            </a:lvl4pPr>
            <a:lvl5pPr marL="2057400" indent="-228600" eaLnBrk="0" hangingPunct="0">
              <a:spcBef>
                <a:spcPct val="30000"/>
              </a:spcBef>
              <a:defRPr kumimoji="1"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MS PGothic" pitchFamily="34" charset="-128"/>
              </a:defRPr>
            </a:lvl9pPr>
          </a:lstStyle>
          <a:p>
            <a:pPr eaLnBrk="1" hangingPunct="1">
              <a:spcBef>
                <a:spcPct val="0"/>
              </a:spcBef>
            </a:pPr>
            <a:fld id="{44E6D598-9A36-4C91-9B50-F5100A496F78}" type="slidenum">
              <a:rPr lang="en-US" altLang="zh-TW" smtClean="0">
                <a:latin typeface="Arial" charset="0"/>
                <a:ea typeface="新細明體" charset="-120"/>
              </a:rPr>
              <a:pPr eaLnBrk="1" hangingPunct="1">
                <a:spcBef>
                  <a:spcPct val="0"/>
                </a:spcBef>
              </a:pPr>
              <a:t>24</a:t>
            </a:fld>
            <a:endParaRPr lang="en-US" altLang="zh-TW">
              <a:latin typeface="Arial" charset="0"/>
              <a:ea typeface="新細明體" charset="-120"/>
            </a:endParaRPr>
          </a:p>
        </p:txBody>
      </p:sp>
      <p:sp>
        <p:nvSpPr>
          <p:cNvPr id="25603"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ea typeface="新細明體" charset="-120"/>
            </a:endParaRPr>
          </a:p>
        </p:txBody>
      </p:sp>
    </p:spTree>
    <p:extLst>
      <p:ext uri="{BB962C8B-B14F-4D97-AF65-F5344CB8AC3E}">
        <p14:creationId xmlns:p14="http://schemas.microsoft.com/office/powerpoint/2010/main" val="637124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高關懷</a:t>
            </a:r>
          </a:p>
        </p:txBody>
      </p:sp>
      <p:sp>
        <p:nvSpPr>
          <p:cNvPr id="4" name="投影片編號版面配置區 3"/>
          <p:cNvSpPr>
            <a:spLocks noGrp="1"/>
          </p:cNvSpPr>
          <p:nvPr>
            <p:ph type="sldNum" sz="quarter" idx="10"/>
          </p:nvPr>
        </p:nvSpPr>
        <p:spPr/>
        <p:txBody>
          <a:bodyPr/>
          <a:lstStyle/>
          <a:p>
            <a:fld id="{9D99E9DF-887A-49E0-A9B9-77ADF8BAAAC7}" type="slidenum">
              <a:rPr lang="zh-TW" altLang="en-US" smtClean="0">
                <a:solidFill>
                  <a:prstClr val="black"/>
                </a:solidFill>
              </a:rPr>
              <a:pPr/>
              <a:t>40</a:t>
            </a:fld>
            <a:endParaRPr lang="zh-TW" altLang="en-US">
              <a:solidFill>
                <a:prstClr val="black"/>
              </a:solidFill>
            </a:endParaRPr>
          </a:p>
        </p:txBody>
      </p:sp>
    </p:spTree>
    <p:extLst>
      <p:ext uri="{BB962C8B-B14F-4D97-AF65-F5344CB8AC3E}">
        <p14:creationId xmlns:p14="http://schemas.microsoft.com/office/powerpoint/2010/main" val="643813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D99E9DF-887A-49E0-A9B9-77ADF8BAAAC7}" type="slidenum">
              <a:rPr lang="zh-TW" altLang="en-US" smtClean="0">
                <a:solidFill>
                  <a:prstClr val="black"/>
                </a:solidFill>
              </a:rPr>
              <a:pPr/>
              <a:t>41</a:t>
            </a:fld>
            <a:endParaRPr lang="zh-TW" altLang="en-US">
              <a:solidFill>
                <a:prstClr val="black"/>
              </a:solidFill>
            </a:endParaRPr>
          </a:p>
        </p:txBody>
      </p:sp>
    </p:spTree>
    <p:extLst>
      <p:ext uri="{BB962C8B-B14F-4D97-AF65-F5344CB8AC3E}">
        <p14:creationId xmlns:p14="http://schemas.microsoft.com/office/powerpoint/2010/main" val="450626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已知轉入學校：接收學校無需進行比對作業接收學生，由通報學校直接指定接收學校，送出通報表，系統自動轉入對應學校。</a:t>
            </a:r>
          </a:p>
        </p:txBody>
      </p:sp>
      <p:sp>
        <p:nvSpPr>
          <p:cNvPr id="4" name="投影片編號版面配置區 3"/>
          <p:cNvSpPr>
            <a:spLocks noGrp="1"/>
          </p:cNvSpPr>
          <p:nvPr>
            <p:ph type="sldNum" sz="quarter" idx="10"/>
          </p:nvPr>
        </p:nvSpPr>
        <p:spPr/>
        <p:txBody>
          <a:bodyPr/>
          <a:lstStyle/>
          <a:p>
            <a:fld id="{9D99E9DF-887A-49E0-A9B9-77ADF8BAAAC7}" type="slidenum">
              <a:rPr lang="zh-TW" altLang="en-US" smtClean="0">
                <a:solidFill>
                  <a:prstClr val="black"/>
                </a:solidFill>
              </a:rPr>
              <a:pPr/>
              <a:t>43</a:t>
            </a:fld>
            <a:endParaRPr lang="zh-TW" altLang="en-US">
              <a:solidFill>
                <a:prstClr val="black"/>
              </a:solidFill>
            </a:endParaRPr>
          </a:p>
        </p:txBody>
      </p:sp>
    </p:spTree>
    <p:extLst>
      <p:ext uri="{BB962C8B-B14F-4D97-AF65-F5344CB8AC3E}">
        <p14:creationId xmlns:p14="http://schemas.microsoft.com/office/powerpoint/2010/main" val="3472556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若此通報表已送出，系統將會自動隱藏暫存按鈕，使用者僅能做送出、列印、下載動作。</a:t>
            </a:r>
          </a:p>
        </p:txBody>
      </p:sp>
      <p:sp>
        <p:nvSpPr>
          <p:cNvPr id="4" name="投影片編號版面配置區 3"/>
          <p:cNvSpPr>
            <a:spLocks noGrp="1"/>
          </p:cNvSpPr>
          <p:nvPr>
            <p:ph type="sldNum" sz="quarter" idx="10"/>
          </p:nvPr>
        </p:nvSpPr>
        <p:spPr/>
        <p:txBody>
          <a:bodyPr/>
          <a:lstStyle/>
          <a:p>
            <a:fld id="{9D99E9DF-887A-49E0-A9B9-77ADF8BAAAC7}" type="slidenum">
              <a:rPr lang="zh-TW" altLang="en-US" smtClean="0">
                <a:solidFill>
                  <a:prstClr val="black"/>
                </a:solidFill>
              </a:rPr>
              <a:pPr/>
              <a:t>49</a:t>
            </a:fld>
            <a:endParaRPr lang="zh-TW" altLang="en-US">
              <a:solidFill>
                <a:prstClr val="black"/>
              </a:solidFill>
            </a:endParaRPr>
          </a:p>
        </p:txBody>
      </p:sp>
    </p:spTree>
    <p:extLst>
      <p:ext uri="{BB962C8B-B14F-4D97-AF65-F5344CB8AC3E}">
        <p14:creationId xmlns:p14="http://schemas.microsoft.com/office/powerpoint/2010/main" val="6854740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cap="none" spc="100">
                <a:ln w="19050">
                  <a:solidFill>
                    <a:schemeClr val="bg1"/>
                  </a:solidFill>
                  <a:prstDash val="solid"/>
                </a:ln>
                <a:solidFill>
                  <a:srgbClr val="4B350D"/>
                </a:solidFill>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cap="none" spc="0" baseline="0">
                <a:ln w="19050" cmpd="sng">
                  <a:solidFill>
                    <a:schemeClr val="bg1"/>
                  </a:solidFill>
                </a:ln>
                <a:solidFill>
                  <a:srgbClr val="4B350D"/>
                </a:solidFill>
                <a:effectLst/>
                <a:latin typeface="+mn-lt"/>
                <a:ea typeface="+mn-ea"/>
                <a:cs typeface="Microsoft Sans Serif"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lvl1pPr>
              <a:defRPr/>
            </a:lvl1pPr>
          </a:lstStyle>
          <a:p>
            <a:pPr>
              <a:defRPr/>
            </a:pPr>
            <a:fld id="{F1266EF2-D3A3-4A63-9993-3F5EC7705DA2}" type="datetimeFigureOut">
              <a:rPr lang="ja-JP" altLang="en-US"/>
              <a:pPr>
                <a:defRPr/>
              </a:pPr>
              <a:t>2019/3/11</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solidFill>
                  <a:srgbClr val="4B350D"/>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DEDC15-68A1-4F42-93DF-8B93C5A68402}" type="slidenum">
              <a:rPr lang="en-US" altLang="zh-TW"/>
              <a:pPr>
                <a:defRPr/>
              </a:pPr>
              <a:t>‹#›</a:t>
            </a:fld>
            <a:endParaRPr lang="en-US" altLang="zh-TW"/>
          </a:p>
        </p:txBody>
      </p:sp>
    </p:spTree>
    <p:extLst>
      <p:ext uri="{BB962C8B-B14F-4D97-AF65-F5344CB8AC3E}">
        <p14:creationId xmlns:p14="http://schemas.microsoft.com/office/powerpoint/2010/main" val="3224821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0789AF10-86EC-4A19-AD27-6A55A4D1939C}" type="datetimeFigureOut">
              <a:rPr lang="ja-JP" altLang="en-US"/>
              <a:pPr>
                <a:defRPr/>
              </a:pPr>
              <a:t>2019/3/11</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F318BD-F300-4F8E-AFFA-BF9D70EFF409}" type="slidenum">
              <a:rPr lang="en-US" altLang="zh-TW"/>
              <a:pPr>
                <a:defRPr/>
              </a:pPr>
              <a:t>‹#›</a:t>
            </a:fld>
            <a:endParaRPr lang="en-US" altLang="zh-TW"/>
          </a:p>
        </p:txBody>
      </p:sp>
    </p:spTree>
    <p:extLst>
      <p:ext uri="{BB962C8B-B14F-4D97-AF65-F5344CB8AC3E}">
        <p14:creationId xmlns:p14="http://schemas.microsoft.com/office/powerpoint/2010/main" val="1113929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90536931-F2E3-4DDE-B5C9-BBEEE090308C}" type="datetimeFigureOut">
              <a:rPr lang="ja-JP" altLang="en-US"/>
              <a:pPr>
                <a:defRPr/>
              </a:pPr>
              <a:t>2019/3/11</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8B3B12-8DC8-492D-AE29-3EF6AE4F03DA}" type="slidenum">
              <a:rPr lang="en-US" altLang="zh-TW"/>
              <a:pPr>
                <a:defRPr/>
              </a:pPr>
              <a:t>‹#›</a:t>
            </a:fld>
            <a:endParaRPr lang="en-US" altLang="zh-TW"/>
          </a:p>
        </p:txBody>
      </p:sp>
    </p:spTree>
    <p:extLst>
      <p:ext uri="{BB962C8B-B14F-4D97-AF65-F5344CB8AC3E}">
        <p14:creationId xmlns:p14="http://schemas.microsoft.com/office/powerpoint/2010/main" val="29659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cap="none" spc="100">
                <a:ln w="19050">
                  <a:solidFill>
                    <a:schemeClr val="bg1"/>
                  </a:solidFill>
                  <a:prstDash val="solid"/>
                </a:ln>
                <a:solidFill>
                  <a:srgbClr val="4B350D"/>
                </a:solidFill>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cap="none" spc="0" baseline="0">
                <a:ln w="19050" cmpd="sng">
                  <a:solidFill>
                    <a:schemeClr val="bg1"/>
                  </a:solidFill>
                </a:ln>
                <a:solidFill>
                  <a:srgbClr val="4B350D"/>
                </a:solidFill>
                <a:effectLst/>
                <a:latin typeface="+mn-lt"/>
                <a:ea typeface="+mn-ea"/>
                <a:cs typeface="Microsoft Sans Serif"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lvl1pPr>
              <a:defRPr/>
            </a:lvl1pPr>
          </a:lstStyle>
          <a:p>
            <a:pPr>
              <a:defRPr/>
            </a:pPr>
            <a:fld id="{9893ADF9-ADA9-48A7-A2A6-BF4FE29CA6EC}" type="datetimeFigureOut">
              <a:rPr lang="ja-JP" altLang="en-US"/>
              <a:pPr>
                <a:defRPr/>
              </a:pPr>
              <a:t>2019/3/11</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solidFill>
                  <a:srgbClr val="4B350D"/>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3329A1D-E2FD-472F-9247-EFE50C3FE65A}" type="slidenum">
              <a:rPr lang="en-US" altLang="zh-TW"/>
              <a:pPr/>
              <a:t>‹#›</a:t>
            </a:fld>
            <a:endParaRPr lang="en-US" altLang="zh-TW"/>
          </a:p>
        </p:txBody>
      </p:sp>
    </p:spTree>
    <p:extLst>
      <p:ext uri="{BB962C8B-B14F-4D97-AF65-F5344CB8AC3E}">
        <p14:creationId xmlns:p14="http://schemas.microsoft.com/office/powerpoint/2010/main" val="2627950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lvl5pPr>
              <a:defRPr/>
            </a:lvl5pPr>
            <a:lvl6pPr>
              <a:buFontTx/>
              <a:buBlip>
                <a:blip r:embed="rId2"/>
              </a:buBlip>
              <a:defRPr/>
            </a:lvl6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4290C116-4CCF-4A6D-85E6-A3BD6C072D90}" type="datetimeFigureOut">
              <a:rPr lang="ja-JP" altLang="en-US"/>
              <a:pPr>
                <a:defRPr/>
              </a:pPr>
              <a:t>2019/3/11</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23292A-B07B-45F7-8007-B7AB5CA9F9E4}" type="slidenum">
              <a:rPr lang="en-US" altLang="zh-TW"/>
              <a:pPr/>
              <a:t>‹#›</a:t>
            </a:fld>
            <a:endParaRPr lang="en-US" altLang="zh-TW"/>
          </a:p>
        </p:txBody>
      </p:sp>
    </p:spTree>
    <p:extLst>
      <p:ext uri="{BB962C8B-B14F-4D97-AF65-F5344CB8AC3E}">
        <p14:creationId xmlns:p14="http://schemas.microsoft.com/office/powerpoint/2010/main" val="2800749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rgbClr val="FF66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lvl1pPr>
              <a:defRPr/>
            </a:lvl1pPr>
          </a:lstStyle>
          <a:p>
            <a:pPr>
              <a:defRPr/>
            </a:pPr>
            <a:fld id="{52CFD6B2-5B21-4167-959D-0E154E2CAD16}" type="datetimeFigureOut">
              <a:rPr lang="ja-JP" altLang="en-US"/>
              <a:pPr>
                <a:defRPr/>
              </a:pPr>
              <a:t>2019/3/11</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8E2623B-DDE9-4804-8560-8280CBD72B9A}" type="slidenum">
              <a:rPr lang="en-US" altLang="zh-TW"/>
              <a:pPr/>
              <a:t>‹#›</a:t>
            </a:fld>
            <a:endParaRPr lang="en-US" altLang="zh-TW"/>
          </a:p>
        </p:txBody>
      </p:sp>
    </p:spTree>
    <p:extLst>
      <p:ext uri="{BB962C8B-B14F-4D97-AF65-F5344CB8AC3E}">
        <p14:creationId xmlns:p14="http://schemas.microsoft.com/office/powerpoint/2010/main" val="2180099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457200" y="1600201"/>
            <a:ext cx="4038600" cy="4525963"/>
          </a:xfrm>
        </p:spPr>
        <p:txBody>
          <a:bodyPr/>
          <a:lstStyle>
            <a:lvl1pPr>
              <a:defRPr sz="2800">
                <a:solidFill>
                  <a:srgbClr val="FF6600"/>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800">
                <a:solidFill>
                  <a:srgbClr val="359002"/>
                </a:solidFill>
              </a:defRPr>
            </a:lvl1pPr>
            <a:lvl2pPr>
              <a:defRPr sz="2400">
                <a:solidFill>
                  <a:srgbClr val="4B350D"/>
                </a:solidFill>
              </a:defRPr>
            </a:lvl2pPr>
            <a:lvl3pPr>
              <a:defRPr sz="2000">
                <a:solidFill>
                  <a:srgbClr val="4B350D"/>
                </a:solidFill>
              </a:defRPr>
            </a:lvl3pPr>
            <a:lvl4pPr>
              <a:defRPr sz="1800">
                <a:solidFill>
                  <a:srgbClr val="4B350D"/>
                </a:solidFill>
              </a:defRPr>
            </a:lvl4pPr>
            <a:lvl5pPr>
              <a:defRPr sz="1800">
                <a:solidFill>
                  <a:srgbClr val="4B350D"/>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33C02801-5FAE-4BAF-B7FE-3F052FBF1B0F}" type="datetimeFigureOut">
              <a:rPr lang="ja-JP" altLang="en-US"/>
              <a:pPr>
                <a:defRPr/>
              </a:pPr>
              <a:t>2019/3/11</a:t>
            </a:fld>
            <a:endParaRPr lang="en-US" altLang="zh-TW">
              <a:cs typeface="Arial" pitchFamily="34" charset="0"/>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A95737D-A8D9-4DB7-88B5-13D9CDE4B96C}" type="slidenum">
              <a:rPr lang="en-US" altLang="zh-TW"/>
              <a:pPr/>
              <a:t>‹#›</a:t>
            </a:fld>
            <a:endParaRPr lang="en-US" altLang="zh-TW"/>
          </a:p>
        </p:txBody>
      </p:sp>
    </p:spTree>
    <p:extLst>
      <p:ext uri="{BB962C8B-B14F-4D97-AF65-F5344CB8AC3E}">
        <p14:creationId xmlns:p14="http://schemas.microsoft.com/office/powerpoint/2010/main" val="4116322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0" cap="none" spc="0">
                <a:ln>
                  <a:solidFill>
                    <a:srgbClr val="FF6600"/>
                  </a:solidFill>
                </a:ln>
                <a:solidFill>
                  <a:srgbClr val="FF6600"/>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n>
                  <a:solidFill>
                    <a:srgbClr val="359002"/>
                  </a:solidFill>
                </a:ln>
                <a:solidFill>
                  <a:srgbClr val="92D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026" y="2174875"/>
            <a:ext cx="4041775" cy="3951288"/>
          </a:xfrm>
        </p:spPr>
        <p:txBody>
          <a:bodyPr/>
          <a:lstStyle>
            <a:lvl1pPr>
              <a:defRPr sz="2400">
                <a:solidFill>
                  <a:srgbClr val="4B350D"/>
                </a:solidFill>
              </a:defRPr>
            </a:lvl1pPr>
            <a:lvl2pPr>
              <a:defRPr sz="2000">
                <a:solidFill>
                  <a:srgbClr val="4B350D"/>
                </a:solidFill>
              </a:defRPr>
            </a:lvl2pPr>
            <a:lvl3pPr>
              <a:defRPr sz="1800">
                <a:solidFill>
                  <a:srgbClr val="4B350D"/>
                </a:solidFill>
              </a:defRPr>
            </a:lvl3pPr>
            <a:lvl4pPr>
              <a:defRPr sz="1600">
                <a:solidFill>
                  <a:srgbClr val="4B350D"/>
                </a:solidFill>
              </a:defRPr>
            </a:lvl4pPr>
            <a:lvl5pPr>
              <a:defRPr sz="1600">
                <a:solidFill>
                  <a:srgbClr val="4B350D"/>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p:cNvSpPr>
            <a:spLocks noGrp="1"/>
          </p:cNvSpPr>
          <p:nvPr>
            <p:ph type="dt" sz="half" idx="10"/>
          </p:nvPr>
        </p:nvSpPr>
        <p:spPr/>
        <p:txBody>
          <a:bodyPr/>
          <a:lstStyle>
            <a:lvl1pPr>
              <a:defRPr/>
            </a:lvl1pPr>
          </a:lstStyle>
          <a:p>
            <a:pPr>
              <a:defRPr/>
            </a:pPr>
            <a:fld id="{BBF63288-EB1E-4B1E-8933-EA2A5EE9D5C0}" type="datetimeFigureOut">
              <a:rPr lang="ja-JP" altLang="en-US"/>
              <a:pPr>
                <a:defRPr/>
              </a:pPr>
              <a:t>2019/3/11</a:t>
            </a:fld>
            <a:endParaRPr lang="en-US" altLang="zh-TW">
              <a:cs typeface="Arial" pitchFamily="34" charset="0"/>
            </a:endParaRP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35E05CAC-B893-4ECD-9319-7C54EBA9A6C5}" type="slidenum">
              <a:rPr lang="en-US" altLang="zh-TW"/>
              <a:pPr/>
              <a:t>‹#›</a:t>
            </a:fld>
            <a:endParaRPr lang="en-US" altLang="zh-TW"/>
          </a:p>
        </p:txBody>
      </p:sp>
    </p:spTree>
    <p:extLst>
      <p:ext uri="{BB962C8B-B14F-4D97-AF65-F5344CB8AC3E}">
        <p14:creationId xmlns:p14="http://schemas.microsoft.com/office/powerpoint/2010/main" val="120569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p:cNvSpPr>
            <a:spLocks noGrp="1"/>
          </p:cNvSpPr>
          <p:nvPr>
            <p:ph type="dt" sz="half" idx="10"/>
          </p:nvPr>
        </p:nvSpPr>
        <p:spPr/>
        <p:txBody>
          <a:bodyPr/>
          <a:lstStyle>
            <a:lvl1pPr>
              <a:defRPr/>
            </a:lvl1pPr>
          </a:lstStyle>
          <a:p>
            <a:pPr>
              <a:defRPr/>
            </a:pPr>
            <a:fld id="{069349E5-CBDB-4762-BB27-4346A3C35C98}" type="datetimeFigureOut">
              <a:rPr lang="ja-JP" altLang="en-US"/>
              <a:pPr>
                <a:defRPr/>
              </a:pPr>
              <a:t>2019/3/11</a:t>
            </a:fld>
            <a:endParaRPr lang="en-US" altLang="zh-TW">
              <a:cs typeface="Arial" pitchFamily="34" charset="0"/>
            </a:endParaRP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D61AC96-5FB1-48C5-9C08-89E4B7F25F03}" type="slidenum">
              <a:rPr lang="en-US" altLang="zh-TW"/>
              <a:pPr/>
              <a:t>‹#›</a:t>
            </a:fld>
            <a:endParaRPr lang="en-US" altLang="zh-TW"/>
          </a:p>
        </p:txBody>
      </p:sp>
    </p:spTree>
    <p:extLst>
      <p:ext uri="{BB962C8B-B14F-4D97-AF65-F5344CB8AC3E}">
        <p14:creationId xmlns:p14="http://schemas.microsoft.com/office/powerpoint/2010/main" val="11579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C8908A4-3120-41A1-905B-D15A2229508C}" type="datetimeFigureOut">
              <a:rPr lang="ja-JP" altLang="en-US"/>
              <a:pPr>
                <a:defRPr/>
              </a:pPr>
              <a:t>2019/3/11</a:t>
            </a:fld>
            <a:endParaRPr lang="en-US" altLang="zh-TW">
              <a:cs typeface="Arial" pitchFamily="34" charset="0"/>
            </a:endParaRP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474D1FD-97C4-466B-9BCC-D79AFBBFD7FC}" type="slidenum">
              <a:rPr lang="en-US" altLang="zh-TW"/>
              <a:pPr/>
              <a:t>‹#›</a:t>
            </a:fld>
            <a:endParaRPr lang="en-US" altLang="zh-TW"/>
          </a:p>
        </p:txBody>
      </p:sp>
    </p:spTree>
    <p:extLst>
      <p:ext uri="{BB962C8B-B14F-4D97-AF65-F5344CB8AC3E}">
        <p14:creationId xmlns:p14="http://schemas.microsoft.com/office/powerpoint/2010/main" val="23251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zh-TW" altLang="en-US"/>
              <a:t>按一下以編輯母片標題樣式</a:t>
            </a:r>
            <a:endParaRPr lang="en-US" dirty="0"/>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5B2A4E73-FCA2-4F9B-A093-B1680486FFC5}" type="datetimeFigureOut">
              <a:rPr lang="ja-JP" altLang="en-US"/>
              <a:pPr>
                <a:defRPr/>
              </a:pPr>
              <a:t>2019/3/11</a:t>
            </a:fld>
            <a:endParaRPr lang="en-US" altLang="zh-TW">
              <a:cs typeface="Arial" pitchFamily="34" charset="0"/>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735C4C4-AD31-42F6-874F-52DB99DC60AE}" type="slidenum">
              <a:rPr lang="en-US" altLang="zh-TW"/>
              <a:pPr/>
              <a:t>‹#›</a:t>
            </a:fld>
            <a:endParaRPr lang="en-US" altLang="zh-TW"/>
          </a:p>
        </p:txBody>
      </p:sp>
    </p:spTree>
    <p:extLst>
      <p:ext uri="{BB962C8B-B14F-4D97-AF65-F5344CB8AC3E}">
        <p14:creationId xmlns:p14="http://schemas.microsoft.com/office/powerpoint/2010/main" val="332957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lvl5pPr>
              <a:defRPr/>
            </a:lvl5pPr>
            <a:lvl6pPr>
              <a:buFontTx/>
              <a:buBlip>
                <a:blip r:embed="rId2"/>
              </a:buBlip>
              <a:defRPr/>
            </a:lvl6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E5965B10-2A9A-4003-AFD2-76981FB00B23}" type="datetimeFigureOut">
              <a:rPr lang="ja-JP" altLang="en-US"/>
              <a:pPr>
                <a:defRPr/>
              </a:pPr>
              <a:t>2019/3/11</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82550C-550F-4583-9B55-A219A617A9D1}" type="slidenum">
              <a:rPr lang="en-US" altLang="zh-TW"/>
              <a:pPr>
                <a:defRPr/>
              </a:pPr>
              <a:t>‹#›</a:t>
            </a:fld>
            <a:endParaRPr lang="en-US" altLang="zh-TW"/>
          </a:p>
        </p:txBody>
      </p:sp>
    </p:spTree>
    <p:extLst>
      <p:ext uri="{BB962C8B-B14F-4D97-AF65-F5344CB8AC3E}">
        <p14:creationId xmlns:p14="http://schemas.microsoft.com/office/powerpoint/2010/main" val="3565866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6CDF044C-E2DB-4881-BA38-231814483BB2}" type="datetimeFigureOut">
              <a:rPr lang="ja-JP" altLang="en-US"/>
              <a:pPr>
                <a:defRPr/>
              </a:pPr>
              <a:t>2019/3/11</a:t>
            </a:fld>
            <a:endParaRPr lang="en-US" altLang="zh-TW">
              <a:cs typeface="Arial" pitchFamily="34" charset="0"/>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7A27CCB-D5DF-4C8C-9F1D-974E507BB7AF}" type="slidenum">
              <a:rPr lang="en-US" altLang="zh-TW"/>
              <a:pPr/>
              <a:t>‹#›</a:t>
            </a:fld>
            <a:endParaRPr lang="en-US" altLang="zh-TW"/>
          </a:p>
        </p:txBody>
      </p:sp>
    </p:spTree>
    <p:extLst>
      <p:ext uri="{BB962C8B-B14F-4D97-AF65-F5344CB8AC3E}">
        <p14:creationId xmlns:p14="http://schemas.microsoft.com/office/powerpoint/2010/main" val="3950299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2D221441-C170-4B85-A2A2-E91FEB36F1A2}" type="datetimeFigureOut">
              <a:rPr lang="ja-JP" altLang="en-US"/>
              <a:pPr>
                <a:defRPr/>
              </a:pPr>
              <a:t>2019/3/11</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28DC1AB-03D0-49DF-9FC6-41C06518C271}" type="slidenum">
              <a:rPr lang="en-US" altLang="zh-TW"/>
              <a:pPr/>
              <a:t>‹#›</a:t>
            </a:fld>
            <a:endParaRPr lang="en-US" altLang="zh-TW"/>
          </a:p>
        </p:txBody>
      </p:sp>
    </p:spTree>
    <p:extLst>
      <p:ext uri="{BB962C8B-B14F-4D97-AF65-F5344CB8AC3E}">
        <p14:creationId xmlns:p14="http://schemas.microsoft.com/office/powerpoint/2010/main" val="3242605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648A2250-6281-4786-A451-A7D83490F2CD}" type="datetimeFigureOut">
              <a:rPr lang="ja-JP" altLang="en-US"/>
              <a:pPr>
                <a:defRPr/>
              </a:pPr>
              <a:t>2019/3/11</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6B2B0BA-1BD7-4DD6-BE83-F596B867DA9F}" type="slidenum">
              <a:rPr lang="en-US" altLang="zh-TW"/>
              <a:pPr/>
              <a:t>‹#›</a:t>
            </a:fld>
            <a:endParaRPr lang="en-US" altLang="zh-TW"/>
          </a:p>
        </p:txBody>
      </p:sp>
    </p:spTree>
    <p:extLst>
      <p:ext uri="{BB962C8B-B14F-4D97-AF65-F5344CB8AC3E}">
        <p14:creationId xmlns:p14="http://schemas.microsoft.com/office/powerpoint/2010/main" val="2210250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3">
        <a:schemeClr val="bg1"/>
      </p:bgRef>
    </p:bg>
    <p:spTree>
      <p:nvGrpSpPr>
        <p:cNvPr id="1" name=""/>
        <p:cNvGrpSpPr/>
        <p:nvPr/>
      </p:nvGrpSpPr>
      <p:grpSpPr>
        <a:xfrm>
          <a:off x="0" y="0"/>
          <a:ext cx="0" cy="0"/>
          <a:chOff x="0" y="0"/>
          <a:chExt cx="0" cy="0"/>
        </a:xfrm>
      </p:grpSpPr>
      <p:sp>
        <p:nvSpPr>
          <p:cNvPr id="5" name="矩形 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pic>
        <p:nvPicPr>
          <p:cNvPr id="26" name="圖片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16"/>
            <a:ext cx="9144000" cy="6855884"/>
          </a:xfrm>
          <a:prstGeom prst="rect">
            <a:avLst/>
          </a:prstGeom>
        </p:spPr>
      </p:pic>
      <p:sp>
        <p:nvSpPr>
          <p:cNvPr id="28" name="日期版面配置區 27"/>
          <p:cNvSpPr>
            <a:spLocks noGrp="1"/>
          </p:cNvSpPr>
          <p:nvPr>
            <p:ph type="dt" sz="half" idx="10"/>
          </p:nvPr>
        </p:nvSpPr>
        <p:spPr>
          <a:xfrm>
            <a:off x="6172200" y="6191250"/>
            <a:ext cx="2476500" cy="476250"/>
          </a:xfrm>
          <a:prstGeom prst="rect">
            <a:avLst/>
          </a:prstGeom>
        </p:spPr>
        <p:txBody>
          <a:bodyPr/>
          <a:lstStyle/>
          <a:p>
            <a:pPr fontAlgn="auto">
              <a:spcBef>
                <a:spcPts val="0"/>
              </a:spcBef>
              <a:spcAft>
                <a:spcPts val="0"/>
              </a:spcAft>
            </a:pPr>
            <a:fld id="{506E7798-3A54-42B3-937C-FFA066180FA3}" type="datetime1">
              <a:rPr kumimoji="0" lang="zh-TW" altLang="en-US" smtClean="0">
                <a:solidFill>
                  <a:prstClr val="black"/>
                </a:solidFill>
                <a:latin typeface="Perpetua"/>
                <a:ea typeface="新細明體"/>
              </a:rPr>
              <a:pPr fontAlgn="auto">
                <a:spcBef>
                  <a:spcPts val="0"/>
                </a:spcBef>
                <a:spcAft>
                  <a:spcPts val="0"/>
                </a:spcAft>
              </a:pPr>
              <a:t>2019/3/11</a:t>
            </a:fld>
            <a:endParaRPr kumimoji="0" lang="zh-TW" altLang="en-US">
              <a:solidFill>
                <a:prstClr val="black"/>
              </a:solidFill>
              <a:latin typeface="Perpetua"/>
              <a:ea typeface="新細明體"/>
            </a:endParaRPr>
          </a:p>
        </p:txBody>
      </p:sp>
      <p:sp>
        <p:nvSpPr>
          <p:cNvPr id="17" name="頁尾版面配置區 16"/>
          <p:cNvSpPr>
            <a:spLocks noGrp="1"/>
          </p:cNvSpPr>
          <p:nvPr>
            <p:ph type="ftr" sz="quarter" idx="11"/>
          </p:nvPr>
        </p:nvSpPr>
        <p:spPr>
          <a:xfrm>
            <a:off x="914400" y="6172200"/>
            <a:ext cx="3962400" cy="457200"/>
          </a:xfrm>
          <a:prstGeom prst="rect">
            <a:avLst/>
          </a:prstGeom>
        </p:spPr>
        <p:txBody>
          <a:bodyPr/>
          <a:lstStyle/>
          <a:p>
            <a:pPr fontAlgn="auto">
              <a:spcBef>
                <a:spcPts val="0"/>
              </a:spcBef>
              <a:spcAft>
                <a:spcPts val="0"/>
              </a:spcAft>
            </a:pPr>
            <a:endParaRPr kumimoji="0" lang="zh-TW" altLang="en-US">
              <a:solidFill>
                <a:prstClr val="black"/>
              </a:solidFill>
              <a:latin typeface="Perpetua"/>
              <a:ea typeface="新細明體"/>
            </a:endParaRPr>
          </a:p>
        </p:txBody>
      </p:sp>
      <p:sp>
        <p:nvSpPr>
          <p:cNvPr id="12" name="投影片編號版面配置區 22"/>
          <p:cNvSpPr>
            <a:spLocks noGrp="1"/>
          </p:cNvSpPr>
          <p:nvPr>
            <p:ph type="sldNum" sz="quarter" idx="4"/>
          </p:nvPr>
        </p:nvSpPr>
        <p:spPr>
          <a:xfrm>
            <a:off x="8748464" y="6525376"/>
            <a:ext cx="288000" cy="288000"/>
          </a:xfrm>
          <a:prstGeom prst="ellipse">
            <a:avLst/>
          </a:prstGeom>
          <a:solidFill>
            <a:schemeClr val="accent5">
              <a:lumMod val="75000"/>
            </a:schemeClr>
          </a:solidFill>
        </p:spPr>
        <p:txBody>
          <a:bodyPr wrap="none" lIns="0" tIns="0" rIns="0" bIns="0" anchor="ctr" anchorCtr="1">
            <a:noAutofit/>
          </a:bodyPr>
          <a:lstStyle>
            <a:lvl1pPr algn="ctr" eaLnBrk="1" latinLnBrk="0" hangingPunct="1">
              <a:defRPr kumimoji="0" sz="1200">
                <a:solidFill>
                  <a:srgbClr val="FFFFFF"/>
                </a:solidFill>
                <a:latin typeface="+mj-lt"/>
                <a:ea typeface="+mj-ea"/>
                <a:cs typeface="+mj-cs"/>
              </a:defRPr>
            </a:lvl1pPr>
          </a:lstStyle>
          <a:p>
            <a:fld id="{C0042C15-C746-477B-BA97-A88C9B253CFD}" type="slidenum">
              <a:rPr lang="zh-TW" altLang="en-US" smtClean="0"/>
              <a:pPr/>
              <a:t>‹#›</a:t>
            </a:fld>
            <a:endParaRPr lang="zh-TW" altLang="en-US" dirty="0"/>
          </a:p>
        </p:txBody>
      </p:sp>
      <p:pic>
        <p:nvPicPr>
          <p:cNvPr id="18" name="圖片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520" y="4196478"/>
            <a:ext cx="8640960" cy="1600200"/>
          </a:xfrm>
          <a:prstGeom prst="rect">
            <a:avLst/>
          </a:prstGeom>
        </p:spPr>
      </p:pic>
      <p:pic>
        <p:nvPicPr>
          <p:cNvPr id="15" name="圖片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1560" y="1844824"/>
            <a:ext cx="7848872" cy="20362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圖片 2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5796677"/>
            <a:ext cx="8291264" cy="394573"/>
          </a:xfrm>
          <a:prstGeom prst="rect">
            <a:avLst/>
          </a:prstGeom>
        </p:spPr>
      </p:pic>
      <p:sp>
        <p:nvSpPr>
          <p:cNvPr id="9" name="副標題 8"/>
          <p:cNvSpPr>
            <a:spLocks noGrp="1"/>
          </p:cNvSpPr>
          <p:nvPr>
            <p:ph type="subTitle" idx="1"/>
          </p:nvPr>
        </p:nvSpPr>
        <p:spPr>
          <a:xfrm>
            <a:off x="4440435" y="4196477"/>
            <a:ext cx="3664160" cy="1600201"/>
          </a:xfrm>
          <a:noFill/>
        </p:spPr>
        <p:txBody>
          <a:bodyPr anchor="b"/>
          <a:lstStyle>
            <a:lvl1pPr marL="0" indent="0" algn="ctr">
              <a:buNone/>
              <a:defRPr sz="2600" b="1">
                <a:solidFill>
                  <a:srgbClr val="FFFF00"/>
                </a:solidFill>
                <a:latin typeface="+mj-ea"/>
                <a:ea typeface="+mj-ea"/>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dirty="0"/>
              <a:t>按一下以編輯母片副標題樣式</a:t>
            </a:r>
            <a:endParaRPr kumimoji="0" lang="en-US" dirty="0"/>
          </a:p>
        </p:txBody>
      </p:sp>
      <p:sp>
        <p:nvSpPr>
          <p:cNvPr id="8" name="標題 7"/>
          <p:cNvSpPr>
            <a:spLocks noGrp="1"/>
          </p:cNvSpPr>
          <p:nvPr>
            <p:ph type="ctrTitle"/>
          </p:nvPr>
        </p:nvSpPr>
        <p:spPr>
          <a:xfrm>
            <a:off x="457200" y="1848271"/>
            <a:ext cx="8191500" cy="1887983"/>
          </a:xfrm>
          <a:noFill/>
        </p:spPr>
        <p:txBody>
          <a:bodyPr anchor="ctr"/>
          <a:lstStyle>
            <a:lvl1pPr algn="ctr">
              <a:defRPr lang="en-US" dirty="0">
                <a:solidFill>
                  <a:schemeClr val="tx1"/>
                </a:solidFill>
              </a:defRPr>
            </a:lvl1pPr>
          </a:lstStyle>
          <a:p>
            <a:r>
              <a:rPr kumimoji="0" lang="zh-TW" altLang="en-US" dirty="0"/>
              <a:t>按一下以編輯母片標題樣式</a:t>
            </a:r>
            <a:endParaRPr kumimoji="0" lang="en-US" dirty="0"/>
          </a:p>
        </p:txBody>
      </p:sp>
    </p:spTree>
    <p:extLst>
      <p:ext uri="{BB962C8B-B14F-4D97-AF65-F5344CB8AC3E}">
        <p14:creationId xmlns:p14="http://schemas.microsoft.com/office/powerpoint/2010/main" val="48911702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4" name="日期版面配置區 3"/>
          <p:cNvSpPr>
            <a:spLocks noGrp="1"/>
          </p:cNvSpPr>
          <p:nvPr>
            <p:ph type="dt" sz="half" idx="10"/>
          </p:nvPr>
        </p:nvSpPr>
        <p:spPr>
          <a:xfrm>
            <a:off x="6172200" y="6191250"/>
            <a:ext cx="2476500" cy="476250"/>
          </a:xfrm>
          <a:prstGeom prst="rect">
            <a:avLst/>
          </a:prstGeom>
        </p:spPr>
        <p:txBody>
          <a:bodyPr/>
          <a:lstStyle/>
          <a:p>
            <a:pPr fontAlgn="auto">
              <a:spcBef>
                <a:spcPts val="0"/>
              </a:spcBef>
              <a:spcAft>
                <a:spcPts val="0"/>
              </a:spcAft>
            </a:pPr>
            <a:fld id="{C0A269C9-B2AC-473F-AD19-209E56AA3DC1}" type="datetime1">
              <a:rPr kumimoji="0" lang="zh-TW" altLang="en-US" smtClean="0">
                <a:solidFill>
                  <a:prstClr val="black"/>
                </a:solidFill>
                <a:latin typeface="Perpetua"/>
                <a:ea typeface="新細明體"/>
              </a:rPr>
              <a:pPr fontAlgn="auto">
                <a:spcBef>
                  <a:spcPts val="0"/>
                </a:spcBef>
                <a:spcAft>
                  <a:spcPts val="0"/>
                </a:spcAft>
              </a:pPr>
              <a:t>2019/3/11</a:t>
            </a:fld>
            <a:endParaRPr kumimoji="0" lang="zh-TW" altLang="en-US">
              <a:solidFill>
                <a:prstClr val="black"/>
              </a:solidFill>
              <a:latin typeface="Perpetua"/>
              <a:ea typeface="新細明體"/>
            </a:endParaRPr>
          </a:p>
        </p:txBody>
      </p:sp>
      <p:sp>
        <p:nvSpPr>
          <p:cNvPr id="5" name="頁尾版面配置區 4"/>
          <p:cNvSpPr>
            <a:spLocks noGrp="1"/>
          </p:cNvSpPr>
          <p:nvPr>
            <p:ph type="ftr" sz="quarter" idx="11"/>
          </p:nvPr>
        </p:nvSpPr>
        <p:spPr>
          <a:xfrm>
            <a:off x="914400" y="6172200"/>
            <a:ext cx="3962400" cy="457200"/>
          </a:xfrm>
          <a:prstGeom prst="rect">
            <a:avLst/>
          </a:prstGeom>
        </p:spPr>
        <p:txBody>
          <a:bodyPr/>
          <a:lstStyle/>
          <a:p>
            <a:pPr fontAlgn="auto">
              <a:spcBef>
                <a:spcPts val="0"/>
              </a:spcBef>
              <a:spcAft>
                <a:spcPts val="0"/>
              </a:spcAft>
            </a:pPr>
            <a:endParaRPr kumimoji="0" lang="zh-TW" altLang="en-US">
              <a:solidFill>
                <a:prstClr val="black"/>
              </a:solidFill>
              <a:latin typeface="Perpetua"/>
              <a:ea typeface="新細明體"/>
            </a:endParaRPr>
          </a:p>
        </p:txBody>
      </p:sp>
      <p:sp>
        <p:nvSpPr>
          <p:cNvPr id="8" name="內容版面配置區 7"/>
          <p:cNvSpPr>
            <a:spLocks noGrp="1"/>
          </p:cNvSpPr>
          <p:nvPr>
            <p:ph sz="quarter" idx="1"/>
          </p:nvPr>
        </p:nvSpPr>
        <p:spPr>
          <a:xfrm>
            <a:off x="2339752" y="1628774"/>
            <a:ext cx="6624736" cy="5040585"/>
          </a:xfrm>
        </p:spPr>
        <p:txBody>
          <a:bodyPr vert="horz"/>
          <a:lstStyle>
            <a:lvl1pPr marL="0" indent="0">
              <a:buNone/>
              <a:defRPr b="1"/>
            </a:lvl1pPr>
            <a:lvl2pPr marL="320040" indent="0">
              <a:buNone/>
              <a:defRPr b="1"/>
            </a:lvl2pPr>
            <a:lvl3pPr marL="594360" indent="0">
              <a:buNone/>
              <a:defRPr b="1"/>
            </a:lvl3pPr>
            <a:lvl4pPr marL="868680" indent="0">
              <a:buNone/>
              <a:defRPr b="1"/>
            </a:lvl4pPr>
            <a:lvl5pPr marL="1143000" indent="0">
              <a:buNone/>
              <a:defRPr b="1"/>
            </a:lvl5pPr>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
        <p:nvSpPr>
          <p:cNvPr id="7" name="投影片編號版面配置區 22"/>
          <p:cNvSpPr>
            <a:spLocks noGrp="1"/>
          </p:cNvSpPr>
          <p:nvPr>
            <p:ph type="sldNum" sz="quarter" idx="4"/>
          </p:nvPr>
        </p:nvSpPr>
        <p:spPr>
          <a:xfrm>
            <a:off x="8820504" y="6453336"/>
            <a:ext cx="288000" cy="288000"/>
          </a:xfrm>
          <a:prstGeom prst="ellipse">
            <a:avLst/>
          </a:prstGeom>
          <a:solidFill>
            <a:schemeClr val="accent5">
              <a:lumMod val="75000"/>
            </a:schemeClr>
          </a:solidFill>
        </p:spPr>
        <p:txBody>
          <a:bodyPr wrap="none" lIns="0" tIns="0" rIns="0" bIns="0" anchor="ctr" anchorCtr="1">
            <a:noAutofit/>
          </a:bodyPr>
          <a:lstStyle>
            <a:lvl1pPr algn="ctr" eaLnBrk="1" latinLnBrk="0" hangingPunct="1">
              <a:defRPr kumimoji="0" sz="1200">
                <a:solidFill>
                  <a:srgbClr val="FFFFFF"/>
                </a:solidFill>
                <a:latin typeface="+mj-lt"/>
                <a:ea typeface="+mj-ea"/>
                <a:cs typeface="+mj-cs"/>
              </a:defRPr>
            </a:lvl1pPr>
          </a:lstStyle>
          <a:p>
            <a:fld id="{C0042C15-C746-477B-BA97-A88C9B253CFD}" type="slidenum">
              <a:rPr lang="zh-TW" altLang="en-US" smtClean="0"/>
              <a:pPr/>
              <a:t>‹#›</a:t>
            </a:fld>
            <a:endParaRPr lang="zh-TW" altLang="en-US" dirty="0"/>
          </a:p>
        </p:txBody>
      </p:sp>
      <p:sp>
        <p:nvSpPr>
          <p:cNvPr id="9" name="內容版面配置區 2"/>
          <p:cNvSpPr>
            <a:spLocks noGrp="1"/>
          </p:cNvSpPr>
          <p:nvPr>
            <p:ph idx="12"/>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Tree>
    <p:extLst>
      <p:ext uri="{BB962C8B-B14F-4D97-AF65-F5344CB8AC3E}">
        <p14:creationId xmlns:p14="http://schemas.microsoft.com/office/powerpoint/2010/main" val="558375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4" name="日期版面配置區 3"/>
          <p:cNvSpPr>
            <a:spLocks noGrp="1"/>
          </p:cNvSpPr>
          <p:nvPr>
            <p:ph type="dt" sz="half" idx="10"/>
          </p:nvPr>
        </p:nvSpPr>
        <p:spPr>
          <a:xfrm>
            <a:off x="6172200" y="6191250"/>
            <a:ext cx="2476500" cy="476250"/>
          </a:xfrm>
          <a:prstGeom prst="rect">
            <a:avLst/>
          </a:prstGeom>
        </p:spPr>
        <p:txBody>
          <a:bodyPr/>
          <a:lstStyle/>
          <a:p>
            <a:pPr fontAlgn="auto">
              <a:spcBef>
                <a:spcPts val="0"/>
              </a:spcBef>
              <a:spcAft>
                <a:spcPts val="0"/>
              </a:spcAft>
            </a:pPr>
            <a:fld id="{8350E4D7-407E-4A5B-B206-87AFC5676781}" type="datetime1">
              <a:rPr kumimoji="0" lang="zh-TW" altLang="en-US" smtClean="0">
                <a:solidFill>
                  <a:prstClr val="black"/>
                </a:solidFill>
                <a:latin typeface="Perpetua"/>
                <a:ea typeface="新細明體"/>
              </a:rPr>
              <a:pPr fontAlgn="auto">
                <a:spcBef>
                  <a:spcPts val="0"/>
                </a:spcBef>
                <a:spcAft>
                  <a:spcPts val="0"/>
                </a:spcAft>
              </a:pPr>
              <a:t>2019/3/11</a:t>
            </a:fld>
            <a:endParaRPr kumimoji="0" lang="zh-TW" altLang="en-US">
              <a:solidFill>
                <a:prstClr val="black"/>
              </a:solidFill>
              <a:latin typeface="Perpetua"/>
              <a:ea typeface="新細明體"/>
            </a:endParaRPr>
          </a:p>
        </p:txBody>
      </p:sp>
      <p:sp>
        <p:nvSpPr>
          <p:cNvPr id="5" name="頁尾版面配置區 4"/>
          <p:cNvSpPr>
            <a:spLocks noGrp="1"/>
          </p:cNvSpPr>
          <p:nvPr>
            <p:ph type="ftr" sz="quarter" idx="11"/>
          </p:nvPr>
        </p:nvSpPr>
        <p:spPr>
          <a:xfrm>
            <a:off x="914400" y="6172200"/>
            <a:ext cx="3962400" cy="457200"/>
          </a:xfrm>
          <a:prstGeom prst="rect">
            <a:avLst/>
          </a:prstGeom>
        </p:spPr>
        <p:txBody>
          <a:bodyPr/>
          <a:lstStyle/>
          <a:p>
            <a:pPr fontAlgn="auto">
              <a:spcBef>
                <a:spcPts val="0"/>
              </a:spcBef>
              <a:spcAft>
                <a:spcPts val="0"/>
              </a:spcAft>
            </a:pPr>
            <a:endParaRPr kumimoji="0" lang="zh-TW" altLang="en-US">
              <a:solidFill>
                <a:prstClr val="black"/>
              </a:solidFill>
              <a:latin typeface="Perpetua"/>
              <a:ea typeface="新細明體"/>
            </a:endParaRPr>
          </a:p>
        </p:txBody>
      </p:sp>
      <p:sp>
        <p:nvSpPr>
          <p:cNvPr id="8" name="內容版面配置區 7"/>
          <p:cNvSpPr>
            <a:spLocks noGrp="1"/>
          </p:cNvSpPr>
          <p:nvPr>
            <p:ph sz="quarter" idx="1"/>
          </p:nvPr>
        </p:nvSpPr>
        <p:spPr>
          <a:xfrm>
            <a:off x="251520" y="1052736"/>
            <a:ext cx="8712968" cy="5616624"/>
          </a:xfrm>
        </p:spPr>
        <p:txBody>
          <a:bodyPr vert="horz">
            <a:normAutofit/>
          </a:bodyPr>
          <a:lstStyle>
            <a:lvl1pPr>
              <a:buClr>
                <a:schemeClr val="tx1">
                  <a:lumMod val="85000"/>
                  <a:lumOff val="15000"/>
                </a:schemeClr>
              </a:buClr>
              <a:defRPr sz="2400"/>
            </a:lvl1pPr>
            <a:lvl2pPr>
              <a:defRPr sz="2200"/>
            </a:lvl2pPr>
            <a:lvl3pPr>
              <a:defRPr sz="2200"/>
            </a:lvl3pPr>
            <a:lvl4pPr>
              <a:defRPr sz="2200"/>
            </a:lvl4pPr>
            <a:lvl5pPr>
              <a:defRPr sz="2200"/>
            </a:lvl5pPr>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
        <p:nvSpPr>
          <p:cNvPr id="7" name="投影片編號版面配置區 22"/>
          <p:cNvSpPr>
            <a:spLocks noGrp="1"/>
          </p:cNvSpPr>
          <p:nvPr>
            <p:ph type="sldNum" sz="quarter" idx="4"/>
          </p:nvPr>
        </p:nvSpPr>
        <p:spPr>
          <a:xfrm>
            <a:off x="8820504" y="6453336"/>
            <a:ext cx="288000" cy="288000"/>
          </a:xfrm>
          <a:prstGeom prst="ellipse">
            <a:avLst/>
          </a:prstGeom>
          <a:solidFill>
            <a:schemeClr val="accent5">
              <a:lumMod val="75000"/>
            </a:schemeClr>
          </a:solidFill>
        </p:spPr>
        <p:txBody>
          <a:bodyPr wrap="none" lIns="0" tIns="0" rIns="0" bIns="0" anchor="ctr" anchorCtr="1">
            <a:noAutofit/>
          </a:bodyPr>
          <a:lstStyle>
            <a:lvl1pPr algn="ctr" eaLnBrk="1" latinLnBrk="0" hangingPunct="1">
              <a:defRPr kumimoji="0" sz="1200">
                <a:solidFill>
                  <a:srgbClr val="FFFFFF"/>
                </a:solidFill>
                <a:latin typeface="+mj-lt"/>
                <a:ea typeface="+mj-ea"/>
                <a:cs typeface="+mj-cs"/>
              </a:defRPr>
            </a:lvl1pPr>
          </a:lstStyle>
          <a:p>
            <a:fld id="{C0042C15-C746-477B-BA97-A88C9B253CFD}" type="slidenum">
              <a:rPr lang="zh-TW" altLang="en-US" smtClean="0"/>
              <a:pPr/>
              <a:t>‹#›</a:t>
            </a:fld>
            <a:endParaRPr lang="zh-TW" altLang="en-US" dirty="0"/>
          </a:p>
        </p:txBody>
      </p:sp>
      <p:sp>
        <p:nvSpPr>
          <p:cNvPr id="9" name="內容版面配置區 2"/>
          <p:cNvSpPr>
            <a:spLocks noGrp="1"/>
          </p:cNvSpPr>
          <p:nvPr>
            <p:ph idx="12"/>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Tree>
    <p:extLst>
      <p:ext uri="{BB962C8B-B14F-4D97-AF65-F5344CB8AC3E}">
        <p14:creationId xmlns:p14="http://schemas.microsoft.com/office/powerpoint/2010/main" val="1175298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4" name="日期版面配置區 3"/>
          <p:cNvSpPr>
            <a:spLocks noGrp="1"/>
          </p:cNvSpPr>
          <p:nvPr>
            <p:ph type="dt" sz="half" idx="10"/>
          </p:nvPr>
        </p:nvSpPr>
        <p:spPr>
          <a:xfrm>
            <a:off x="6172200" y="6191250"/>
            <a:ext cx="2476500" cy="476250"/>
          </a:xfrm>
          <a:prstGeom prst="rect">
            <a:avLst/>
          </a:prstGeom>
        </p:spPr>
        <p:txBody>
          <a:bodyPr/>
          <a:lstStyle/>
          <a:p>
            <a:pPr fontAlgn="auto">
              <a:spcBef>
                <a:spcPts val="0"/>
              </a:spcBef>
              <a:spcAft>
                <a:spcPts val="0"/>
              </a:spcAft>
            </a:pPr>
            <a:fld id="{8DF96788-76EC-41E5-9883-26326CED7352}" type="datetime1">
              <a:rPr kumimoji="0" lang="zh-TW" altLang="en-US" smtClean="0">
                <a:solidFill>
                  <a:prstClr val="black"/>
                </a:solidFill>
                <a:latin typeface="Perpetua"/>
                <a:ea typeface="新細明體"/>
              </a:rPr>
              <a:pPr fontAlgn="auto">
                <a:spcBef>
                  <a:spcPts val="0"/>
                </a:spcBef>
                <a:spcAft>
                  <a:spcPts val="0"/>
                </a:spcAft>
              </a:pPr>
              <a:t>2019/3/11</a:t>
            </a:fld>
            <a:endParaRPr kumimoji="0" lang="zh-TW" altLang="en-US">
              <a:solidFill>
                <a:prstClr val="black"/>
              </a:solidFill>
              <a:latin typeface="Perpetua"/>
              <a:ea typeface="新細明體"/>
            </a:endParaRPr>
          </a:p>
        </p:txBody>
      </p:sp>
      <p:sp>
        <p:nvSpPr>
          <p:cNvPr id="5" name="頁尾版面配置區 4"/>
          <p:cNvSpPr>
            <a:spLocks noGrp="1"/>
          </p:cNvSpPr>
          <p:nvPr>
            <p:ph type="ftr" sz="quarter" idx="11"/>
          </p:nvPr>
        </p:nvSpPr>
        <p:spPr>
          <a:xfrm>
            <a:off x="914400" y="6172200"/>
            <a:ext cx="3962400" cy="457200"/>
          </a:xfrm>
          <a:prstGeom prst="rect">
            <a:avLst/>
          </a:prstGeom>
        </p:spPr>
        <p:txBody>
          <a:bodyPr/>
          <a:lstStyle/>
          <a:p>
            <a:pPr fontAlgn="auto">
              <a:spcBef>
                <a:spcPts val="0"/>
              </a:spcBef>
              <a:spcAft>
                <a:spcPts val="0"/>
              </a:spcAft>
            </a:pPr>
            <a:endParaRPr kumimoji="0" lang="zh-TW" altLang="en-US">
              <a:solidFill>
                <a:prstClr val="black"/>
              </a:solidFill>
              <a:latin typeface="Perpetua"/>
              <a:ea typeface="新細明體"/>
            </a:endParaRPr>
          </a:p>
        </p:txBody>
      </p:sp>
      <p:sp>
        <p:nvSpPr>
          <p:cNvPr id="8" name="內容版面配置區 7"/>
          <p:cNvSpPr>
            <a:spLocks noGrp="1"/>
          </p:cNvSpPr>
          <p:nvPr>
            <p:ph sz="quarter" idx="1"/>
          </p:nvPr>
        </p:nvSpPr>
        <p:spPr>
          <a:xfrm>
            <a:off x="251520" y="980728"/>
            <a:ext cx="8712968" cy="648072"/>
          </a:xfrm>
        </p:spPr>
        <p:txBody>
          <a:bodyPr vert="horz">
            <a:noAutofit/>
          </a:bodyPr>
          <a:lstStyle>
            <a:lvl1pPr marL="0" indent="0">
              <a:buNone/>
              <a:defRPr sz="2400" b="1">
                <a:solidFill>
                  <a:srgbClr val="C00000"/>
                </a:solidFill>
              </a:defRPr>
            </a:lvl1pPr>
            <a:lvl2pPr marL="320040" indent="0">
              <a:buNone/>
              <a:defRPr sz="2400" b="1">
                <a:solidFill>
                  <a:srgbClr val="C00000"/>
                </a:solidFill>
              </a:defRPr>
            </a:lvl2pPr>
            <a:lvl3pPr marL="594360" indent="0">
              <a:buNone/>
              <a:defRPr sz="2400" b="1">
                <a:solidFill>
                  <a:srgbClr val="C00000"/>
                </a:solidFill>
              </a:defRPr>
            </a:lvl3pPr>
            <a:lvl4pPr marL="868680" indent="0">
              <a:buNone/>
              <a:defRPr sz="2400" b="1">
                <a:solidFill>
                  <a:srgbClr val="C00000"/>
                </a:solidFill>
              </a:defRPr>
            </a:lvl4pPr>
            <a:lvl5pPr marL="1143000" indent="0">
              <a:buNone/>
              <a:defRPr sz="2400" b="1">
                <a:solidFill>
                  <a:srgbClr val="C00000"/>
                </a:solidFill>
              </a:defRPr>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7" name="內容版面配置區 7"/>
          <p:cNvSpPr>
            <a:spLocks noGrp="1"/>
          </p:cNvSpPr>
          <p:nvPr>
            <p:ph sz="quarter" idx="13"/>
          </p:nvPr>
        </p:nvSpPr>
        <p:spPr>
          <a:xfrm>
            <a:off x="251520" y="1628800"/>
            <a:ext cx="8712968" cy="5112568"/>
          </a:xfrm>
        </p:spPr>
        <p:txBody>
          <a:bodyPr vert="horz">
            <a:normAutofit/>
          </a:bodyPr>
          <a:lstStyle>
            <a:lvl1pPr>
              <a:buClr>
                <a:schemeClr val="tx1">
                  <a:lumMod val="85000"/>
                  <a:lumOff val="15000"/>
                </a:schemeClr>
              </a:buClr>
              <a:defRPr sz="2400"/>
            </a:lvl1pPr>
            <a:lvl2pPr>
              <a:defRPr sz="2400"/>
            </a:lvl2pPr>
            <a:lvl3pPr>
              <a:defRPr sz="2400"/>
            </a:lvl3pPr>
            <a:lvl4pPr>
              <a:defRPr sz="2400"/>
            </a:lvl4pPr>
            <a:lvl5pPr>
              <a:defRPr sz="2400"/>
            </a:lvl5pPr>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
        <p:nvSpPr>
          <p:cNvPr id="6" name="投影片編號版面配置區 5"/>
          <p:cNvSpPr>
            <a:spLocks noGrp="1"/>
          </p:cNvSpPr>
          <p:nvPr>
            <p:ph type="sldNum" sz="quarter" idx="12"/>
          </p:nvPr>
        </p:nvSpPr>
        <p:spPr>
          <a:xfrm>
            <a:off x="8820504" y="6453336"/>
            <a:ext cx="288000" cy="288000"/>
          </a:xfrm>
        </p:spPr>
        <p:txBody>
          <a:bodyPr/>
          <a:lstStyle/>
          <a:p>
            <a:fld id="{C0042C15-C746-477B-BA97-A88C9B253CFD}" type="slidenum">
              <a:rPr lang="zh-TW" altLang="en-US" smtClean="0"/>
              <a:pPr/>
              <a:t>‹#›</a:t>
            </a:fld>
            <a:endParaRPr lang="zh-TW" altLang="en-US" dirty="0"/>
          </a:p>
        </p:txBody>
      </p:sp>
      <p:sp>
        <p:nvSpPr>
          <p:cNvPr id="9" name="內容版面配置區 2"/>
          <p:cNvSpPr>
            <a:spLocks noGrp="1"/>
          </p:cNvSpPr>
          <p:nvPr>
            <p:ph idx="14"/>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Tree>
    <p:extLst>
      <p:ext uri="{BB962C8B-B14F-4D97-AF65-F5344CB8AC3E}">
        <p14:creationId xmlns:p14="http://schemas.microsoft.com/office/powerpoint/2010/main" val="1792454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4" name="日期版面配置區 3"/>
          <p:cNvSpPr>
            <a:spLocks noGrp="1"/>
          </p:cNvSpPr>
          <p:nvPr>
            <p:ph type="dt" sz="half" idx="10"/>
          </p:nvPr>
        </p:nvSpPr>
        <p:spPr>
          <a:xfrm>
            <a:off x="6172200" y="6191250"/>
            <a:ext cx="2476500" cy="476250"/>
          </a:xfrm>
          <a:prstGeom prst="rect">
            <a:avLst/>
          </a:prstGeom>
        </p:spPr>
        <p:txBody>
          <a:bodyPr/>
          <a:lstStyle/>
          <a:p>
            <a:pPr fontAlgn="auto">
              <a:spcBef>
                <a:spcPts val="0"/>
              </a:spcBef>
              <a:spcAft>
                <a:spcPts val="0"/>
              </a:spcAft>
            </a:pPr>
            <a:fld id="{77EE41DF-094A-4A20-8D75-532E9C9A74E4}" type="datetime1">
              <a:rPr kumimoji="0" lang="zh-TW" altLang="en-US" smtClean="0">
                <a:solidFill>
                  <a:prstClr val="black"/>
                </a:solidFill>
                <a:latin typeface="Perpetua"/>
                <a:ea typeface="新細明體"/>
              </a:rPr>
              <a:pPr fontAlgn="auto">
                <a:spcBef>
                  <a:spcPts val="0"/>
                </a:spcBef>
                <a:spcAft>
                  <a:spcPts val="0"/>
                </a:spcAft>
              </a:pPr>
              <a:t>2019/3/11</a:t>
            </a:fld>
            <a:endParaRPr kumimoji="0" lang="zh-TW" altLang="en-US">
              <a:solidFill>
                <a:prstClr val="black"/>
              </a:solidFill>
              <a:latin typeface="Perpetua"/>
              <a:ea typeface="新細明體"/>
            </a:endParaRPr>
          </a:p>
        </p:txBody>
      </p:sp>
      <p:sp>
        <p:nvSpPr>
          <p:cNvPr id="5" name="頁尾版面配置區 4"/>
          <p:cNvSpPr>
            <a:spLocks noGrp="1"/>
          </p:cNvSpPr>
          <p:nvPr>
            <p:ph type="ftr" sz="quarter" idx="11"/>
          </p:nvPr>
        </p:nvSpPr>
        <p:spPr>
          <a:xfrm>
            <a:off x="914400" y="6172200"/>
            <a:ext cx="3962400" cy="457200"/>
          </a:xfrm>
          <a:prstGeom prst="rect">
            <a:avLst/>
          </a:prstGeom>
        </p:spPr>
        <p:txBody>
          <a:bodyPr/>
          <a:lstStyle/>
          <a:p>
            <a:pPr fontAlgn="auto">
              <a:spcBef>
                <a:spcPts val="0"/>
              </a:spcBef>
              <a:spcAft>
                <a:spcPts val="0"/>
              </a:spcAft>
            </a:pPr>
            <a:endParaRPr kumimoji="0" lang="zh-TW" altLang="en-US">
              <a:solidFill>
                <a:prstClr val="black"/>
              </a:solidFill>
              <a:latin typeface="Perpetua"/>
              <a:ea typeface="新細明體"/>
            </a:endParaRPr>
          </a:p>
        </p:txBody>
      </p:sp>
      <p:sp>
        <p:nvSpPr>
          <p:cNvPr id="8" name="內容版面配置區 7"/>
          <p:cNvSpPr>
            <a:spLocks noGrp="1"/>
          </p:cNvSpPr>
          <p:nvPr>
            <p:ph sz="quarter" idx="1"/>
          </p:nvPr>
        </p:nvSpPr>
        <p:spPr>
          <a:xfrm>
            <a:off x="251520" y="980728"/>
            <a:ext cx="8712968" cy="648072"/>
          </a:xfrm>
        </p:spPr>
        <p:txBody>
          <a:bodyPr vert="horz">
            <a:noAutofit/>
          </a:bodyPr>
          <a:lstStyle>
            <a:lvl1pPr marL="0" indent="0">
              <a:buNone/>
              <a:defRPr sz="2400" b="1">
                <a:solidFill>
                  <a:srgbClr val="C00000"/>
                </a:solidFill>
              </a:defRPr>
            </a:lvl1pPr>
            <a:lvl2pPr marL="320040" indent="0">
              <a:buNone/>
              <a:defRPr sz="2400" b="1">
                <a:solidFill>
                  <a:srgbClr val="C00000"/>
                </a:solidFill>
              </a:defRPr>
            </a:lvl2pPr>
            <a:lvl3pPr marL="594360" indent="0">
              <a:buNone/>
              <a:defRPr sz="2400" b="1">
                <a:solidFill>
                  <a:srgbClr val="C00000"/>
                </a:solidFill>
              </a:defRPr>
            </a:lvl3pPr>
            <a:lvl4pPr marL="868680" indent="0">
              <a:buNone/>
              <a:defRPr sz="2400" b="1">
                <a:solidFill>
                  <a:srgbClr val="C00000"/>
                </a:solidFill>
              </a:defRPr>
            </a:lvl4pPr>
            <a:lvl5pPr marL="1143000" indent="0">
              <a:buNone/>
              <a:defRPr sz="2400" b="1">
                <a:solidFill>
                  <a:srgbClr val="C00000"/>
                </a:solidFill>
              </a:defRPr>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7" name="內容版面配置區 7"/>
          <p:cNvSpPr>
            <a:spLocks noGrp="1"/>
          </p:cNvSpPr>
          <p:nvPr>
            <p:ph sz="quarter" idx="13"/>
          </p:nvPr>
        </p:nvSpPr>
        <p:spPr>
          <a:xfrm>
            <a:off x="251520" y="1628800"/>
            <a:ext cx="8712968" cy="1728192"/>
          </a:xfrm>
        </p:spPr>
        <p:txBody>
          <a:bodyPr vert="horz">
            <a:normAutofit/>
          </a:bodyPr>
          <a:lstStyle>
            <a:lvl1pPr>
              <a:buClr>
                <a:schemeClr val="tx1">
                  <a:lumMod val="85000"/>
                  <a:lumOff val="15000"/>
                </a:schemeClr>
              </a:buClr>
              <a:defRPr sz="2400"/>
            </a:lvl1pPr>
            <a:lvl2pPr>
              <a:defRPr sz="2400"/>
            </a:lvl2pPr>
            <a:lvl3pPr>
              <a:defRPr sz="2400"/>
            </a:lvl3pPr>
            <a:lvl4pPr>
              <a:defRPr sz="2400"/>
            </a:lvl4pPr>
            <a:lvl5pPr>
              <a:defRPr sz="2400"/>
            </a:lvl5pPr>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
        <p:nvSpPr>
          <p:cNvPr id="9" name="內容版面配置區 7"/>
          <p:cNvSpPr>
            <a:spLocks noGrp="1"/>
          </p:cNvSpPr>
          <p:nvPr>
            <p:ph sz="quarter" idx="14"/>
          </p:nvPr>
        </p:nvSpPr>
        <p:spPr>
          <a:xfrm>
            <a:off x="251520" y="3356992"/>
            <a:ext cx="8712968" cy="3312368"/>
          </a:xfrm>
        </p:spPr>
        <p:txBody>
          <a:bodyPr vert="horz">
            <a:normAutofit/>
          </a:bodyPr>
          <a:lstStyle>
            <a:lvl1pPr>
              <a:defRPr sz="2400"/>
            </a:lvl1pPr>
            <a:lvl2pPr>
              <a:defRPr sz="2400"/>
            </a:lvl2pPr>
            <a:lvl3pPr>
              <a:defRPr sz="2400"/>
            </a:lvl3pPr>
            <a:lvl4pPr>
              <a:defRPr sz="2400"/>
            </a:lvl4pPr>
            <a:lvl5pPr>
              <a:defRPr sz="2400"/>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6" name="投影片編號版面配置區 5"/>
          <p:cNvSpPr>
            <a:spLocks noGrp="1"/>
          </p:cNvSpPr>
          <p:nvPr>
            <p:ph type="sldNum" sz="quarter" idx="12"/>
          </p:nvPr>
        </p:nvSpPr>
        <p:spPr>
          <a:xfrm>
            <a:off x="8820504" y="6453336"/>
            <a:ext cx="288000" cy="288000"/>
          </a:xfrm>
        </p:spPr>
        <p:txBody>
          <a:bodyPr/>
          <a:lstStyle/>
          <a:p>
            <a:fld id="{C0042C15-C746-477B-BA97-A88C9B253CFD}" type="slidenum">
              <a:rPr lang="zh-TW" altLang="en-US" smtClean="0"/>
              <a:pPr/>
              <a:t>‹#›</a:t>
            </a:fld>
            <a:endParaRPr lang="zh-TW" altLang="en-US"/>
          </a:p>
        </p:txBody>
      </p:sp>
      <p:sp>
        <p:nvSpPr>
          <p:cNvPr id="10" name="內容版面配置區 2"/>
          <p:cNvSpPr>
            <a:spLocks noGrp="1"/>
          </p:cNvSpPr>
          <p:nvPr>
            <p:ph idx="15"/>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Tree>
    <p:extLst>
      <p:ext uri="{BB962C8B-B14F-4D97-AF65-F5344CB8AC3E}">
        <p14:creationId xmlns:p14="http://schemas.microsoft.com/office/powerpoint/2010/main" val="118828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4" name="日期版面配置區 3"/>
          <p:cNvSpPr>
            <a:spLocks noGrp="1"/>
          </p:cNvSpPr>
          <p:nvPr>
            <p:ph type="dt" sz="half" idx="10"/>
          </p:nvPr>
        </p:nvSpPr>
        <p:spPr>
          <a:xfrm>
            <a:off x="6172200" y="6191250"/>
            <a:ext cx="2476500" cy="476250"/>
          </a:xfrm>
          <a:prstGeom prst="rect">
            <a:avLst/>
          </a:prstGeom>
        </p:spPr>
        <p:txBody>
          <a:bodyPr/>
          <a:lstStyle/>
          <a:p>
            <a:pPr fontAlgn="auto">
              <a:spcBef>
                <a:spcPts val="0"/>
              </a:spcBef>
              <a:spcAft>
                <a:spcPts val="0"/>
              </a:spcAft>
            </a:pPr>
            <a:fld id="{B7B0BEFE-AA94-4BAD-8425-E8B8B0A2252F}" type="datetime1">
              <a:rPr kumimoji="0" lang="zh-TW" altLang="en-US" smtClean="0">
                <a:solidFill>
                  <a:prstClr val="black"/>
                </a:solidFill>
                <a:latin typeface="Perpetua"/>
                <a:ea typeface="新細明體"/>
              </a:rPr>
              <a:pPr fontAlgn="auto">
                <a:spcBef>
                  <a:spcPts val="0"/>
                </a:spcBef>
                <a:spcAft>
                  <a:spcPts val="0"/>
                </a:spcAft>
              </a:pPr>
              <a:t>2019/3/11</a:t>
            </a:fld>
            <a:endParaRPr kumimoji="0" lang="zh-TW" altLang="en-US">
              <a:solidFill>
                <a:prstClr val="black"/>
              </a:solidFill>
              <a:latin typeface="Perpetua"/>
              <a:ea typeface="新細明體"/>
            </a:endParaRPr>
          </a:p>
        </p:txBody>
      </p:sp>
      <p:sp>
        <p:nvSpPr>
          <p:cNvPr id="5" name="頁尾版面配置區 4"/>
          <p:cNvSpPr>
            <a:spLocks noGrp="1"/>
          </p:cNvSpPr>
          <p:nvPr>
            <p:ph type="ftr" sz="quarter" idx="11"/>
          </p:nvPr>
        </p:nvSpPr>
        <p:spPr>
          <a:xfrm>
            <a:off x="914400" y="6172200"/>
            <a:ext cx="3962400" cy="457200"/>
          </a:xfrm>
          <a:prstGeom prst="rect">
            <a:avLst/>
          </a:prstGeom>
        </p:spPr>
        <p:txBody>
          <a:bodyPr/>
          <a:lstStyle/>
          <a:p>
            <a:pPr fontAlgn="auto">
              <a:spcBef>
                <a:spcPts val="0"/>
              </a:spcBef>
              <a:spcAft>
                <a:spcPts val="0"/>
              </a:spcAft>
            </a:pPr>
            <a:endParaRPr kumimoji="0" lang="zh-TW" altLang="en-US">
              <a:solidFill>
                <a:prstClr val="black"/>
              </a:solidFill>
              <a:latin typeface="Perpetua"/>
              <a:ea typeface="新細明體"/>
            </a:endParaRPr>
          </a:p>
        </p:txBody>
      </p:sp>
      <p:sp>
        <p:nvSpPr>
          <p:cNvPr id="8" name="內容版面配置區 7"/>
          <p:cNvSpPr>
            <a:spLocks noGrp="1"/>
          </p:cNvSpPr>
          <p:nvPr>
            <p:ph sz="quarter" idx="1"/>
          </p:nvPr>
        </p:nvSpPr>
        <p:spPr>
          <a:xfrm>
            <a:off x="251520" y="980728"/>
            <a:ext cx="8712968" cy="648072"/>
          </a:xfrm>
        </p:spPr>
        <p:txBody>
          <a:bodyPr vert="horz">
            <a:noAutofit/>
          </a:bodyPr>
          <a:lstStyle>
            <a:lvl1pPr marL="0" indent="0">
              <a:buNone/>
              <a:defRPr sz="2400" b="1">
                <a:solidFill>
                  <a:srgbClr val="C00000"/>
                </a:solidFill>
              </a:defRPr>
            </a:lvl1pPr>
            <a:lvl2pPr marL="320040" indent="0">
              <a:buNone/>
              <a:defRPr sz="2400" b="1">
                <a:solidFill>
                  <a:srgbClr val="C00000"/>
                </a:solidFill>
              </a:defRPr>
            </a:lvl2pPr>
            <a:lvl3pPr marL="594360" indent="0">
              <a:buNone/>
              <a:defRPr sz="2400" b="1">
                <a:solidFill>
                  <a:srgbClr val="C00000"/>
                </a:solidFill>
              </a:defRPr>
            </a:lvl3pPr>
            <a:lvl4pPr marL="868680" indent="0">
              <a:buNone/>
              <a:defRPr sz="2400" b="1">
                <a:solidFill>
                  <a:srgbClr val="C00000"/>
                </a:solidFill>
              </a:defRPr>
            </a:lvl4pPr>
            <a:lvl5pPr marL="1143000" indent="0">
              <a:buNone/>
              <a:defRPr sz="2400" b="1">
                <a:solidFill>
                  <a:srgbClr val="C00000"/>
                </a:solidFill>
              </a:defRPr>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7" name="內容版面配置區 7"/>
          <p:cNvSpPr>
            <a:spLocks noGrp="1"/>
          </p:cNvSpPr>
          <p:nvPr>
            <p:ph sz="quarter" idx="13"/>
          </p:nvPr>
        </p:nvSpPr>
        <p:spPr>
          <a:xfrm>
            <a:off x="251520" y="1628800"/>
            <a:ext cx="4248472" cy="5040560"/>
          </a:xfrm>
        </p:spPr>
        <p:txBody>
          <a:bodyPr vert="horz">
            <a:normAutofit/>
          </a:bodyPr>
          <a:lstStyle>
            <a:lvl1pPr>
              <a:buClr>
                <a:schemeClr val="tx1">
                  <a:lumMod val="85000"/>
                  <a:lumOff val="15000"/>
                </a:schemeClr>
              </a:buClr>
              <a:defRPr sz="2400"/>
            </a:lvl1pPr>
            <a:lvl2pPr>
              <a:defRPr sz="2400"/>
            </a:lvl2pPr>
            <a:lvl3pPr>
              <a:defRPr sz="2400"/>
            </a:lvl3pPr>
            <a:lvl4pPr>
              <a:defRPr sz="2400"/>
            </a:lvl4pPr>
            <a:lvl5pPr>
              <a:defRPr sz="2400"/>
            </a:lvl5pPr>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
        <p:nvSpPr>
          <p:cNvPr id="10" name="內容版面配置區 7"/>
          <p:cNvSpPr>
            <a:spLocks noGrp="1"/>
          </p:cNvSpPr>
          <p:nvPr>
            <p:ph sz="quarter" idx="14"/>
          </p:nvPr>
        </p:nvSpPr>
        <p:spPr>
          <a:xfrm>
            <a:off x="4644008" y="1628775"/>
            <a:ext cx="4332412" cy="5040560"/>
          </a:xfrm>
        </p:spPr>
        <p:txBody>
          <a:bodyPr vert="horz">
            <a:normAutofit/>
          </a:bodyPr>
          <a:lstStyle>
            <a:lvl1pPr>
              <a:buClr>
                <a:schemeClr val="tx1">
                  <a:lumMod val="85000"/>
                  <a:lumOff val="15000"/>
                </a:schemeClr>
              </a:buClr>
              <a:defRPr sz="2400"/>
            </a:lvl1pPr>
            <a:lvl2pPr>
              <a:defRPr sz="2400"/>
            </a:lvl2pPr>
            <a:lvl3pPr>
              <a:defRPr sz="2400"/>
            </a:lvl3pPr>
            <a:lvl4pPr>
              <a:defRPr sz="2400"/>
            </a:lvl4pPr>
            <a:lvl5pPr>
              <a:defRPr sz="2400"/>
            </a:lvl5pPr>
          </a:lstStyle>
          <a:p>
            <a:pPr lvl="0" eaLnBrk="1" latinLnBrk="0" hangingPunct="1"/>
            <a:r>
              <a:rPr lang="zh-TW" altLang="en-US" dirty="0"/>
              <a:t>按一下以編輯母片文字樣式</a:t>
            </a:r>
          </a:p>
          <a:p>
            <a:pPr lvl="1" eaLnBrk="1" latinLnBrk="0" hangingPunct="1"/>
            <a:r>
              <a:rPr lang="zh-TW" altLang="en-US" dirty="0"/>
              <a:t>第二層</a:t>
            </a:r>
          </a:p>
          <a:p>
            <a:pPr lvl="2" eaLnBrk="1" latinLnBrk="0" hangingPunct="1"/>
            <a:r>
              <a:rPr lang="zh-TW" altLang="en-US" dirty="0"/>
              <a:t>第三層</a:t>
            </a:r>
          </a:p>
          <a:p>
            <a:pPr lvl="3" eaLnBrk="1" latinLnBrk="0" hangingPunct="1"/>
            <a:r>
              <a:rPr lang="zh-TW" altLang="en-US" dirty="0"/>
              <a:t>第四層</a:t>
            </a:r>
          </a:p>
          <a:p>
            <a:pPr lvl="4" eaLnBrk="1" latinLnBrk="0" hangingPunct="1"/>
            <a:r>
              <a:rPr lang="zh-TW" altLang="en-US" dirty="0"/>
              <a:t>第五層</a:t>
            </a:r>
            <a:endParaRPr kumimoji="0" lang="en-US" dirty="0"/>
          </a:p>
        </p:txBody>
      </p:sp>
      <p:sp>
        <p:nvSpPr>
          <p:cNvPr id="6" name="投影片編號版面配置區 5"/>
          <p:cNvSpPr>
            <a:spLocks noGrp="1"/>
          </p:cNvSpPr>
          <p:nvPr>
            <p:ph type="sldNum" sz="quarter" idx="12"/>
          </p:nvPr>
        </p:nvSpPr>
        <p:spPr>
          <a:xfrm>
            <a:off x="8820504" y="6453336"/>
            <a:ext cx="288000" cy="288000"/>
          </a:xfrm>
        </p:spPr>
        <p:txBody>
          <a:bodyPr/>
          <a:lstStyle/>
          <a:p>
            <a:fld id="{C0042C15-C746-477B-BA97-A88C9B253CFD}" type="slidenum">
              <a:rPr lang="zh-TW" altLang="en-US" smtClean="0"/>
              <a:pPr/>
              <a:t>‹#›</a:t>
            </a:fld>
            <a:endParaRPr lang="zh-TW" altLang="en-US" dirty="0"/>
          </a:p>
        </p:txBody>
      </p:sp>
      <p:sp>
        <p:nvSpPr>
          <p:cNvPr id="9" name="內容版面配置區 2"/>
          <p:cNvSpPr>
            <a:spLocks noGrp="1"/>
          </p:cNvSpPr>
          <p:nvPr>
            <p:ph idx="15"/>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Tree>
    <p:extLst>
      <p:ext uri="{BB962C8B-B14F-4D97-AF65-F5344CB8AC3E}">
        <p14:creationId xmlns:p14="http://schemas.microsoft.com/office/powerpoint/2010/main" val="1239749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日期版面配置區 2"/>
          <p:cNvSpPr>
            <a:spLocks noGrp="1"/>
          </p:cNvSpPr>
          <p:nvPr>
            <p:ph type="dt" sz="half" idx="10"/>
          </p:nvPr>
        </p:nvSpPr>
        <p:spPr>
          <a:xfrm>
            <a:off x="6172200" y="6191250"/>
            <a:ext cx="2476500" cy="476250"/>
          </a:xfrm>
          <a:prstGeom prst="rect">
            <a:avLst/>
          </a:prstGeom>
        </p:spPr>
        <p:txBody>
          <a:bodyPr/>
          <a:lstStyle/>
          <a:p>
            <a:pPr fontAlgn="auto">
              <a:spcBef>
                <a:spcPts val="0"/>
              </a:spcBef>
              <a:spcAft>
                <a:spcPts val="0"/>
              </a:spcAft>
            </a:pPr>
            <a:fld id="{B0C56E0D-9EA4-4C0D-BA41-D21376241E1C}" type="datetime1">
              <a:rPr kumimoji="0" lang="zh-TW" altLang="en-US" smtClean="0">
                <a:solidFill>
                  <a:prstClr val="black"/>
                </a:solidFill>
                <a:latin typeface="Perpetua"/>
                <a:ea typeface="新細明體"/>
              </a:rPr>
              <a:pPr fontAlgn="auto">
                <a:spcBef>
                  <a:spcPts val="0"/>
                </a:spcBef>
                <a:spcAft>
                  <a:spcPts val="0"/>
                </a:spcAft>
              </a:pPr>
              <a:t>2019/3/11</a:t>
            </a:fld>
            <a:endParaRPr kumimoji="0" lang="zh-TW" altLang="en-US">
              <a:solidFill>
                <a:prstClr val="black"/>
              </a:solidFill>
              <a:latin typeface="Perpetua"/>
              <a:ea typeface="新細明體"/>
            </a:endParaRPr>
          </a:p>
        </p:txBody>
      </p:sp>
      <p:sp>
        <p:nvSpPr>
          <p:cNvPr id="4" name="頁尾版面配置區 3"/>
          <p:cNvSpPr>
            <a:spLocks noGrp="1"/>
          </p:cNvSpPr>
          <p:nvPr>
            <p:ph type="ftr" sz="quarter" idx="11"/>
          </p:nvPr>
        </p:nvSpPr>
        <p:spPr>
          <a:xfrm>
            <a:off x="914400" y="6172200"/>
            <a:ext cx="3962400" cy="457200"/>
          </a:xfrm>
          <a:prstGeom prst="rect">
            <a:avLst/>
          </a:prstGeom>
        </p:spPr>
        <p:txBody>
          <a:bodyPr/>
          <a:lstStyle/>
          <a:p>
            <a:pPr fontAlgn="auto">
              <a:spcBef>
                <a:spcPts val="0"/>
              </a:spcBef>
              <a:spcAft>
                <a:spcPts val="0"/>
              </a:spcAft>
            </a:pPr>
            <a:endParaRPr kumimoji="0" lang="zh-TW" altLang="en-US">
              <a:solidFill>
                <a:prstClr val="black"/>
              </a:solidFill>
              <a:latin typeface="Perpetua"/>
              <a:ea typeface="新細明體"/>
            </a:endParaRPr>
          </a:p>
        </p:txBody>
      </p:sp>
      <p:sp>
        <p:nvSpPr>
          <p:cNvPr id="5" name="投影片編號版面配置區 4"/>
          <p:cNvSpPr>
            <a:spLocks noGrp="1"/>
          </p:cNvSpPr>
          <p:nvPr>
            <p:ph type="sldNum" sz="quarter" idx="12"/>
          </p:nvPr>
        </p:nvSpPr>
        <p:spPr>
          <a:xfrm>
            <a:off x="8820504" y="6453336"/>
            <a:ext cx="288000" cy="288000"/>
          </a:xfrm>
        </p:spPr>
        <p:txBody>
          <a:bodyPr/>
          <a:lstStyle/>
          <a:p>
            <a:fld id="{C0042C15-C746-477B-BA97-A88C9B253CFD}" type="slidenum">
              <a:rPr lang="zh-TW" altLang="en-US" smtClean="0"/>
              <a:pPr/>
              <a:t>‹#›</a:t>
            </a:fld>
            <a:endParaRPr lang="zh-TW" altLang="en-US" dirty="0"/>
          </a:p>
        </p:txBody>
      </p:sp>
      <p:sp>
        <p:nvSpPr>
          <p:cNvPr id="6" name="內容版面配置區 2"/>
          <p:cNvSpPr>
            <a:spLocks noGrp="1"/>
          </p:cNvSpPr>
          <p:nvPr>
            <p:ph idx="13"/>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Tree>
    <p:extLst>
      <p:ext uri="{BB962C8B-B14F-4D97-AF65-F5344CB8AC3E}">
        <p14:creationId xmlns:p14="http://schemas.microsoft.com/office/powerpoint/2010/main" val="866831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rgbClr val="FF66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lvl1pPr>
              <a:defRPr/>
            </a:lvl1pPr>
          </a:lstStyle>
          <a:p>
            <a:pPr>
              <a:defRPr/>
            </a:pPr>
            <a:fld id="{03CF98D0-F295-42EA-9761-CB7F3222770E}" type="datetimeFigureOut">
              <a:rPr lang="ja-JP" altLang="en-US"/>
              <a:pPr>
                <a:defRPr/>
              </a:pPr>
              <a:t>2019/3/11</a:t>
            </a:fld>
            <a:endParaRPr lang="en-US" altLang="zh-TW">
              <a:cs typeface="Arial" pitchFamily="34" charset="0"/>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C837E8-27EF-4C85-B28D-CC150C6E3765}" type="slidenum">
              <a:rPr lang="en-US" altLang="zh-TW"/>
              <a:pPr>
                <a:defRPr/>
              </a:pPr>
              <a:t>‹#›</a:t>
            </a:fld>
            <a:endParaRPr lang="en-US" altLang="zh-TW"/>
          </a:p>
        </p:txBody>
      </p:sp>
    </p:spTree>
    <p:extLst>
      <p:ext uri="{BB962C8B-B14F-4D97-AF65-F5344CB8AC3E}">
        <p14:creationId xmlns:p14="http://schemas.microsoft.com/office/powerpoint/2010/main" val="4052764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3" name="頁尾版面配置區 2"/>
          <p:cNvSpPr>
            <a:spLocks noGrp="1"/>
          </p:cNvSpPr>
          <p:nvPr>
            <p:ph type="ftr" sz="quarter" idx="11"/>
          </p:nvPr>
        </p:nvSpPr>
        <p:spPr>
          <a:xfrm>
            <a:off x="914400" y="6172200"/>
            <a:ext cx="3962400" cy="457200"/>
          </a:xfrm>
          <a:prstGeom prst="rect">
            <a:avLst/>
          </a:prstGeom>
        </p:spPr>
        <p:txBody>
          <a:bodyPr/>
          <a:lstStyle/>
          <a:p>
            <a:pPr fontAlgn="auto">
              <a:spcBef>
                <a:spcPts val="0"/>
              </a:spcBef>
              <a:spcAft>
                <a:spcPts val="0"/>
              </a:spcAft>
            </a:pPr>
            <a:endParaRPr kumimoji="0" lang="zh-TW" altLang="en-US">
              <a:solidFill>
                <a:prstClr val="black"/>
              </a:solidFill>
              <a:latin typeface="Perpetua"/>
              <a:ea typeface="新細明體"/>
            </a:endParaRPr>
          </a:p>
        </p:txBody>
      </p:sp>
      <p:sp>
        <p:nvSpPr>
          <p:cNvPr id="4" name="投影片編號版面配置區 3"/>
          <p:cNvSpPr>
            <a:spLocks noGrp="1"/>
          </p:cNvSpPr>
          <p:nvPr>
            <p:ph type="sldNum" sz="quarter" idx="12"/>
          </p:nvPr>
        </p:nvSpPr>
        <p:spPr>
          <a:xfrm>
            <a:off x="8820472" y="6453336"/>
            <a:ext cx="288000" cy="288000"/>
          </a:xfrm>
        </p:spPr>
        <p:txBody>
          <a:bodyPr/>
          <a:lstStyle/>
          <a:p>
            <a:fld id="{C0042C15-C746-477B-BA97-A88C9B253CFD}" type="slidenum">
              <a:rPr lang="zh-TW" altLang="en-US" smtClean="0"/>
              <a:pPr/>
              <a:t>‹#›</a:t>
            </a:fld>
            <a:endParaRPr lang="zh-TW" altLang="en-US" dirty="0"/>
          </a:p>
        </p:txBody>
      </p:sp>
      <p:sp>
        <p:nvSpPr>
          <p:cNvPr id="5" name="內容版面配置區 2"/>
          <p:cNvSpPr>
            <a:spLocks noGrp="1"/>
          </p:cNvSpPr>
          <p:nvPr>
            <p:ph idx="13"/>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Tree>
    <p:extLst>
      <p:ext uri="{BB962C8B-B14F-4D97-AF65-F5344CB8AC3E}">
        <p14:creationId xmlns:p14="http://schemas.microsoft.com/office/powerpoint/2010/main" val="2781437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4_標題及物件">
    <p:spTree>
      <p:nvGrpSpPr>
        <p:cNvPr id="1" name=""/>
        <p:cNvGrpSpPr/>
        <p:nvPr/>
      </p:nvGrpSpPr>
      <p:grpSpPr>
        <a:xfrm>
          <a:off x="0" y="0"/>
          <a:ext cx="0" cy="0"/>
          <a:chOff x="0" y="0"/>
          <a:chExt cx="0" cy="0"/>
        </a:xfrm>
      </p:grpSpPr>
      <p:sp>
        <p:nvSpPr>
          <p:cNvPr id="11" name="橢圓 10"/>
          <p:cNvSpPr/>
          <p:nvPr userDrawn="1"/>
        </p:nvSpPr>
        <p:spPr>
          <a:xfrm>
            <a:off x="8748713" y="6308725"/>
            <a:ext cx="360362" cy="3603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prstClr val="white"/>
              </a:solidFill>
            </a:endParaRPr>
          </a:p>
        </p:txBody>
      </p:sp>
      <p:sp>
        <p:nvSpPr>
          <p:cNvPr id="3" name="內容版面配置區 2"/>
          <p:cNvSpPr>
            <a:spLocks noGrp="1"/>
          </p:cNvSpPr>
          <p:nvPr>
            <p:ph idx="1"/>
          </p:nvPr>
        </p:nvSpPr>
        <p:spPr>
          <a:xfrm>
            <a:off x="251520" y="836712"/>
            <a:ext cx="8640960" cy="504056"/>
          </a:xfrm>
        </p:spPr>
        <p:txBody>
          <a:bodyPr>
            <a:normAutofit/>
          </a:bodyPr>
          <a:lstStyle>
            <a:lvl1pPr marL="342900" indent="-342900">
              <a:spcBef>
                <a:spcPts val="1000"/>
              </a:spcBef>
              <a:buFont typeface="Wingdings" panose="05000000000000000000" pitchFamily="2" charset="2"/>
              <a:buChar char="n"/>
              <a:defRPr sz="2400" b="1" u="none" baseline="0">
                <a:solidFill>
                  <a:srgbClr val="C00000"/>
                </a:solidFill>
                <a:latin typeface="微軟正黑體" panose="020B0604030504040204" pitchFamily="34" charset="-120"/>
                <a:ea typeface="微軟正黑體" panose="020B0604030504040204" pitchFamily="34" charset="-120"/>
              </a:defRPr>
            </a:lvl1pPr>
            <a:lvl2pPr>
              <a:spcBef>
                <a:spcPts val="1000"/>
              </a:spcBef>
              <a:defRPr sz="2200" b="1" baseline="0">
                <a:latin typeface="Times New Roman" pitchFamily="18" charset="0"/>
                <a:ea typeface="標楷體" pitchFamily="65" charset="-120"/>
              </a:defRPr>
            </a:lvl2pPr>
            <a:lvl3pPr>
              <a:spcBef>
                <a:spcPts val="1000"/>
              </a:spcBef>
              <a:defRPr sz="2200" b="1" baseline="0">
                <a:latin typeface="Times New Roman" pitchFamily="18" charset="0"/>
                <a:ea typeface="標楷體" pitchFamily="65" charset="-120"/>
              </a:defRPr>
            </a:lvl3pPr>
            <a:lvl4pPr>
              <a:spcBef>
                <a:spcPts val="1000"/>
              </a:spcBef>
              <a:defRPr sz="2200" b="1" baseline="0">
                <a:latin typeface="Times New Roman" pitchFamily="18" charset="0"/>
                <a:ea typeface="標楷體" pitchFamily="65" charset="-120"/>
              </a:defRPr>
            </a:lvl4pPr>
            <a:lvl5pPr>
              <a:spcBef>
                <a:spcPts val="1000"/>
              </a:spcBef>
              <a:defRPr sz="2200" b="1" baseline="0">
                <a:latin typeface="Times New Roman" pitchFamily="18" charset="0"/>
                <a:ea typeface="標楷體" pitchFamily="65" charset="-120"/>
              </a:defRPr>
            </a:lvl5pPr>
          </a:lstStyle>
          <a:p>
            <a:pPr lvl="0"/>
            <a:r>
              <a:rPr lang="zh-TW" altLang="en-US" dirty="0"/>
              <a:t>按一下以編輯母片文字樣式</a:t>
            </a:r>
          </a:p>
        </p:txBody>
      </p:sp>
      <p:sp>
        <p:nvSpPr>
          <p:cNvPr id="19" name="內容版面配置區 2"/>
          <p:cNvSpPr>
            <a:spLocks noGrp="1"/>
          </p:cNvSpPr>
          <p:nvPr>
            <p:ph idx="14"/>
          </p:nvPr>
        </p:nvSpPr>
        <p:spPr>
          <a:xfrm>
            <a:off x="251520" y="1484784"/>
            <a:ext cx="8640960" cy="4824536"/>
          </a:xfrm>
        </p:spPr>
        <p:txBody>
          <a:bodyPr>
            <a:normAutofit/>
          </a:bodyPr>
          <a:lstStyle>
            <a:lvl1pPr>
              <a:spcBef>
                <a:spcPts val="1000"/>
              </a:spcBef>
              <a:defRPr sz="2200" b="1" baseline="0">
                <a:latin typeface="微軟正黑體" panose="020B0604030504040204" pitchFamily="34" charset="-120"/>
                <a:ea typeface="微軟正黑體" panose="020B0604030504040204" pitchFamily="34" charset="-120"/>
              </a:defRPr>
            </a:lvl1pPr>
            <a:lvl2pPr>
              <a:spcBef>
                <a:spcPts val="1000"/>
              </a:spcBef>
              <a:defRPr sz="2000" b="1" baseline="0">
                <a:latin typeface="微軟正黑體" panose="020B0604030504040204" pitchFamily="34" charset="-120"/>
                <a:ea typeface="微軟正黑體" panose="020B0604030504040204" pitchFamily="34" charset="-120"/>
              </a:defRPr>
            </a:lvl2pPr>
            <a:lvl3pPr>
              <a:spcBef>
                <a:spcPts val="1000"/>
              </a:spcBef>
              <a:defRPr sz="1800" b="1" baseline="0">
                <a:latin typeface="微軟正黑體" panose="020B0604030504040204" pitchFamily="34" charset="-120"/>
                <a:ea typeface="微軟正黑體" panose="020B0604030504040204" pitchFamily="34" charset="-120"/>
              </a:defRPr>
            </a:lvl3pPr>
            <a:lvl4pPr>
              <a:spcBef>
                <a:spcPts val="1000"/>
              </a:spcBef>
              <a:defRPr sz="1600" b="1" baseline="0">
                <a:latin typeface="微軟正黑體" panose="020B0604030504040204" pitchFamily="34" charset="-120"/>
                <a:ea typeface="微軟正黑體" panose="020B0604030504040204" pitchFamily="34" charset="-120"/>
              </a:defRPr>
            </a:lvl4pPr>
            <a:lvl5pPr>
              <a:spcBef>
                <a:spcPts val="1000"/>
              </a:spcBef>
              <a:defRPr sz="1600" b="1" baseline="0">
                <a:latin typeface="微軟正黑體" panose="020B0604030504040204" pitchFamily="34" charset="-120"/>
                <a:ea typeface="微軟正黑體" panose="020B06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21" name="內容版面配置區 2"/>
          <p:cNvSpPr>
            <a:spLocks noGrp="1"/>
          </p:cNvSpPr>
          <p:nvPr>
            <p:ph idx="12"/>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
        <p:nvSpPr>
          <p:cNvPr id="22" name="矩形 21"/>
          <p:cNvSpPr/>
          <p:nvPr userDrawn="1"/>
        </p:nvSpPr>
        <p:spPr>
          <a:xfrm>
            <a:off x="8849196" y="12633"/>
            <a:ext cx="216024" cy="238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altLang="zh-TW" sz="1100" dirty="0">
                <a:solidFill>
                  <a:srgbClr val="5B7277"/>
                </a:solidFill>
                <a:latin typeface="Arial" panose="020B0604020202020204" pitchFamily="34" charset="0"/>
                <a:cs typeface="Arial" panose="020B0604020202020204" pitchFamily="34" charset="0"/>
              </a:rPr>
              <a:t>«</a:t>
            </a:r>
            <a:endParaRPr kumimoji="0" lang="zh-TW" altLang="en-US" sz="1100" dirty="0">
              <a:solidFill>
                <a:srgbClr val="5B7277"/>
              </a:solidFill>
              <a:latin typeface="Arial" panose="020B0604020202020204" pitchFamily="34" charset="0"/>
              <a:cs typeface="Arial" panose="020B0604020202020204" pitchFamily="34" charset="0"/>
            </a:endParaRPr>
          </a:p>
        </p:txBody>
      </p:sp>
      <p:sp>
        <p:nvSpPr>
          <p:cNvPr id="16" name="投影片編號版面配置區 22"/>
          <p:cNvSpPr>
            <a:spLocks noGrp="1"/>
          </p:cNvSpPr>
          <p:nvPr>
            <p:ph type="sldNum" sz="quarter" idx="4"/>
          </p:nvPr>
        </p:nvSpPr>
        <p:spPr>
          <a:xfrm>
            <a:off x="8820504" y="6453336"/>
            <a:ext cx="288000" cy="288000"/>
          </a:xfrm>
          <a:prstGeom prst="ellipse">
            <a:avLst/>
          </a:prstGeom>
          <a:solidFill>
            <a:schemeClr val="accent5">
              <a:lumMod val="75000"/>
            </a:schemeClr>
          </a:solidFill>
        </p:spPr>
        <p:txBody>
          <a:bodyPr wrap="none" lIns="0" tIns="0" rIns="0" bIns="0" anchor="ctr" anchorCtr="1">
            <a:noAutofit/>
          </a:bodyPr>
          <a:lstStyle>
            <a:lvl1pPr algn="ctr" eaLnBrk="1" latinLnBrk="0" hangingPunct="1">
              <a:defRPr kumimoji="0" sz="1200">
                <a:solidFill>
                  <a:srgbClr val="FFFFFF"/>
                </a:solidFill>
                <a:latin typeface="+mj-lt"/>
                <a:ea typeface="+mj-ea"/>
                <a:cs typeface="+mj-cs"/>
              </a:defRPr>
            </a:lvl1pPr>
          </a:lstStyle>
          <a:p>
            <a:fld id="{C0042C15-C746-477B-BA97-A88C9B253CFD}" type="slidenum">
              <a:rPr lang="zh-TW" altLang="en-US" smtClean="0"/>
              <a:pPr/>
              <a:t>‹#›</a:t>
            </a:fld>
            <a:endParaRPr lang="zh-TW" altLang="en-US" dirty="0"/>
          </a:p>
        </p:txBody>
      </p:sp>
      <p:sp>
        <p:nvSpPr>
          <p:cNvPr id="10" name="標題 1"/>
          <p:cNvSpPr>
            <a:spLocks noGrp="1"/>
          </p:cNvSpPr>
          <p:nvPr>
            <p:ph type="title"/>
          </p:nvPr>
        </p:nvSpPr>
        <p:spPr>
          <a:xfrm>
            <a:off x="1043608" y="188640"/>
            <a:ext cx="7643192" cy="576065"/>
          </a:xfrm>
        </p:spPr>
        <p:txBody>
          <a:bodyPr/>
          <a:lstStyle/>
          <a:p>
            <a:r>
              <a:rPr kumimoji="0" lang="zh-TW" altLang="en-US"/>
              <a:t>按一下以編輯母片標題樣式</a:t>
            </a:r>
            <a:endParaRPr kumimoji="0" lang="en-US"/>
          </a:p>
        </p:txBody>
      </p:sp>
    </p:spTree>
    <p:extLst>
      <p:ext uri="{BB962C8B-B14F-4D97-AF65-F5344CB8AC3E}">
        <p14:creationId xmlns:p14="http://schemas.microsoft.com/office/powerpoint/2010/main" val="4093978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5_標題及物件">
    <p:spTree>
      <p:nvGrpSpPr>
        <p:cNvPr id="1" name=""/>
        <p:cNvGrpSpPr/>
        <p:nvPr/>
      </p:nvGrpSpPr>
      <p:grpSpPr>
        <a:xfrm>
          <a:off x="0" y="0"/>
          <a:ext cx="0" cy="0"/>
          <a:chOff x="0" y="0"/>
          <a:chExt cx="0" cy="0"/>
        </a:xfrm>
      </p:grpSpPr>
      <p:sp>
        <p:nvSpPr>
          <p:cNvPr id="11" name="橢圓 10"/>
          <p:cNvSpPr/>
          <p:nvPr userDrawn="1"/>
        </p:nvSpPr>
        <p:spPr>
          <a:xfrm>
            <a:off x="8748713" y="6308725"/>
            <a:ext cx="360362" cy="3603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prstClr val="white"/>
              </a:solidFill>
            </a:endParaRPr>
          </a:p>
        </p:txBody>
      </p:sp>
      <p:sp>
        <p:nvSpPr>
          <p:cNvPr id="3" name="內容版面配置區 2"/>
          <p:cNvSpPr>
            <a:spLocks noGrp="1"/>
          </p:cNvSpPr>
          <p:nvPr>
            <p:ph idx="1"/>
          </p:nvPr>
        </p:nvSpPr>
        <p:spPr>
          <a:xfrm>
            <a:off x="251520" y="836712"/>
            <a:ext cx="8640960" cy="504056"/>
          </a:xfrm>
        </p:spPr>
        <p:txBody>
          <a:bodyPr>
            <a:normAutofit/>
          </a:bodyPr>
          <a:lstStyle>
            <a:lvl1pPr marL="342900" indent="-342900">
              <a:spcBef>
                <a:spcPts val="1000"/>
              </a:spcBef>
              <a:buFont typeface="Wingdings" panose="05000000000000000000" pitchFamily="2" charset="2"/>
              <a:buChar char="n"/>
              <a:defRPr sz="2400" b="1" u="none" baseline="0">
                <a:solidFill>
                  <a:srgbClr val="C00000"/>
                </a:solidFill>
                <a:latin typeface="微軟正黑體" panose="020B0604030504040204" pitchFamily="34" charset="-120"/>
                <a:ea typeface="微軟正黑體" panose="020B0604030504040204" pitchFamily="34" charset="-120"/>
              </a:defRPr>
            </a:lvl1pPr>
            <a:lvl2pPr>
              <a:spcBef>
                <a:spcPts val="1000"/>
              </a:spcBef>
              <a:defRPr sz="2200" b="1" baseline="0">
                <a:latin typeface="Times New Roman" pitchFamily="18" charset="0"/>
                <a:ea typeface="標楷體" pitchFamily="65" charset="-120"/>
              </a:defRPr>
            </a:lvl2pPr>
            <a:lvl3pPr>
              <a:spcBef>
                <a:spcPts val="1000"/>
              </a:spcBef>
              <a:defRPr sz="2200" b="1" baseline="0">
                <a:latin typeface="Times New Roman" pitchFamily="18" charset="0"/>
                <a:ea typeface="標楷體" pitchFamily="65" charset="-120"/>
              </a:defRPr>
            </a:lvl3pPr>
            <a:lvl4pPr>
              <a:spcBef>
                <a:spcPts val="1000"/>
              </a:spcBef>
              <a:defRPr sz="2200" b="1" baseline="0">
                <a:latin typeface="Times New Roman" pitchFamily="18" charset="0"/>
                <a:ea typeface="標楷體" pitchFamily="65" charset="-120"/>
              </a:defRPr>
            </a:lvl4pPr>
            <a:lvl5pPr>
              <a:spcBef>
                <a:spcPts val="1000"/>
              </a:spcBef>
              <a:defRPr sz="2200" b="1" baseline="0">
                <a:latin typeface="Times New Roman" pitchFamily="18" charset="0"/>
                <a:ea typeface="標楷體" pitchFamily="65" charset="-120"/>
              </a:defRPr>
            </a:lvl5pPr>
          </a:lstStyle>
          <a:p>
            <a:pPr lvl="0"/>
            <a:r>
              <a:rPr lang="zh-TW" altLang="en-US" dirty="0"/>
              <a:t>按一下以編輯母片文字樣式</a:t>
            </a:r>
          </a:p>
        </p:txBody>
      </p:sp>
      <p:sp>
        <p:nvSpPr>
          <p:cNvPr id="19" name="內容版面配置區 2"/>
          <p:cNvSpPr>
            <a:spLocks noGrp="1"/>
          </p:cNvSpPr>
          <p:nvPr>
            <p:ph idx="14"/>
          </p:nvPr>
        </p:nvSpPr>
        <p:spPr>
          <a:xfrm>
            <a:off x="251520" y="1484784"/>
            <a:ext cx="8640960" cy="4824536"/>
          </a:xfrm>
        </p:spPr>
        <p:txBody>
          <a:bodyPr>
            <a:normAutofit/>
          </a:bodyPr>
          <a:lstStyle>
            <a:lvl1pPr>
              <a:spcBef>
                <a:spcPts val="1000"/>
              </a:spcBef>
              <a:defRPr sz="2200" b="1" baseline="0">
                <a:latin typeface="微軟正黑體" panose="020B0604030504040204" pitchFamily="34" charset="-120"/>
                <a:ea typeface="微軟正黑體" panose="020B0604030504040204" pitchFamily="34" charset="-120"/>
              </a:defRPr>
            </a:lvl1pPr>
            <a:lvl2pPr>
              <a:spcBef>
                <a:spcPts val="1000"/>
              </a:spcBef>
              <a:defRPr sz="2000" b="1" baseline="0">
                <a:latin typeface="微軟正黑體" panose="020B0604030504040204" pitchFamily="34" charset="-120"/>
                <a:ea typeface="微軟正黑體" panose="020B0604030504040204" pitchFamily="34" charset="-120"/>
              </a:defRPr>
            </a:lvl2pPr>
            <a:lvl3pPr>
              <a:spcBef>
                <a:spcPts val="1000"/>
              </a:spcBef>
              <a:defRPr sz="1800" b="1" baseline="0">
                <a:latin typeface="微軟正黑體" panose="020B0604030504040204" pitchFamily="34" charset="-120"/>
                <a:ea typeface="微軟正黑體" panose="020B0604030504040204" pitchFamily="34" charset="-120"/>
              </a:defRPr>
            </a:lvl3pPr>
            <a:lvl4pPr>
              <a:spcBef>
                <a:spcPts val="1000"/>
              </a:spcBef>
              <a:defRPr sz="1600" b="1" baseline="0">
                <a:latin typeface="微軟正黑體" panose="020B0604030504040204" pitchFamily="34" charset="-120"/>
                <a:ea typeface="微軟正黑體" panose="020B0604030504040204" pitchFamily="34" charset="-120"/>
              </a:defRPr>
            </a:lvl4pPr>
            <a:lvl5pPr>
              <a:spcBef>
                <a:spcPts val="1000"/>
              </a:spcBef>
              <a:defRPr sz="1600" b="1" baseline="0">
                <a:latin typeface="微軟正黑體" panose="020B0604030504040204" pitchFamily="34" charset="-120"/>
                <a:ea typeface="微軟正黑體" panose="020B06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21" name="內容版面配置區 2"/>
          <p:cNvSpPr>
            <a:spLocks noGrp="1"/>
          </p:cNvSpPr>
          <p:nvPr>
            <p:ph idx="12"/>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
        <p:nvSpPr>
          <p:cNvPr id="22" name="矩形 21"/>
          <p:cNvSpPr/>
          <p:nvPr userDrawn="1"/>
        </p:nvSpPr>
        <p:spPr>
          <a:xfrm>
            <a:off x="8849196" y="12633"/>
            <a:ext cx="216024" cy="238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altLang="zh-TW" sz="1100" dirty="0">
                <a:solidFill>
                  <a:srgbClr val="5B7277"/>
                </a:solidFill>
                <a:latin typeface="Arial" panose="020B0604020202020204" pitchFamily="34" charset="0"/>
                <a:cs typeface="Arial" panose="020B0604020202020204" pitchFamily="34" charset="0"/>
              </a:rPr>
              <a:t>«</a:t>
            </a:r>
            <a:endParaRPr kumimoji="0" lang="zh-TW" altLang="en-US" sz="1100" dirty="0">
              <a:solidFill>
                <a:srgbClr val="5B7277"/>
              </a:solidFill>
              <a:latin typeface="Arial" panose="020B0604020202020204" pitchFamily="34" charset="0"/>
              <a:cs typeface="Arial" panose="020B0604020202020204" pitchFamily="34" charset="0"/>
            </a:endParaRPr>
          </a:p>
        </p:txBody>
      </p:sp>
      <p:sp>
        <p:nvSpPr>
          <p:cNvPr id="16" name="投影片編號版面配置區 22"/>
          <p:cNvSpPr>
            <a:spLocks noGrp="1"/>
          </p:cNvSpPr>
          <p:nvPr>
            <p:ph type="sldNum" sz="quarter" idx="4"/>
          </p:nvPr>
        </p:nvSpPr>
        <p:spPr>
          <a:xfrm>
            <a:off x="8820504" y="6453368"/>
            <a:ext cx="288000" cy="288000"/>
          </a:xfrm>
          <a:prstGeom prst="ellipse">
            <a:avLst/>
          </a:prstGeom>
          <a:solidFill>
            <a:schemeClr val="accent5">
              <a:lumMod val="75000"/>
            </a:schemeClr>
          </a:solidFill>
        </p:spPr>
        <p:txBody>
          <a:bodyPr wrap="none" lIns="0" tIns="0" rIns="0" bIns="0" anchor="ctr" anchorCtr="1">
            <a:noAutofit/>
          </a:bodyPr>
          <a:lstStyle>
            <a:lvl1pPr algn="ctr" eaLnBrk="1" latinLnBrk="0" hangingPunct="1">
              <a:defRPr kumimoji="0" sz="1200">
                <a:solidFill>
                  <a:srgbClr val="FFFFFF"/>
                </a:solidFill>
                <a:latin typeface="+mj-lt"/>
                <a:ea typeface="+mj-ea"/>
                <a:cs typeface="+mj-cs"/>
              </a:defRPr>
            </a:lvl1pPr>
          </a:lstStyle>
          <a:p>
            <a:fld id="{C0042C15-C746-477B-BA97-A88C9B253CFD}" type="slidenum">
              <a:rPr lang="zh-TW" altLang="en-US" smtClean="0"/>
              <a:pPr/>
              <a:t>‹#›</a:t>
            </a:fld>
            <a:endParaRPr lang="zh-TW" altLang="en-US" dirty="0"/>
          </a:p>
        </p:txBody>
      </p:sp>
      <p:sp>
        <p:nvSpPr>
          <p:cNvPr id="9" name="標題 1"/>
          <p:cNvSpPr>
            <a:spLocks noGrp="1"/>
          </p:cNvSpPr>
          <p:nvPr>
            <p:ph type="title"/>
          </p:nvPr>
        </p:nvSpPr>
        <p:spPr>
          <a:xfrm>
            <a:off x="1043608" y="188640"/>
            <a:ext cx="7643192" cy="576065"/>
          </a:xfrm>
        </p:spPr>
        <p:txBody>
          <a:bodyPr/>
          <a:lstStyle/>
          <a:p>
            <a:r>
              <a:rPr kumimoji="0" lang="zh-TW" altLang="en-US"/>
              <a:t>按一下以編輯母片標題樣式</a:t>
            </a:r>
            <a:endParaRPr kumimoji="0" lang="en-US"/>
          </a:p>
        </p:txBody>
      </p:sp>
    </p:spTree>
    <p:extLst>
      <p:ext uri="{BB962C8B-B14F-4D97-AF65-F5344CB8AC3E}">
        <p14:creationId xmlns:p14="http://schemas.microsoft.com/office/powerpoint/2010/main" val="2542043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6_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51520" y="836712"/>
            <a:ext cx="8640960" cy="504056"/>
          </a:xfrm>
        </p:spPr>
        <p:txBody>
          <a:bodyPr>
            <a:normAutofit/>
          </a:bodyPr>
          <a:lstStyle>
            <a:lvl1pPr marL="342900" indent="-342900">
              <a:spcBef>
                <a:spcPts val="1000"/>
              </a:spcBef>
              <a:buFont typeface="Wingdings" panose="05000000000000000000" pitchFamily="2" charset="2"/>
              <a:buChar char="n"/>
              <a:defRPr sz="2400" b="1" u="none" baseline="0">
                <a:solidFill>
                  <a:srgbClr val="C00000"/>
                </a:solidFill>
                <a:latin typeface="微軟正黑體" panose="020B0604030504040204" pitchFamily="34" charset="-120"/>
                <a:ea typeface="微軟正黑體" panose="020B0604030504040204" pitchFamily="34" charset="-120"/>
              </a:defRPr>
            </a:lvl1pPr>
            <a:lvl2pPr>
              <a:spcBef>
                <a:spcPts val="1000"/>
              </a:spcBef>
              <a:defRPr sz="2200" b="1" baseline="0">
                <a:latin typeface="Times New Roman" pitchFamily="18" charset="0"/>
                <a:ea typeface="標楷體" pitchFamily="65" charset="-120"/>
              </a:defRPr>
            </a:lvl2pPr>
            <a:lvl3pPr>
              <a:spcBef>
                <a:spcPts val="1000"/>
              </a:spcBef>
              <a:defRPr sz="2200" b="1" baseline="0">
                <a:latin typeface="Times New Roman" pitchFamily="18" charset="0"/>
                <a:ea typeface="標楷體" pitchFamily="65" charset="-120"/>
              </a:defRPr>
            </a:lvl3pPr>
            <a:lvl4pPr>
              <a:spcBef>
                <a:spcPts val="1000"/>
              </a:spcBef>
              <a:defRPr sz="2200" b="1" baseline="0">
                <a:latin typeface="Times New Roman" pitchFamily="18" charset="0"/>
                <a:ea typeface="標楷體" pitchFamily="65" charset="-120"/>
              </a:defRPr>
            </a:lvl4pPr>
            <a:lvl5pPr>
              <a:spcBef>
                <a:spcPts val="1000"/>
              </a:spcBef>
              <a:defRPr sz="2200" b="1" baseline="0">
                <a:latin typeface="Times New Roman" pitchFamily="18" charset="0"/>
                <a:ea typeface="標楷體" pitchFamily="65" charset="-120"/>
              </a:defRPr>
            </a:lvl5pPr>
          </a:lstStyle>
          <a:p>
            <a:pPr lvl="0"/>
            <a:r>
              <a:rPr lang="zh-TW" altLang="en-US" dirty="0"/>
              <a:t>按一下以編輯母片文字樣式</a:t>
            </a:r>
          </a:p>
        </p:txBody>
      </p:sp>
      <p:sp>
        <p:nvSpPr>
          <p:cNvPr id="19" name="內容版面配置區 2"/>
          <p:cNvSpPr>
            <a:spLocks noGrp="1"/>
          </p:cNvSpPr>
          <p:nvPr>
            <p:ph idx="14"/>
          </p:nvPr>
        </p:nvSpPr>
        <p:spPr>
          <a:xfrm>
            <a:off x="251520" y="1484784"/>
            <a:ext cx="8640960" cy="4824536"/>
          </a:xfrm>
        </p:spPr>
        <p:txBody>
          <a:bodyPr>
            <a:normAutofit/>
          </a:bodyPr>
          <a:lstStyle>
            <a:lvl1pPr>
              <a:spcBef>
                <a:spcPts val="1000"/>
              </a:spcBef>
              <a:defRPr sz="2200" b="1" baseline="0">
                <a:latin typeface="微軟正黑體" panose="020B0604030504040204" pitchFamily="34" charset="-120"/>
                <a:ea typeface="微軟正黑體" panose="020B0604030504040204" pitchFamily="34" charset="-120"/>
              </a:defRPr>
            </a:lvl1pPr>
            <a:lvl2pPr>
              <a:spcBef>
                <a:spcPts val="1000"/>
              </a:spcBef>
              <a:defRPr sz="2000" b="1" baseline="0">
                <a:latin typeface="微軟正黑體" panose="020B0604030504040204" pitchFamily="34" charset="-120"/>
                <a:ea typeface="微軟正黑體" panose="020B0604030504040204" pitchFamily="34" charset="-120"/>
              </a:defRPr>
            </a:lvl2pPr>
            <a:lvl3pPr>
              <a:spcBef>
                <a:spcPts val="1000"/>
              </a:spcBef>
              <a:defRPr sz="1800" b="1" baseline="0">
                <a:latin typeface="微軟正黑體" panose="020B0604030504040204" pitchFamily="34" charset="-120"/>
                <a:ea typeface="微軟正黑體" panose="020B0604030504040204" pitchFamily="34" charset="-120"/>
              </a:defRPr>
            </a:lvl3pPr>
            <a:lvl4pPr>
              <a:spcBef>
                <a:spcPts val="1000"/>
              </a:spcBef>
              <a:defRPr sz="1600" b="1" baseline="0">
                <a:latin typeface="微軟正黑體" panose="020B0604030504040204" pitchFamily="34" charset="-120"/>
                <a:ea typeface="微軟正黑體" panose="020B0604030504040204" pitchFamily="34" charset="-120"/>
              </a:defRPr>
            </a:lvl4pPr>
            <a:lvl5pPr>
              <a:spcBef>
                <a:spcPts val="1000"/>
              </a:spcBef>
              <a:defRPr sz="1600" b="1" baseline="0">
                <a:latin typeface="微軟正黑體" panose="020B0604030504040204" pitchFamily="34" charset="-120"/>
                <a:ea typeface="微軟正黑體" panose="020B06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21" name="內容版面配置區 2"/>
          <p:cNvSpPr>
            <a:spLocks noGrp="1"/>
          </p:cNvSpPr>
          <p:nvPr>
            <p:ph idx="12"/>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
        <p:nvSpPr>
          <p:cNvPr id="22" name="矩形 21"/>
          <p:cNvSpPr/>
          <p:nvPr userDrawn="1"/>
        </p:nvSpPr>
        <p:spPr>
          <a:xfrm>
            <a:off x="8849196" y="12633"/>
            <a:ext cx="216024" cy="238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altLang="zh-TW" sz="1100" dirty="0">
                <a:solidFill>
                  <a:srgbClr val="5B7277"/>
                </a:solidFill>
                <a:latin typeface="Arial" panose="020B0604020202020204" pitchFamily="34" charset="0"/>
                <a:cs typeface="Arial" panose="020B0604020202020204" pitchFamily="34" charset="0"/>
              </a:rPr>
              <a:t>«</a:t>
            </a:r>
            <a:endParaRPr kumimoji="0" lang="zh-TW" altLang="en-US" sz="1100" dirty="0">
              <a:solidFill>
                <a:srgbClr val="5B7277"/>
              </a:solidFill>
              <a:latin typeface="Arial" panose="020B0604020202020204" pitchFamily="34" charset="0"/>
              <a:cs typeface="Arial" panose="020B0604020202020204" pitchFamily="34" charset="0"/>
            </a:endParaRPr>
          </a:p>
        </p:txBody>
      </p:sp>
      <p:sp>
        <p:nvSpPr>
          <p:cNvPr id="16" name="投影片編號版面配置區 22"/>
          <p:cNvSpPr>
            <a:spLocks noGrp="1"/>
          </p:cNvSpPr>
          <p:nvPr>
            <p:ph type="sldNum" sz="quarter" idx="4"/>
          </p:nvPr>
        </p:nvSpPr>
        <p:spPr>
          <a:xfrm>
            <a:off x="8820504" y="6453336"/>
            <a:ext cx="288000" cy="288000"/>
          </a:xfrm>
          <a:prstGeom prst="ellipse">
            <a:avLst/>
          </a:prstGeom>
          <a:solidFill>
            <a:schemeClr val="accent5">
              <a:lumMod val="75000"/>
            </a:schemeClr>
          </a:solidFill>
        </p:spPr>
        <p:txBody>
          <a:bodyPr wrap="none" lIns="0" tIns="0" rIns="0" bIns="0" anchor="ctr" anchorCtr="1">
            <a:noAutofit/>
          </a:bodyPr>
          <a:lstStyle>
            <a:lvl1pPr algn="ctr" eaLnBrk="1" latinLnBrk="0" hangingPunct="1">
              <a:defRPr kumimoji="0" sz="1200">
                <a:solidFill>
                  <a:srgbClr val="FFFFFF"/>
                </a:solidFill>
                <a:latin typeface="+mj-lt"/>
                <a:ea typeface="+mj-ea"/>
                <a:cs typeface="+mj-cs"/>
              </a:defRPr>
            </a:lvl1pPr>
          </a:lstStyle>
          <a:p>
            <a:fld id="{C0042C15-C746-477B-BA97-A88C9B253CFD}" type="slidenum">
              <a:rPr lang="zh-TW" altLang="en-US" smtClean="0"/>
              <a:pPr/>
              <a:t>‹#›</a:t>
            </a:fld>
            <a:endParaRPr lang="zh-TW" altLang="en-US" dirty="0"/>
          </a:p>
        </p:txBody>
      </p:sp>
      <p:sp>
        <p:nvSpPr>
          <p:cNvPr id="8" name="標題 1"/>
          <p:cNvSpPr>
            <a:spLocks noGrp="1"/>
          </p:cNvSpPr>
          <p:nvPr>
            <p:ph type="title"/>
          </p:nvPr>
        </p:nvSpPr>
        <p:spPr>
          <a:xfrm>
            <a:off x="1043608" y="188640"/>
            <a:ext cx="7643192" cy="576065"/>
          </a:xfrm>
        </p:spPr>
        <p:txBody>
          <a:bodyPr/>
          <a:lstStyle/>
          <a:p>
            <a:r>
              <a:rPr kumimoji="0" lang="zh-TW" altLang="en-US"/>
              <a:t>按一下以編輯母片標題樣式</a:t>
            </a:r>
            <a:endParaRPr kumimoji="0" lang="en-US"/>
          </a:p>
        </p:txBody>
      </p:sp>
    </p:spTree>
    <p:extLst>
      <p:ext uri="{BB962C8B-B14F-4D97-AF65-F5344CB8AC3E}">
        <p14:creationId xmlns:p14="http://schemas.microsoft.com/office/powerpoint/2010/main" val="18926812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7_標題及物件">
    <p:spTree>
      <p:nvGrpSpPr>
        <p:cNvPr id="1" name=""/>
        <p:cNvGrpSpPr/>
        <p:nvPr/>
      </p:nvGrpSpPr>
      <p:grpSpPr>
        <a:xfrm>
          <a:off x="0" y="0"/>
          <a:ext cx="0" cy="0"/>
          <a:chOff x="0" y="0"/>
          <a:chExt cx="0" cy="0"/>
        </a:xfrm>
      </p:grpSpPr>
      <p:sp>
        <p:nvSpPr>
          <p:cNvPr id="11" name="橢圓 10"/>
          <p:cNvSpPr/>
          <p:nvPr userDrawn="1"/>
        </p:nvSpPr>
        <p:spPr>
          <a:xfrm>
            <a:off x="8748713" y="6308725"/>
            <a:ext cx="360362" cy="3603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prstClr val="white"/>
              </a:solidFill>
            </a:endParaRPr>
          </a:p>
        </p:txBody>
      </p:sp>
      <p:sp>
        <p:nvSpPr>
          <p:cNvPr id="3" name="內容版面配置區 2"/>
          <p:cNvSpPr>
            <a:spLocks noGrp="1"/>
          </p:cNvSpPr>
          <p:nvPr>
            <p:ph idx="1"/>
          </p:nvPr>
        </p:nvSpPr>
        <p:spPr>
          <a:xfrm>
            <a:off x="251520" y="836712"/>
            <a:ext cx="8640960" cy="504056"/>
          </a:xfrm>
        </p:spPr>
        <p:txBody>
          <a:bodyPr>
            <a:normAutofit/>
          </a:bodyPr>
          <a:lstStyle>
            <a:lvl1pPr marL="342900" indent="-342900">
              <a:spcBef>
                <a:spcPts val="1000"/>
              </a:spcBef>
              <a:buFont typeface="Wingdings" panose="05000000000000000000" pitchFamily="2" charset="2"/>
              <a:buChar char="n"/>
              <a:defRPr sz="2400" b="1" u="none" baseline="0">
                <a:solidFill>
                  <a:srgbClr val="C00000"/>
                </a:solidFill>
                <a:latin typeface="微軟正黑體" panose="020B0604030504040204" pitchFamily="34" charset="-120"/>
                <a:ea typeface="微軟正黑體" panose="020B0604030504040204" pitchFamily="34" charset="-120"/>
              </a:defRPr>
            </a:lvl1pPr>
            <a:lvl2pPr>
              <a:spcBef>
                <a:spcPts val="1000"/>
              </a:spcBef>
              <a:defRPr sz="2200" b="1" baseline="0">
                <a:latin typeface="Times New Roman" pitchFamily="18" charset="0"/>
                <a:ea typeface="標楷體" pitchFamily="65" charset="-120"/>
              </a:defRPr>
            </a:lvl2pPr>
            <a:lvl3pPr>
              <a:spcBef>
                <a:spcPts val="1000"/>
              </a:spcBef>
              <a:defRPr sz="2200" b="1" baseline="0">
                <a:latin typeface="Times New Roman" pitchFamily="18" charset="0"/>
                <a:ea typeface="標楷體" pitchFamily="65" charset="-120"/>
              </a:defRPr>
            </a:lvl3pPr>
            <a:lvl4pPr>
              <a:spcBef>
                <a:spcPts val="1000"/>
              </a:spcBef>
              <a:defRPr sz="2200" b="1" baseline="0">
                <a:latin typeface="Times New Roman" pitchFamily="18" charset="0"/>
                <a:ea typeface="標楷體" pitchFamily="65" charset="-120"/>
              </a:defRPr>
            </a:lvl4pPr>
            <a:lvl5pPr>
              <a:spcBef>
                <a:spcPts val="1000"/>
              </a:spcBef>
              <a:defRPr sz="2200" b="1" baseline="0">
                <a:latin typeface="Times New Roman" pitchFamily="18" charset="0"/>
                <a:ea typeface="標楷體" pitchFamily="65" charset="-120"/>
              </a:defRPr>
            </a:lvl5pPr>
          </a:lstStyle>
          <a:p>
            <a:pPr lvl="0"/>
            <a:r>
              <a:rPr lang="zh-TW" altLang="en-US" dirty="0"/>
              <a:t>按一下以編輯母片文字樣式</a:t>
            </a:r>
          </a:p>
        </p:txBody>
      </p:sp>
      <p:sp>
        <p:nvSpPr>
          <p:cNvPr id="19" name="內容版面配置區 2"/>
          <p:cNvSpPr>
            <a:spLocks noGrp="1"/>
          </p:cNvSpPr>
          <p:nvPr>
            <p:ph idx="14"/>
          </p:nvPr>
        </p:nvSpPr>
        <p:spPr>
          <a:xfrm>
            <a:off x="251520" y="1484784"/>
            <a:ext cx="8640960" cy="4824536"/>
          </a:xfrm>
        </p:spPr>
        <p:txBody>
          <a:bodyPr>
            <a:normAutofit/>
          </a:bodyPr>
          <a:lstStyle>
            <a:lvl1pPr>
              <a:spcBef>
                <a:spcPts val="1000"/>
              </a:spcBef>
              <a:defRPr sz="2200" b="1" baseline="0">
                <a:latin typeface="微軟正黑體" panose="020B0604030504040204" pitchFamily="34" charset="-120"/>
                <a:ea typeface="微軟正黑體" panose="020B0604030504040204" pitchFamily="34" charset="-120"/>
              </a:defRPr>
            </a:lvl1pPr>
            <a:lvl2pPr>
              <a:spcBef>
                <a:spcPts val="1000"/>
              </a:spcBef>
              <a:defRPr sz="2000" b="1" baseline="0">
                <a:latin typeface="微軟正黑體" panose="020B0604030504040204" pitchFamily="34" charset="-120"/>
                <a:ea typeface="微軟正黑體" panose="020B0604030504040204" pitchFamily="34" charset="-120"/>
              </a:defRPr>
            </a:lvl2pPr>
            <a:lvl3pPr>
              <a:spcBef>
                <a:spcPts val="1000"/>
              </a:spcBef>
              <a:defRPr sz="1800" b="1" baseline="0">
                <a:latin typeface="微軟正黑體" panose="020B0604030504040204" pitchFamily="34" charset="-120"/>
                <a:ea typeface="微軟正黑體" panose="020B0604030504040204" pitchFamily="34" charset="-120"/>
              </a:defRPr>
            </a:lvl3pPr>
            <a:lvl4pPr>
              <a:spcBef>
                <a:spcPts val="1000"/>
              </a:spcBef>
              <a:defRPr sz="1600" b="1" baseline="0">
                <a:latin typeface="微軟正黑體" panose="020B0604030504040204" pitchFamily="34" charset="-120"/>
                <a:ea typeface="微軟正黑體" panose="020B0604030504040204" pitchFamily="34" charset="-120"/>
              </a:defRPr>
            </a:lvl4pPr>
            <a:lvl5pPr>
              <a:spcBef>
                <a:spcPts val="1000"/>
              </a:spcBef>
              <a:defRPr sz="1600" b="1" baseline="0">
                <a:latin typeface="微軟正黑體" panose="020B0604030504040204" pitchFamily="34" charset="-120"/>
                <a:ea typeface="微軟正黑體" panose="020B06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21" name="內容版面配置區 2"/>
          <p:cNvSpPr>
            <a:spLocks noGrp="1"/>
          </p:cNvSpPr>
          <p:nvPr>
            <p:ph idx="12"/>
          </p:nvPr>
        </p:nvSpPr>
        <p:spPr>
          <a:xfrm>
            <a:off x="1187623" y="10425"/>
            <a:ext cx="7741271" cy="242541"/>
          </a:xfrm>
        </p:spPr>
        <p:txBody>
          <a:bodyPr>
            <a:normAutofit/>
          </a:bodyPr>
          <a:lstStyle>
            <a:lvl1pPr marL="180975" indent="-180975" algn="r">
              <a:lnSpc>
                <a:spcPct val="100000"/>
              </a:lnSpc>
              <a:spcBef>
                <a:spcPts val="1000"/>
              </a:spcBef>
              <a:buFont typeface="Arial" panose="020B0604020202020204" pitchFamily="34" charset="0"/>
              <a:buChar char="»"/>
              <a:defRPr lang="zh-TW" altLang="en-US" sz="1100" b="1" i="0" u="none" kern="1200" baseline="0" dirty="0" smtClean="0">
                <a:solidFill>
                  <a:schemeClr val="bg1"/>
                </a:solidFill>
                <a:effectLst/>
                <a:latin typeface="Arial" panose="020B0604020202020204" pitchFamily="34" charset="0"/>
                <a:ea typeface="微軟正黑體" pitchFamily="34" charset="-120"/>
                <a:cs typeface="Arial" panose="020B0604020202020204" pitchFamily="34" charset="0"/>
              </a:defRPr>
            </a:lvl1pPr>
            <a:lvl2pPr>
              <a:lnSpc>
                <a:spcPct val="100000"/>
              </a:lnSpc>
              <a:spcBef>
                <a:spcPts val="1000"/>
              </a:spcBef>
              <a:defRPr sz="2200" b="1" baseline="0">
                <a:latin typeface="微軟正黑體" pitchFamily="34" charset="-120"/>
                <a:ea typeface="微軟正黑體" pitchFamily="34" charset="-120"/>
              </a:defRPr>
            </a:lvl2pPr>
            <a:lvl3pPr>
              <a:lnSpc>
                <a:spcPct val="100000"/>
              </a:lnSpc>
              <a:spcBef>
                <a:spcPts val="1000"/>
              </a:spcBef>
              <a:defRPr sz="2000" b="1" baseline="0">
                <a:latin typeface="微軟正黑體" pitchFamily="34" charset="-120"/>
                <a:ea typeface="微軟正黑體" pitchFamily="34" charset="-120"/>
              </a:defRPr>
            </a:lvl3pPr>
            <a:lvl4pPr>
              <a:lnSpc>
                <a:spcPct val="100000"/>
              </a:lnSpc>
              <a:spcBef>
                <a:spcPts val="1000"/>
              </a:spcBef>
              <a:defRPr sz="1800" b="1" baseline="0">
                <a:latin typeface="微軟正黑體" pitchFamily="34" charset="-120"/>
                <a:ea typeface="微軟正黑體" pitchFamily="34" charset="-120"/>
              </a:defRPr>
            </a:lvl4pPr>
            <a:lvl5pPr marL="2057400" indent="-228600">
              <a:lnSpc>
                <a:spcPct val="100000"/>
              </a:lnSpc>
              <a:spcBef>
                <a:spcPts val="1000"/>
              </a:spcBef>
              <a:buFont typeface="Arial" panose="020B0604020202020204" pitchFamily="34" charset="0"/>
              <a:buChar char="»"/>
              <a:defRPr sz="1600" b="1" baseline="0">
                <a:latin typeface="微軟正黑體" pitchFamily="34" charset="-120"/>
                <a:ea typeface="微軟正黑體" pitchFamily="34" charset="-120"/>
              </a:defRPr>
            </a:lvl5pPr>
          </a:lstStyle>
          <a:p>
            <a:pPr lvl="0"/>
            <a:r>
              <a:rPr lang="zh-TW" altLang="en-US" dirty="0"/>
              <a:t>按一下以編輯母片文字樣式</a:t>
            </a:r>
          </a:p>
        </p:txBody>
      </p:sp>
      <p:sp>
        <p:nvSpPr>
          <p:cNvPr id="22" name="矩形 21"/>
          <p:cNvSpPr/>
          <p:nvPr userDrawn="1"/>
        </p:nvSpPr>
        <p:spPr>
          <a:xfrm>
            <a:off x="8849196" y="12633"/>
            <a:ext cx="216024" cy="238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altLang="zh-TW" sz="1100" dirty="0">
                <a:solidFill>
                  <a:srgbClr val="5B7277"/>
                </a:solidFill>
                <a:latin typeface="Arial" panose="020B0604020202020204" pitchFamily="34" charset="0"/>
                <a:cs typeface="Arial" panose="020B0604020202020204" pitchFamily="34" charset="0"/>
              </a:rPr>
              <a:t>«</a:t>
            </a:r>
            <a:endParaRPr kumimoji="0" lang="zh-TW" altLang="en-US" sz="1100" dirty="0">
              <a:solidFill>
                <a:srgbClr val="5B7277"/>
              </a:solidFill>
              <a:latin typeface="Arial" panose="020B0604020202020204" pitchFamily="34" charset="0"/>
              <a:cs typeface="Arial" panose="020B0604020202020204" pitchFamily="34" charset="0"/>
            </a:endParaRPr>
          </a:p>
        </p:txBody>
      </p:sp>
      <p:sp>
        <p:nvSpPr>
          <p:cNvPr id="16" name="投影片編號版面配置區 22"/>
          <p:cNvSpPr>
            <a:spLocks noGrp="1"/>
          </p:cNvSpPr>
          <p:nvPr>
            <p:ph type="sldNum" sz="quarter" idx="4"/>
          </p:nvPr>
        </p:nvSpPr>
        <p:spPr>
          <a:xfrm>
            <a:off x="8820504" y="6453336"/>
            <a:ext cx="288000" cy="288000"/>
          </a:xfrm>
          <a:prstGeom prst="ellipse">
            <a:avLst/>
          </a:prstGeom>
          <a:solidFill>
            <a:schemeClr val="accent5">
              <a:lumMod val="75000"/>
            </a:schemeClr>
          </a:solidFill>
        </p:spPr>
        <p:txBody>
          <a:bodyPr wrap="none" lIns="0" tIns="0" rIns="0" bIns="0" anchor="ctr" anchorCtr="1">
            <a:noAutofit/>
          </a:bodyPr>
          <a:lstStyle>
            <a:lvl1pPr algn="ctr" eaLnBrk="1" latinLnBrk="0" hangingPunct="1">
              <a:defRPr kumimoji="0" sz="1200">
                <a:solidFill>
                  <a:srgbClr val="FFFFFF"/>
                </a:solidFill>
                <a:latin typeface="+mj-lt"/>
                <a:ea typeface="+mj-ea"/>
                <a:cs typeface="+mj-cs"/>
              </a:defRPr>
            </a:lvl1pPr>
          </a:lstStyle>
          <a:p>
            <a:fld id="{C0042C15-C746-477B-BA97-A88C9B253CFD}" type="slidenum">
              <a:rPr lang="zh-TW" altLang="en-US" smtClean="0"/>
              <a:pPr/>
              <a:t>‹#›</a:t>
            </a:fld>
            <a:endParaRPr lang="zh-TW" altLang="en-US" dirty="0"/>
          </a:p>
        </p:txBody>
      </p:sp>
      <p:sp>
        <p:nvSpPr>
          <p:cNvPr id="9" name="標題 1"/>
          <p:cNvSpPr>
            <a:spLocks noGrp="1"/>
          </p:cNvSpPr>
          <p:nvPr>
            <p:ph type="title"/>
          </p:nvPr>
        </p:nvSpPr>
        <p:spPr>
          <a:xfrm>
            <a:off x="1043608" y="188640"/>
            <a:ext cx="7643192" cy="576065"/>
          </a:xfrm>
        </p:spPr>
        <p:txBody>
          <a:bodyPr/>
          <a:lstStyle/>
          <a:p>
            <a:r>
              <a:rPr kumimoji="0" lang="zh-TW" altLang="en-US"/>
              <a:t>按一下以編輯母片標題樣式</a:t>
            </a:r>
            <a:endParaRPr kumimoji="0" lang="en-US"/>
          </a:p>
        </p:txBody>
      </p:sp>
    </p:spTree>
    <p:extLst>
      <p:ext uri="{BB962C8B-B14F-4D97-AF65-F5344CB8AC3E}">
        <p14:creationId xmlns:p14="http://schemas.microsoft.com/office/powerpoint/2010/main" val="9155064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2019/3/11</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35182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2019/3/11</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25808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2019/3/11</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87915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2019/3/11</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60544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2019/3/11</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99617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457200" y="1600201"/>
            <a:ext cx="4038600" cy="4525963"/>
          </a:xfrm>
        </p:spPr>
        <p:txBody>
          <a:bodyPr/>
          <a:lstStyle>
            <a:lvl1pPr>
              <a:defRPr sz="2800">
                <a:solidFill>
                  <a:srgbClr val="FF6600"/>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800">
                <a:solidFill>
                  <a:srgbClr val="359002"/>
                </a:solidFill>
              </a:defRPr>
            </a:lvl1pPr>
            <a:lvl2pPr>
              <a:defRPr sz="2400">
                <a:solidFill>
                  <a:srgbClr val="4B350D"/>
                </a:solidFill>
              </a:defRPr>
            </a:lvl2pPr>
            <a:lvl3pPr>
              <a:defRPr sz="2000">
                <a:solidFill>
                  <a:srgbClr val="4B350D"/>
                </a:solidFill>
              </a:defRPr>
            </a:lvl3pPr>
            <a:lvl4pPr>
              <a:defRPr sz="1800">
                <a:solidFill>
                  <a:srgbClr val="4B350D"/>
                </a:solidFill>
              </a:defRPr>
            </a:lvl4pPr>
            <a:lvl5pPr>
              <a:defRPr sz="1800">
                <a:solidFill>
                  <a:srgbClr val="4B350D"/>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A23D7FA1-33B5-4692-8D4E-22165B2B32BC}" type="datetimeFigureOut">
              <a:rPr lang="ja-JP" altLang="en-US"/>
              <a:pPr>
                <a:defRPr/>
              </a:pPr>
              <a:t>2019/3/11</a:t>
            </a:fld>
            <a:endParaRPr lang="en-US" altLang="zh-TW">
              <a:cs typeface="Arial" pitchFamily="34" charset="0"/>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D58F8F-DF7E-4F65-AE2F-6BA948B81C74}" type="slidenum">
              <a:rPr lang="en-US" altLang="zh-TW"/>
              <a:pPr>
                <a:defRPr/>
              </a:pPr>
              <a:t>‹#›</a:t>
            </a:fld>
            <a:endParaRPr lang="en-US" altLang="zh-TW"/>
          </a:p>
        </p:txBody>
      </p:sp>
    </p:spTree>
    <p:extLst>
      <p:ext uri="{BB962C8B-B14F-4D97-AF65-F5344CB8AC3E}">
        <p14:creationId xmlns:p14="http://schemas.microsoft.com/office/powerpoint/2010/main" val="78610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2019/3/11</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585898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2019/3/11</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121537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2019/3/11</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96819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2019/3/11</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883403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2019/3/11</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24343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E45B092-9EDA-4CFA-8630-FE76FDCCB366}" type="datetimeFigureOut">
              <a:rPr lang="zh-TW" altLang="en-US" smtClean="0">
                <a:solidFill>
                  <a:prstClr val="black">
                    <a:tint val="75000"/>
                  </a:prstClr>
                </a:solidFill>
              </a:rPr>
              <a:pPr/>
              <a:t>2019/3/11</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DBF16FAC-4CA4-4D1D-B8B1-6E02118E3B4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10233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0" cap="none" spc="0">
                <a:ln>
                  <a:solidFill>
                    <a:srgbClr val="FF6600"/>
                  </a:solidFill>
                </a:ln>
                <a:solidFill>
                  <a:srgbClr val="FF6600"/>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n>
                  <a:solidFill>
                    <a:srgbClr val="359002"/>
                  </a:solidFill>
                </a:ln>
                <a:solidFill>
                  <a:srgbClr val="92D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026" y="2174875"/>
            <a:ext cx="4041775" cy="3951288"/>
          </a:xfrm>
        </p:spPr>
        <p:txBody>
          <a:bodyPr/>
          <a:lstStyle>
            <a:lvl1pPr>
              <a:defRPr sz="2400">
                <a:solidFill>
                  <a:srgbClr val="4B350D"/>
                </a:solidFill>
              </a:defRPr>
            </a:lvl1pPr>
            <a:lvl2pPr>
              <a:defRPr sz="2000">
                <a:solidFill>
                  <a:srgbClr val="4B350D"/>
                </a:solidFill>
              </a:defRPr>
            </a:lvl2pPr>
            <a:lvl3pPr>
              <a:defRPr sz="1800">
                <a:solidFill>
                  <a:srgbClr val="4B350D"/>
                </a:solidFill>
              </a:defRPr>
            </a:lvl3pPr>
            <a:lvl4pPr>
              <a:defRPr sz="1600">
                <a:solidFill>
                  <a:srgbClr val="4B350D"/>
                </a:solidFill>
              </a:defRPr>
            </a:lvl4pPr>
            <a:lvl5pPr>
              <a:defRPr sz="1600">
                <a:solidFill>
                  <a:srgbClr val="4B350D"/>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p:cNvSpPr>
            <a:spLocks noGrp="1"/>
          </p:cNvSpPr>
          <p:nvPr>
            <p:ph type="dt" sz="half" idx="10"/>
          </p:nvPr>
        </p:nvSpPr>
        <p:spPr/>
        <p:txBody>
          <a:bodyPr/>
          <a:lstStyle>
            <a:lvl1pPr>
              <a:defRPr/>
            </a:lvl1pPr>
          </a:lstStyle>
          <a:p>
            <a:pPr>
              <a:defRPr/>
            </a:pPr>
            <a:fld id="{20060AA5-5BB8-4FCB-BA95-D8F1C6016874}" type="datetimeFigureOut">
              <a:rPr lang="ja-JP" altLang="en-US"/>
              <a:pPr>
                <a:defRPr/>
              </a:pPr>
              <a:t>2019/3/11</a:t>
            </a:fld>
            <a:endParaRPr lang="en-US" altLang="zh-TW">
              <a:cs typeface="Arial" pitchFamily="34" charset="0"/>
            </a:endParaRPr>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F584460-D25B-435C-892F-D5B752732308}" type="slidenum">
              <a:rPr lang="en-US" altLang="zh-TW"/>
              <a:pPr>
                <a:defRPr/>
              </a:pPr>
              <a:t>‹#›</a:t>
            </a:fld>
            <a:endParaRPr lang="en-US" altLang="zh-TW"/>
          </a:p>
        </p:txBody>
      </p:sp>
    </p:spTree>
    <p:extLst>
      <p:ext uri="{BB962C8B-B14F-4D97-AF65-F5344CB8AC3E}">
        <p14:creationId xmlns:p14="http://schemas.microsoft.com/office/powerpoint/2010/main" val="2916029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p:cNvSpPr>
            <a:spLocks noGrp="1"/>
          </p:cNvSpPr>
          <p:nvPr>
            <p:ph type="dt" sz="half" idx="10"/>
          </p:nvPr>
        </p:nvSpPr>
        <p:spPr/>
        <p:txBody>
          <a:bodyPr/>
          <a:lstStyle>
            <a:lvl1pPr>
              <a:defRPr/>
            </a:lvl1pPr>
          </a:lstStyle>
          <a:p>
            <a:pPr>
              <a:defRPr/>
            </a:pPr>
            <a:fld id="{66A2DAED-11FD-4447-930D-F59AB8AC12AA}" type="datetimeFigureOut">
              <a:rPr lang="ja-JP" altLang="en-US"/>
              <a:pPr>
                <a:defRPr/>
              </a:pPr>
              <a:t>2019/3/11</a:t>
            </a:fld>
            <a:endParaRPr lang="en-US" altLang="zh-TW">
              <a:cs typeface="Arial" pitchFamily="34" charset="0"/>
            </a:endParaRP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C99BE80-6DF7-4943-8E13-154689D71184}" type="slidenum">
              <a:rPr lang="en-US" altLang="zh-TW"/>
              <a:pPr>
                <a:defRPr/>
              </a:pPr>
              <a:t>‹#›</a:t>
            </a:fld>
            <a:endParaRPr lang="en-US" altLang="zh-TW"/>
          </a:p>
        </p:txBody>
      </p:sp>
    </p:spTree>
    <p:extLst>
      <p:ext uri="{BB962C8B-B14F-4D97-AF65-F5344CB8AC3E}">
        <p14:creationId xmlns:p14="http://schemas.microsoft.com/office/powerpoint/2010/main" val="1435634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00A8AD-76E5-4F57-BE59-3A06E2294A28}" type="datetimeFigureOut">
              <a:rPr lang="ja-JP" altLang="en-US"/>
              <a:pPr>
                <a:defRPr/>
              </a:pPr>
              <a:t>2019/3/11</a:t>
            </a:fld>
            <a:endParaRPr lang="en-US" altLang="zh-TW">
              <a:cs typeface="Arial" pitchFamily="34" charset="0"/>
            </a:endParaRPr>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20E16EF-85EF-4AC6-8F48-9666D41FD5F3}" type="slidenum">
              <a:rPr lang="en-US" altLang="zh-TW"/>
              <a:pPr>
                <a:defRPr/>
              </a:pPr>
              <a:t>‹#›</a:t>
            </a:fld>
            <a:endParaRPr lang="en-US" altLang="zh-TW"/>
          </a:p>
        </p:txBody>
      </p:sp>
    </p:spTree>
    <p:extLst>
      <p:ext uri="{BB962C8B-B14F-4D97-AF65-F5344CB8AC3E}">
        <p14:creationId xmlns:p14="http://schemas.microsoft.com/office/powerpoint/2010/main" val="2695733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zh-TW" altLang="en-US"/>
              <a:t>按一下以編輯母片標題樣式</a:t>
            </a:r>
            <a:endParaRPr lang="en-US" dirty="0"/>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83CF2240-BA56-4929-9622-375CFC6B0F71}" type="datetimeFigureOut">
              <a:rPr lang="ja-JP" altLang="en-US"/>
              <a:pPr>
                <a:defRPr/>
              </a:pPr>
              <a:t>2019/3/11</a:t>
            </a:fld>
            <a:endParaRPr lang="en-US" altLang="zh-TW">
              <a:cs typeface="Arial" pitchFamily="34" charset="0"/>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8B05F7-E215-4CFB-89D9-2EDDCAC842C8}" type="slidenum">
              <a:rPr lang="en-US" altLang="zh-TW"/>
              <a:pPr>
                <a:defRPr/>
              </a:pPr>
              <a:t>‹#›</a:t>
            </a:fld>
            <a:endParaRPr lang="en-US" altLang="zh-TW"/>
          </a:p>
        </p:txBody>
      </p:sp>
    </p:spTree>
    <p:extLst>
      <p:ext uri="{BB962C8B-B14F-4D97-AF65-F5344CB8AC3E}">
        <p14:creationId xmlns:p14="http://schemas.microsoft.com/office/powerpoint/2010/main" val="3712587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64167DE9-100F-4C7A-986B-58A053273BE4}" type="datetimeFigureOut">
              <a:rPr lang="ja-JP" altLang="en-US"/>
              <a:pPr>
                <a:defRPr/>
              </a:pPr>
              <a:t>2019/3/11</a:t>
            </a:fld>
            <a:endParaRPr lang="en-US" altLang="zh-TW">
              <a:cs typeface="Arial" pitchFamily="34" charset="0"/>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573EF3-E709-484E-AE01-B1F59D44F442}" type="slidenum">
              <a:rPr lang="en-US" altLang="zh-TW"/>
              <a:pPr>
                <a:defRPr/>
              </a:pPr>
              <a:t>‹#›</a:t>
            </a:fld>
            <a:endParaRPr lang="en-US" altLang="zh-TW"/>
          </a:p>
        </p:txBody>
      </p:sp>
    </p:spTree>
    <p:extLst>
      <p:ext uri="{BB962C8B-B14F-4D97-AF65-F5344CB8AC3E}">
        <p14:creationId xmlns:p14="http://schemas.microsoft.com/office/powerpoint/2010/main" val="70620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1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18" Type="http://schemas.openxmlformats.org/officeDocument/2006/relationships/image" Target="../media/image9.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oleObject" Target="../embeddings/oleObject1.bin"/><Relationship Id="rId2" Type="http://schemas.openxmlformats.org/officeDocument/2006/relationships/slideLayout" Target="../slideLayouts/slideLayout24.xml"/><Relationship Id="rId16" Type="http://schemas.openxmlformats.org/officeDocument/2006/relationships/image" Target="../media/image11.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0.jpeg"/><Relationship Id="rId10" Type="http://schemas.openxmlformats.org/officeDocument/2006/relationships/slideLayout" Target="../slideLayouts/slideLayout32.xml"/><Relationship Id="rId19" Type="http://schemas.openxmlformats.org/officeDocument/2006/relationships/image" Target="../media/image12.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vmlDrawing" Target="../drawings/vmlDrawing1.v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zh-TW" altLang="en-US"/>
              <a:t>按一下以編輯母片標題樣式</a:t>
            </a:r>
            <a:endParaRPr lang="en-US" altLang="en-US"/>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4" name="Date Placeholder 3"/>
          <p:cNvSpPr>
            <a:spLocks noGrp="1"/>
          </p:cNvSpPr>
          <p:nvPr>
            <p:ph type="dt" sz="half" idx="2"/>
          </p:nvPr>
        </p:nvSpPr>
        <p:spPr>
          <a:xfrm>
            <a:off x="457200" y="635635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4B350D"/>
                </a:solidFill>
                <a:latin typeface="Arial" pitchFamily="34" charset="0"/>
                <a:ea typeface="MS Gothic" pitchFamily="49" charset="-128"/>
              </a:defRPr>
            </a:lvl1pPr>
          </a:lstStyle>
          <a:p>
            <a:pPr>
              <a:defRPr/>
            </a:pPr>
            <a:fld id="{73E4B428-7140-4ADF-B186-8BC6BC1A8D8B}" type="datetimeFigureOut">
              <a:rPr lang="ja-JP" altLang="en-US"/>
              <a:pPr>
                <a:defRPr/>
              </a:pPr>
              <a:t>2019/3/11</a:t>
            </a:fld>
            <a:endParaRPr lang="en-US" altLang="zh-TW">
              <a:cs typeface="Arial" pitchFamily="34" charset="0"/>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4B350D"/>
                </a:solidFill>
                <a:latin typeface="Arial" pitchFamily="34" charset="0"/>
                <a:ea typeface="+mn-ea"/>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4B350D"/>
                </a:solidFill>
                <a:latin typeface="Arial" pitchFamily="34" charset="0"/>
                <a:ea typeface="MS Gothic" pitchFamily="49" charset="-128"/>
                <a:cs typeface="Arial" pitchFamily="34" charset="0"/>
              </a:defRPr>
            </a:lvl1pPr>
          </a:lstStyle>
          <a:p>
            <a:pPr>
              <a:defRPr/>
            </a:pPr>
            <a:fld id="{5DE41850-947A-450D-8F67-359928732D6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726"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kumimoji="1" sz="4400" b="1" kern="1200">
          <a:ln w="19050" cmpd="sng">
            <a:solidFill>
              <a:schemeClr val="bg1"/>
            </a:solidFill>
            <a:prstDash val="solid"/>
            <a:miter lim="800000"/>
          </a:ln>
          <a:solidFill>
            <a:srgbClr val="4B350D"/>
          </a:solidFill>
          <a:latin typeface="+mj-lt"/>
          <a:ea typeface="MS Gothic" pitchFamily="49" charset="-128"/>
          <a:cs typeface="ＭＳ ゴシック" charset="0"/>
        </a:defRPr>
      </a:lvl1pPr>
      <a:lvl2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2pPr>
      <a:lvl3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3pPr>
      <a:lvl4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4pPr>
      <a:lvl5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5pPr>
      <a:lvl6pPr marL="4572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6pPr>
      <a:lvl7pPr marL="9144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7pPr>
      <a:lvl8pPr marL="13716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8pPr>
      <a:lvl9pPr marL="18288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9pPr>
    </p:titleStyle>
    <p:bodyStyle>
      <a:lvl1pPr marL="342900" indent="-342900" algn="l" rtl="0" eaLnBrk="0" fontAlgn="base" hangingPunct="0">
        <a:spcBef>
          <a:spcPct val="20000"/>
        </a:spcBef>
        <a:spcAft>
          <a:spcPct val="0"/>
        </a:spcAft>
        <a:buBlip>
          <a:blip r:embed="rId14"/>
        </a:buBlip>
        <a:defRPr kumimoji="1" sz="3200" kern="1200">
          <a:solidFill>
            <a:srgbClr val="4B350D"/>
          </a:solidFill>
          <a:latin typeface="+mn-lt"/>
          <a:ea typeface="MS Gothic" pitchFamily="49" charset="-128"/>
          <a:cs typeface="Microsoft Sans Serif" pitchFamily="34" charset="0"/>
        </a:defRPr>
      </a:lvl1pPr>
      <a:lvl2pPr marL="742950" indent="-285750" algn="l" rtl="0" eaLnBrk="0" fontAlgn="base" hangingPunct="0">
        <a:spcBef>
          <a:spcPct val="20000"/>
        </a:spcBef>
        <a:spcAft>
          <a:spcPct val="0"/>
        </a:spcAft>
        <a:buBlip>
          <a:blip r:embed="rId15"/>
        </a:buBlip>
        <a:defRPr kumimoji="1" sz="2800" kern="1200">
          <a:solidFill>
            <a:srgbClr val="4B350D"/>
          </a:solidFill>
          <a:latin typeface="+mn-lt"/>
          <a:ea typeface="MS Gothic" pitchFamily="49" charset="-128"/>
          <a:cs typeface="Microsoft Sans Serif" pitchFamily="34" charset="0"/>
        </a:defRPr>
      </a:lvl2pPr>
      <a:lvl3pPr marL="1143000" indent="-228600" algn="l" rtl="0" eaLnBrk="0" fontAlgn="base" hangingPunct="0">
        <a:spcBef>
          <a:spcPct val="20000"/>
        </a:spcBef>
        <a:spcAft>
          <a:spcPct val="0"/>
        </a:spcAft>
        <a:buBlip>
          <a:blip r:embed="rId16"/>
        </a:buBlip>
        <a:defRPr kumimoji="1" sz="2400" kern="1200">
          <a:solidFill>
            <a:srgbClr val="4B350D"/>
          </a:solidFill>
          <a:latin typeface="+mn-lt"/>
          <a:ea typeface="MS Gothic" pitchFamily="49" charset="-128"/>
          <a:cs typeface="Microsoft Sans Serif" pitchFamily="34" charset="0"/>
        </a:defRPr>
      </a:lvl3pPr>
      <a:lvl4pPr marL="1600200" indent="-228600" algn="l" rtl="0" eaLnBrk="0" fontAlgn="base" hangingPunct="0">
        <a:spcBef>
          <a:spcPct val="20000"/>
        </a:spcBef>
        <a:spcAft>
          <a:spcPct val="0"/>
        </a:spcAft>
        <a:buBlip>
          <a:blip r:embed="rId17"/>
        </a:buBlip>
        <a:defRPr kumimoji="1" sz="2000" kern="1200">
          <a:solidFill>
            <a:srgbClr val="4B350D"/>
          </a:solidFill>
          <a:latin typeface="+mn-lt"/>
          <a:ea typeface="MS Gothic" pitchFamily="49" charset="-128"/>
          <a:cs typeface="Microsoft Sans Serif" pitchFamily="34" charset="0"/>
        </a:defRPr>
      </a:lvl4pPr>
      <a:lvl5pPr marL="2057400" indent="-228600" algn="l" rtl="0" eaLnBrk="0" fontAlgn="base" hangingPunct="0">
        <a:spcBef>
          <a:spcPct val="20000"/>
        </a:spcBef>
        <a:spcAft>
          <a:spcPct val="0"/>
        </a:spcAft>
        <a:buBlip>
          <a:blip r:embed="rId18"/>
        </a:buBlip>
        <a:defRPr kumimoji="1" sz="2000" kern="1200">
          <a:solidFill>
            <a:srgbClr val="4B350D"/>
          </a:solidFill>
          <a:latin typeface="+mn-lt"/>
          <a:ea typeface="MS Gothic" pitchFamily="49" charset="-128"/>
          <a:cs typeface="Microsoft Sans Serif" pitchFamily="34" charset="0"/>
        </a:defRPr>
      </a:lvl5pPr>
      <a:lvl6pPr marL="2514600" indent="-228600" algn="l" defTabSz="914400" rtl="0" eaLnBrk="1" latinLnBrk="0" hangingPunct="1">
        <a:spcBef>
          <a:spcPct val="20000"/>
        </a:spcBef>
        <a:buFontTx/>
        <a:buBlip>
          <a:blip r:embed="rId14"/>
        </a:buBlip>
        <a:defRPr kumimoji="1" sz="1800" kern="1200">
          <a:solidFill>
            <a:srgbClr val="4B350D"/>
          </a:solidFill>
          <a:latin typeface="+mn-lt"/>
          <a:ea typeface="+mn-ea"/>
          <a:cs typeface="Microsoft Sans Serif" pitchFamily="34" charset="0"/>
        </a:defRPr>
      </a:lvl6pPr>
      <a:lvl7pPr marL="2971800" indent="-228600" algn="l" defTabSz="914400" rtl="0" eaLnBrk="1" latinLnBrk="0" hangingPunct="1">
        <a:spcBef>
          <a:spcPct val="20000"/>
        </a:spcBef>
        <a:buFontTx/>
        <a:buBlip>
          <a:blip r:embed="rId15"/>
        </a:buBlip>
        <a:defRPr kumimoji="1" sz="1800" kern="1200">
          <a:solidFill>
            <a:srgbClr val="4B350D"/>
          </a:solidFill>
          <a:latin typeface="+mn-lt"/>
          <a:ea typeface="+mn-ea"/>
          <a:cs typeface="Microsoft Sans Serif" pitchFamily="34" charset="0"/>
        </a:defRPr>
      </a:lvl7pPr>
      <a:lvl8pPr marL="3429000" indent="-228600" algn="l" defTabSz="914400" rtl="0" eaLnBrk="1" latinLnBrk="0" hangingPunct="1">
        <a:spcBef>
          <a:spcPct val="20000"/>
        </a:spcBef>
        <a:buFontTx/>
        <a:buBlip>
          <a:blip r:embed="rId16"/>
        </a:buBlip>
        <a:defRPr kumimoji="1" sz="1600" kern="1200">
          <a:solidFill>
            <a:srgbClr val="4B350D"/>
          </a:solidFill>
          <a:latin typeface="+mn-lt"/>
          <a:ea typeface="+mn-ea"/>
          <a:cs typeface="Microsoft Sans Serif" pitchFamily="34" charset="0"/>
        </a:defRPr>
      </a:lvl8pPr>
      <a:lvl9pPr marL="3886200" indent="-228600" algn="l" defTabSz="914400" rtl="0" eaLnBrk="1" latinLnBrk="0" hangingPunct="1">
        <a:spcBef>
          <a:spcPct val="20000"/>
        </a:spcBef>
        <a:buFontTx/>
        <a:buBlip>
          <a:blip r:embed="rId17"/>
        </a:buBlip>
        <a:defRPr kumimoji="1" sz="1600" kern="1200">
          <a:solidFill>
            <a:srgbClr val="4B350D"/>
          </a:solidFill>
          <a:latin typeface="+mn-lt"/>
          <a:ea typeface="+mn-ea"/>
          <a:cs typeface="Microsoft Sans Serif" pitchFamily="34" charset="0"/>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zh-TW" altLang="en-US"/>
              <a:t>按一下以編輯母片標題樣式</a:t>
            </a:r>
            <a:endParaRPr lang="en-US" altLang="en-US"/>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4" name="Date Placeholder 3"/>
          <p:cNvSpPr>
            <a:spLocks noGrp="1"/>
          </p:cNvSpPr>
          <p:nvPr>
            <p:ph type="dt" sz="half" idx="2"/>
          </p:nvPr>
        </p:nvSpPr>
        <p:spPr>
          <a:xfrm>
            <a:off x="457200" y="635635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4B350D"/>
                </a:solidFill>
                <a:latin typeface="Arial" pitchFamily="34" charset="0"/>
                <a:ea typeface="MS Gothic" pitchFamily="49" charset="-128"/>
              </a:defRPr>
            </a:lvl1pPr>
          </a:lstStyle>
          <a:p>
            <a:pPr>
              <a:defRPr/>
            </a:pPr>
            <a:fld id="{439484EB-24D3-4162-BDD3-4236DAF916BE}" type="datetimeFigureOut">
              <a:rPr lang="ja-JP" altLang="en-US"/>
              <a:pPr>
                <a:defRPr/>
              </a:pPr>
              <a:t>2019/3/11</a:t>
            </a:fld>
            <a:endParaRPr lang="en-US" altLang="zh-TW">
              <a:cs typeface="Arial" pitchFamily="34" charset="0"/>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t"/>
          <a:lstStyle>
            <a:lvl1pPr algn="ctr" fontAlgn="auto">
              <a:spcBef>
                <a:spcPts val="0"/>
              </a:spcBef>
              <a:spcAft>
                <a:spcPts val="0"/>
              </a:spcAft>
              <a:defRPr sz="1200">
                <a:solidFill>
                  <a:srgbClr val="4B350D"/>
                </a:solidFill>
                <a:latin typeface="Arial" pitchFamily="34" charset="0"/>
                <a:ea typeface="+mn-ea"/>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4B350D"/>
                </a:solidFill>
                <a:ea typeface="MS Gothic" panose="020B0609070205080204" pitchFamily="49" charset="-128"/>
                <a:cs typeface="Arial" panose="020B0604020202020204" pitchFamily="34" charset="0"/>
              </a:defRPr>
            </a:lvl1pPr>
          </a:lstStyle>
          <a:p>
            <a:fld id="{91BE51BB-942B-43E9-ADB8-620720E46F6A}" type="slidenum">
              <a:rPr lang="en-US" altLang="zh-TW" smtClean="0">
                <a:latin typeface="Arial" panose="020B0604020202020204" pitchFamily="34" charset="0"/>
              </a:rPr>
              <a:pPr/>
              <a:t>‹#›</a:t>
            </a:fld>
            <a:endParaRPr lang="en-US" altLang="zh-TW">
              <a:latin typeface="Arial" panose="020B0604020202020204" pitchFamily="34" charset="0"/>
            </a:endParaRPr>
          </a:p>
        </p:txBody>
      </p:sp>
    </p:spTree>
    <p:extLst>
      <p:ext uri="{BB962C8B-B14F-4D97-AF65-F5344CB8AC3E}">
        <p14:creationId xmlns:p14="http://schemas.microsoft.com/office/powerpoint/2010/main" val="251784755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eaLnBrk="0" fontAlgn="base" hangingPunct="0">
        <a:spcBef>
          <a:spcPct val="0"/>
        </a:spcBef>
        <a:spcAft>
          <a:spcPct val="0"/>
        </a:spcAft>
        <a:defRPr kumimoji="1" sz="4400" b="1" kern="1200">
          <a:ln w="19050" cmpd="sng">
            <a:solidFill>
              <a:schemeClr val="bg1"/>
            </a:solidFill>
            <a:prstDash val="solid"/>
            <a:miter lim="800000"/>
          </a:ln>
          <a:solidFill>
            <a:srgbClr val="4B350D"/>
          </a:solidFill>
          <a:latin typeface="+mj-lt"/>
          <a:ea typeface="MS Gothic" pitchFamily="49" charset="-128"/>
          <a:cs typeface="ＭＳ ゴシック" charset="0"/>
        </a:defRPr>
      </a:lvl1pPr>
      <a:lvl2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2pPr>
      <a:lvl3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3pPr>
      <a:lvl4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4pPr>
      <a:lvl5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5pPr>
      <a:lvl6pPr marL="4572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6pPr>
      <a:lvl7pPr marL="9144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7pPr>
      <a:lvl8pPr marL="13716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8pPr>
      <a:lvl9pPr marL="18288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9pPr>
    </p:titleStyle>
    <p:bodyStyle>
      <a:lvl1pPr marL="342900" indent="-342900" algn="l" rtl="0" eaLnBrk="0" fontAlgn="base" hangingPunct="0">
        <a:spcBef>
          <a:spcPct val="20000"/>
        </a:spcBef>
        <a:spcAft>
          <a:spcPct val="0"/>
        </a:spcAft>
        <a:buBlip>
          <a:blip r:embed="rId14"/>
        </a:buBlip>
        <a:defRPr kumimoji="1" sz="3200" kern="1200">
          <a:solidFill>
            <a:srgbClr val="4B350D"/>
          </a:solidFill>
          <a:latin typeface="+mn-lt"/>
          <a:ea typeface="MS Gothic" pitchFamily="49" charset="-128"/>
          <a:cs typeface="Microsoft Sans Serif" pitchFamily="34" charset="0"/>
        </a:defRPr>
      </a:lvl1pPr>
      <a:lvl2pPr marL="742950" indent="-285750" algn="l" rtl="0" eaLnBrk="0" fontAlgn="base" hangingPunct="0">
        <a:spcBef>
          <a:spcPct val="20000"/>
        </a:spcBef>
        <a:spcAft>
          <a:spcPct val="0"/>
        </a:spcAft>
        <a:buBlip>
          <a:blip r:embed="rId15"/>
        </a:buBlip>
        <a:defRPr kumimoji="1" sz="2800" kern="1200">
          <a:solidFill>
            <a:srgbClr val="4B350D"/>
          </a:solidFill>
          <a:latin typeface="+mn-lt"/>
          <a:ea typeface="MS Gothic" pitchFamily="49" charset="-128"/>
          <a:cs typeface="Microsoft Sans Serif" pitchFamily="34" charset="0"/>
        </a:defRPr>
      </a:lvl2pPr>
      <a:lvl3pPr marL="1143000" indent="-228600" algn="l" rtl="0" eaLnBrk="0" fontAlgn="base" hangingPunct="0">
        <a:spcBef>
          <a:spcPct val="20000"/>
        </a:spcBef>
        <a:spcAft>
          <a:spcPct val="0"/>
        </a:spcAft>
        <a:buBlip>
          <a:blip r:embed="rId16"/>
        </a:buBlip>
        <a:defRPr kumimoji="1" sz="2400" kern="1200">
          <a:solidFill>
            <a:srgbClr val="4B350D"/>
          </a:solidFill>
          <a:latin typeface="+mn-lt"/>
          <a:ea typeface="MS Gothic" pitchFamily="49" charset="-128"/>
          <a:cs typeface="Microsoft Sans Serif" pitchFamily="34" charset="0"/>
        </a:defRPr>
      </a:lvl3pPr>
      <a:lvl4pPr marL="1600200" indent="-228600" algn="l" rtl="0" eaLnBrk="0" fontAlgn="base" hangingPunct="0">
        <a:spcBef>
          <a:spcPct val="20000"/>
        </a:spcBef>
        <a:spcAft>
          <a:spcPct val="0"/>
        </a:spcAft>
        <a:buBlip>
          <a:blip r:embed="rId17"/>
        </a:buBlip>
        <a:defRPr kumimoji="1" sz="2000" kern="1200">
          <a:solidFill>
            <a:srgbClr val="4B350D"/>
          </a:solidFill>
          <a:latin typeface="+mn-lt"/>
          <a:ea typeface="MS Gothic" pitchFamily="49" charset="-128"/>
          <a:cs typeface="Microsoft Sans Serif" pitchFamily="34" charset="0"/>
        </a:defRPr>
      </a:lvl4pPr>
      <a:lvl5pPr marL="2057400" indent="-228600" algn="l" rtl="0" eaLnBrk="0" fontAlgn="base" hangingPunct="0">
        <a:spcBef>
          <a:spcPct val="20000"/>
        </a:spcBef>
        <a:spcAft>
          <a:spcPct val="0"/>
        </a:spcAft>
        <a:buBlip>
          <a:blip r:embed="rId18"/>
        </a:buBlip>
        <a:defRPr kumimoji="1" sz="2000" kern="1200">
          <a:solidFill>
            <a:srgbClr val="4B350D"/>
          </a:solidFill>
          <a:latin typeface="+mn-lt"/>
          <a:ea typeface="MS Gothic" pitchFamily="49" charset="-128"/>
          <a:cs typeface="Microsoft Sans Serif" pitchFamily="34" charset="0"/>
        </a:defRPr>
      </a:lvl5pPr>
      <a:lvl6pPr marL="2514600" indent="-228600" algn="l" defTabSz="914400" rtl="0" eaLnBrk="1" latinLnBrk="0" hangingPunct="1">
        <a:spcBef>
          <a:spcPct val="20000"/>
        </a:spcBef>
        <a:buFontTx/>
        <a:buBlip>
          <a:blip r:embed="rId14"/>
        </a:buBlip>
        <a:defRPr kumimoji="1" sz="1800" kern="1200">
          <a:solidFill>
            <a:srgbClr val="4B350D"/>
          </a:solidFill>
          <a:latin typeface="+mn-lt"/>
          <a:ea typeface="+mn-ea"/>
          <a:cs typeface="Microsoft Sans Serif" pitchFamily="34" charset="0"/>
        </a:defRPr>
      </a:lvl6pPr>
      <a:lvl7pPr marL="2971800" indent="-228600" algn="l" defTabSz="914400" rtl="0" eaLnBrk="1" latinLnBrk="0" hangingPunct="1">
        <a:spcBef>
          <a:spcPct val="20000"/>
        </a:spcBef>
        <a:buFontTx/>
        <a:buBlip>
          <a:blip r:embed="rId15"/>
        </a:buBlip>
        <a:defRPr kumimoji="1" sz="1800" kern="1200">
          <a:solidFill>
            <a:srgbClr val="4B350D"/>
          </a:solidFill>
          <a:latin typeface="+mn-lt"/>
          <a:ea typeface="+mn-ea"/>
          <a:cs typeface="Microsoft Sans Serif" pitchFamily="34" charset="0"/>
        </a:defRPr>
      </a:lvl7pPr>
      <a:lvl8pPr marL="3429000" indent="-228600" algn="l" defTabSz="914400" rtl="0" eaLnBrk="1" latinLnBrk="0" hangingPunct="1">
        <a:spcBef>
          <a:spcPct val="20000"/>
        </a:spcBef>
        <a:buFontTx/>
        <a:buBlip>
          <a:blip r:embed="rId16"/>
        </a:buBlip>
        <a:defRPr kumimoji="1" sz="1600" kern="1200">
          <a:solidFill>
            <a:srgbClr val="4B350D"/>
          </a:solidFill>
          <a:latin typeface="+mn-lt"/>
          <a:ea typeface="+mn-ea"/>
          <a:cs typeface="Microsoft Sans Serif" pitchFamily="34" charset="0"/>
        </a:defRPr>
      </a:lvl8pPr>
      <a:lvl9pPr marL="3886200" indent="-228600" algn="l" defTabSz="914400" rtl="0" eaLnBrk="1" latinLnBrk="0" hangingPunct="1">
        <a:spcBef>
          <a:spcPct val="20000"/>
        </a:spcBef>
        <a:buFontTx/>
        <a:buBlip>
          <a:blip r:embed="rId17"/>
        </a:buBlip>
        <a:defRPr kumimoji="1" sz="1600" kern="1200">
          <a:solidFill>
            <a:srgbClr val="4B350D"/>
          </a:solidFill>
          <a:latin typeface="+mn-lt"/>
          <a:ea typeface="+mn-ea"/>
          <a:cs typeface="Microsoft Sans Serif" pitchFamily="34" charset="0"/>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圖片 1"/>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p:blipFill>
        <p:spPr>
          <a:xfrm>
            <a:off x="0" y="-627"/>
            <a:ext cx="9144000" cy="864129"/>
          </a:xfrm>
          <a:prstGeom prst="rect">
            <a:avLst/>
          </a:prstGeom>
        </p:spPr>
      </p:pic>
      <p:pic>
        <p:nvPicPr>
          <p:cNvPr id="9" name="圖片 8"/>
          <p:cNvPicPr>
            <a:picLocks noChangeAspect="1"/>
          </p:cNvPicPr>
          <p:nvPr userDrawn="1"/>
        </p:nvPicPr>
        <p:blipFill rotWithShape="1">
          <a:blip r:embed="rId16" cstate="print">
            <a:extLst>
              <a:ext uri="{28A0092B-C50C-407E-A947-70E740481C1C}">
                <a14:useLocalDpi xmlns:a14="http://schemas.microsoft.com/office/drawing/2010/main" val="0"/>
              </a:ext>
            </a:extLst>
          </a:blip>
          <a:srcRect b="85798"/>
          <a:stretch/>
        </p:blipFill>
        <p:spPr>
          <a:xfrm>
            <a:off x="-242" y="795713"/>
            <a:ext cx="9157894" cy="90147"/>
          </a:xfrm>
          <a:prstGeom prst="rect">
            <a:avLst/>
          </a:prstGeom>
        </p:spPr>
      </p:pic>
      <p:sp>
        <p:nvSpPr>
          <p:cNvPr id="13" name="文字版面配置區 12"/>
          <p:cNvSpPr>
            <a:spLocks noGrp="1"/>
          </p:cNvSpPr>
          <p:nvPr>
            <p:ph type="body" idx="1"/>
          </p:nvPr>
        </p:nvSpPr>
        <p:spPr>
          <a:xfrm>
            <a:off x="281895" y="1124744"/>
            <a:ext cx="8594104" cy="5400600"/>
          </a:xfrm>
          <a:prstGeom prst="rect">
            <a:avLst/>
          </a:prstGeom>
        </p:spPr>
        <p:txBody>
          <a:bodyPr>
            <a:normAutofit/>
          </a:bodyPr>
          <a:lstStyle/>
          <a:p>
            <a:pPr lvl="0" eaLnBrk="1" latinLnBrk="0" hangingPunct="1"/>
            <a:r>
              <a:rPr kumimoji="0" lang="zh-TW" altLang="en-US" dirty="0"/>
              <a:t>按一下以編輯母片文字樣式</a:t>
            </a:r>
          </a:p>
          <a:p>
            <a:pPr lvl="1" eaLnBrk="1" latinLnBrk="0" hangingPunct="1"/>
            <a:r>
              <a:rPr kumimoji="0" lang="zh-TW" altLang="en-US" dirty="0"/>
              <a:t>第二層</a:t>
            </a:r>
          </a:p>
          <a:p>
            <a:pPr lvl="2" eaLnBrk="1" latinLnBrk="0" hangingPunct="1"/>
            <a:r>
              <a:rPr kumimoji="0" lang="zh-TW" altLang="en-US" dirty="0"/>
              <a:t>第三層</a:t>
            </a:r>
          </a:p>
          <a:p>
            <a:pPr lvl="3" eaLnBrk="1" latinLnBrk="0" hangingPunct="1"/>
            <a:r>
              <a:rPr kumimoji="0" lang="zh-TW" altLang="en-US" dirty="0"/>
              <a:t>第四層</a:t>
            </a:r>
          </a:p>
          <a:p>
            <a:pPr lvl="4" eaLnBrk="1" latinLnBrk="0" hangingPunct="1"/>
            <a:r>
              <a:rPr kumimoji="0" lang="zh-TW" altLang="en-US" dirty="0"/>
              <a:t>第五層</a:t>
            </a:r>
            <a:endParaRPr kumimoji="0" lang="en-US" dirty="0"/>
          </a:p>
        </p:txBody>
      </p:sp>
      <p:pic>
        <p:nvPicPr>
          <p:cNvPr id="10" name="圖片 9"/>
          <p:cNvPicPr>
            <a:picLocks noChangeAspect="1"/>
          </p:cNvPicPr>
          <p:nvPr userDrawn="1"/>
        </p:nvPicPr>
        <p:blipFill rotWithShape="1">
          <a:blip r:embed="rId16" cstate="print">
            <a:extLst>
              <a:ext uri="{28A0092B-C50C-407E-A947-70E740481C1C}">
                <a14:useLocalDpi xmlns:a14="http://schemas.microsoft.com/office/drawing/2010/main" val="0"/>
              </a:ext>
            </a:extLst>
          </a:blip>
          <a:srcRect b="85798"/>
          <a:stretch/>
        </p:blipFill>
        <p:spPr>
          <a:xfrm>
            <a:off x="0" y="6767852"/>
            <a:ext cx="9157894" cy="90147"/>
          </a:xfrm>
          <a:prstGeom prst="rect">
            <a:avLst/>
          </a:prstGeom>
        </p:spPr>
      </p:pic>
      <p:sp>
        <p:nvSpPr>
          <p:cNvPr id="22" name="標題版面配置區 21"/>
          <p:cNvSpPr>
            <a:spLocks noGrp="1"/>
          </p:cNvSpPr>
          <p:nvPr>
            <p:ph type="title"/>
          </p:nvPr>
        </p:nvSpPr>
        <p:spPr>
          <a:xfrm>
            <a:off x="1043608" y="188640"/>
            <a:ext cx="7643192" cy="576065"/>
          </a:xfrm>
          <a:prstGeom prst="rect">
            <a:avLst/>
          </a:prstGeom>
        </p:spPr>
        <p:txBody>
          <a:bodyPr bIns="91440" anchor="b" anchorCtr="0">
            <a:noAutofit/>
          </a:bodyPr>
          <a:lstStyle/>
          <a:p>
            <a:r>
              <a:rPr kumimoji="0" lang="zh-TW" altLang="en-US"/>
              <a:t>按一下以編輯母片標題樣式</a:t>
            </a:r>
            <a:endParaRPr kumimoji="0" lang="en-US"/>
          </a:p>
        </p:txBody>
      </p:sp>
      <p:graphicFrame>
        <p:nvGraphicFramePr>
          <p:cNvPr id="5" name="物件 4"/>
          <p:cNvGraphicFramePr>
            <a:graphicFrameLocks noChangeAspect="1"/>
          </p:cNvGraphicFramePr>
          <p:nvPr userDrawn="1">
            <p:extLst>
              <p:ext uri="{D42A27DB-BD31-4B8C-83A1-F6EECF244321}">
                <p14:modId xmlns:p14="http://schemas.microsoft.com/office/powerpoint/2010/main" val="2083503095"/>
              </p:ext>
            </p:extLst>
          </p:nvPr>
        </p:nvGraphicFramePr>
        <p:xfrm>
          <a:off x="7848872" y="6260601"/>
          <a:ext cx="1080120" cy="552775"/>
        </p:xfrm>
        <a:graphic>
          <a:graphicData uri="http://schemas.openxmlformats.org/presentationml/2006/ole">
            <mc:AlternateContent xmlns:mc="http://schemas.openxmlformats.org/markup-compatibility/2006">
              <mc:Choice xmlns:v="urn:schemas-microsoft-com:vml" Requires="v">
                <p:oleObj spid="_x0000_s1043" name="點陣圖影像" r:id="rId17" imgW="1209524" imgH="619211" progId="PBrush">
                  <p:embed/>
                </p:oleObj>
              </mc:Choice>
              <mc:Fallback>
                <p:oleObj name="點陣圖影像" r:id="rId17" imgW="1209524" imgH="619211" progId="PBrush">
                  <p:embed/>
                  <p:pic>
                    <p:nvPicPr>
                      <p:cNvPr id="5" name="物件 4"/>
                      <p:cNvPicPr>
                        <a:picLocks noChangeAspect="1" noChangeArrowheads="1"/>
                      </p:cNvPicPr>
                      <p:nvPr/>
                    </p:nvPicPr>
                    <p:blipFill>
                      <a:blip r:embed="rId18">
                        <a:clrChange>
                          <a:clrFrom>
                            <a:srgbClr val="FF0000"/>
                          </a:clrFrom>
                          <a:clrTo>
                            <a:srgbClr val="FF0000">
                              <a:alpha val="0"/>
                            </a:srgbClr>
                          </a:clrTo>
                        </a:clrChange>
                        <a:extLst>
                          <a:ext uri="{28A0092B-C50C-407E-A947-70E740481C1C}">
                            <a14:useLocalDpi xmlns:a14="http://schemas.microsoft.com/office/drawing/2010/main" val="0"/>
                          </a:ext>
                        </a:extLst>
                      </a:blip>
                      <a:srcRect/>
                      <a:stretch>
                        <a:fillRect/>
                      </a:stretch>
                    </p:blipFill>
                    <p:spPr bwMode="auto">
                      <a:xfrm>
                        <a:off x="7848872" y="6260601"/>
                        <a:ext cx="1080120" cy="552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投影片編號版面配置區 22"/>
          <p:cNvSpPr>
            <a:spLocks noGrp="1"/>
          </p:cNvSpPr>
          <p:nvPr>
            <p:ph type="sldNum" sz="quarter" idx="4"/>
          </p:nvPr>
        </p:nvSpPr>
        <p:spPr>
          <a:xfrm>
            <a:off x="8748464" y="6525376"/>
            <a:ext cx="288000" cy="288000"/>
          </a:xfrm>
          <a:prstGeom prst="ellipse">
            <a:avLst/>
          </a:prstGeom>
          <a:solidFill>
            <a:schemeClr val="accent5">
              <a:lumMod val="75000"/>
            </a:schemeClr>
          </a:solidFill>
        </p:spPr>
        <p:txBody>
          <a:bodyPr wrap="none" lIns="0" tIns="0" rIns="0" bIns="0" anchor="ctr" anchorCtr="1">
            <a:noAutofit/>
          </a:bodyPr>
          <a:lstStyle>
            <a:lvl1pPr algn="ctr" eaLnBrk="1" latinLnBrk="0" hangingPunct="1">
              <a:defRPr kumimoji="0" sz="1200">
                <a:solidFill>
                  <a:srgbClr val="FFFFFF"/>
                </a:solidFill>
                <a:latin typeface="+mj-lt"/>
                <a:ea typeface="+mj-ea"/>
                <a:cs typeface="+mj-cs"/>
              </a:defRPr>
            </a:lvl1pPr>
          </a:lstStyle>
          <a:p>
            <a:pPr fontAlgn="auto">
              <a:spcBef>
                <a:spcPts val="0"/>
              </a:spcBef>
              <a:spcAft>
                <a:spcPts val="0"/>
              </a:spcAft>
            </a:pPr>
            <a:fld id="{C0042C15-C746-477B-BA97-A88C9B253CFD}" type="slidenum">
              <a:rPr lang="zh-TW" altLang="en-US" smtClean="0"/>
              <a:pPr fontAlgn="auto">
                <a:spcBef>
                  <a:spcPts val="0"/>
                </a:spcBef>
                <a:spcAft>
                  <a:spcPts val="0"/>
                </a:spcAft>
              </a:pPr>
              <a:t>‹#›</a:t>
            </a:fld>
            <a:endParaRPr lang="zh-TW" altLang="en-US" dirty="0"/>
          </a:p>
        </p:txBody>
      </p:sp>
      <p:pic>
        <p:nvPicPr>
          <p:cNvPr id="12" name="Picture 2" descr="C:\Documents and Settings\DEBBY\My Documents\My Pictures\Microsoft 多媒體藝廊\ROC_Ministry_of_Education_Seal.svg.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98900" y="79018"/>
            <a:ext cx="697549" cy="704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90832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hf hdr="0" ftr="0" dt="0"/>
  <p:txStyles>
    <p:titleStyle>
      <a:lvl1pPr algn="l" rtl="0" eaLnBrk="1" latinLnBrk="0" hangingPunct="1">
        <a:spcBef>
          <a:spcPct val="0"/>
        </a:spcBef>
        <a:buNone/>
        <a:defRPr kumimoji="0" sz="2800" b="1" kern="1200">
          <a:solidFill>
            <a:schemeClr val="tx2">
              <a:lumMod val="50000"/>
            </a:schemeClr>
          </a:solidFill>
          <a:latin typeface="+mj-lt"/>
          <a:ea typeface="+mj-ea"/>
          <a:cs typeface="+mj-cs"/>
        </a:defRPr>
      </a:lvl1pPr>
    </p:titleStyle>
    <p:bodyStyle>
      <a:lvl1pPr marL="274320" indent="-274320" algn="l" rtl="0" eaLnBrk="1" latinLnBrk="0" hangingPunct="1">
        <a:lnSpc>
          <a:spcPct val="150000"/>
        </a:lnSpc>
        <a:spcBef>
          <a:spcPts val="580"/>
        </a:spcBef>
        <a:buClr>
          <a:schemeClr val="accent1"/>
        </a:buClr>
        <a:buSzPct val="85000"/>
        <a:buFont typeface="Wingdings 2"/>
        <a:buChar char=""/>
        <a:defRPr kumimoji="0" sz="2600" kern="1200">
          <a:solidFill>
            <a:schemeClr val="tx1"/>
          </a:solidFill>
          <a:latin typeface="微軟正黑體" panose="020B0604030504040204" pitchFamily="34" charset="-120"/>
          <a:ea typeface="微軟正黑體" panose="020B0604030504040204" pitchFamily="34" charset="-120"/>
          <a:cs typeface="+mn-cs"/>
        </a:defRPr>
      </a:lvl1pPr>
      <a:lvl2pPr marL="548640" indent="-228600" algn="l" rtl="0" eaLnBrk="1" latinLnBrk="0" hangingPunct="1">
        <a:lnSpc>
          <a:spcPct val="150000"/>
        </a:lnSpc>
        <a:spcBef>
          <a:spcPts val="370"/>
        </a:spcBef>
        <a:buClr>
          <a:schemeClr val="accent2"/>
        </a:buClr>
        <a:buSzPct val="85000"/>
        <a:buFont typeface="Wingdings 2"/>
        <a:buChar char=""/>
        <a:defRPr kumimoji="0" sz="2400" kern="1200">
          <a:solidFill>
            <a:schemeClr val="tx1"/>
          </a:solidFill>
          <a:latin typeface="微軟正黑體" panose="020B0604030504040204" pitchFamily="34" charset="-120"/>
          <a:ea typeface="微軟正黑體" panose="020B0604030504040204" pitchFamily="34" charset="-120"/>
          <a:cs typeface="+mn-cs"/>
        </a:defRPr>
      </a:lvl2pPr>
      <a:lvl3pPr marL="822960" indent="-228600" algn="l" rtl="0" eaLnBrk="1" latinLnBrk="0" hangingPunct="1">
        <a:lnSpc>
          <a:spcPct val="150000"/>
        </a:lnSpc>
        <a:spcBef>
          <a:spcPts val="370"/>
        </a:spcBef>
        <a:buClr>
          <a:schemeClr val="accent1">
            <a:tint val="60000"/>
          </a:schemeClr>
        </a:buClr>
        <a:buSzPct val="85000"/>
        <a:buFont typeface="Wingdings 2"/>
        <a:buChar char=""/>
        <a:defRPr kumimoji="0" sz="2000" kern="1200">
          <a:solidFill>
            <a:schemeClr val="tx1"/>
          </a:solidFill>
          <a:latin typeface="微軟正黑體" panose="020B0604030504040204" pitchFamily="34" charset="-120"/>
          <a:ea typeface="微軟正黑體" panose="020B0604030504040204" pitchFamily="34" charset="-120"/>
          <a:cs typeface="+mn-cs"/>
        </a:defRPr>
      </a:lvl3pPr>
      <a:lvl4pPr marL="1097280" indent="-228600" algn="l" rtl="0" eaLnBrk="1" latinLnBrk="0" hangingPunct="1">
        <a:lnSpc>
          <a:spcPct val="150000"/>
        </a:lnSpc>
        <a:spcBef>
          <a:spcPts val="370"/>
        </a:spcBef>
        <a:buClr>
          <a:schemeClr val="accent3"/>
        </a:buClr>
        <a:buSzPct val="80000"/>
        <a:buFont typeface="Wingdings 2"/>
        <a:buChar char=""/>
        <a:defRPr kumimoji="0" sz="2000" kern="1200">
          <a:solidFill>
            <a:schemeClr val="tx1"/>
          </a:solidFill>
          <a:latin typeface="微軟正黑體" panose="020B0604030504040204" pitchFamily="34" charset="-120"/>
          <a:ea typeface="微軟正黑體" panose="020B0604030504040204" pitchFamily="34" charset="-120"/>
          <a:cs typeface="+mn-cs"/>
        </a:defRPr>
      </a:lvl4pPr>
      <a:lvl5pPr marL="1371600" indent="-228600" algn="l" rtl="0" eaLnBrk="1" latinLnBrk="0" hangingPunct="1">
        <a:lnSpc>
          <a:spcPct val="150000"/>
        </a:lnSpc>
        <a:spcBef>
          <a:spcPts val="370"/>
        </a:spcBef>
        <a:buClr>
          <a:schemeClr val="accent3"/>
        </a:buClr>
        <a:buFontTx/>
        <a:buChar char="o"/>
        <a:defRPr kumimoji="0" sz="2000" kern="1200">
          <a:solidFill>
            <a:schemeClr val="tx1"/>
          </a:solidFill>
          <a:latin typeface="微軟正黑體" panose="020B0604030504040204" pitchFamily="34" charset="-120"/>
          <a:ea typeface="微軟正黑體" panose="020B0604030504040204" pitchFamily="34" charset="-120"/>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E45B092-9EDA-4CFA-8630-FE76FDCCB366}" type="datetimeFigureOut">
              <a:rPr kumimoji="0" lang="zh-TW" altLang="en-US" smtClean="0">
                <a:solidFill>
                  <a:prstClr val="black">
                    <a:tint val="75000"/>
                  </a:prstClr>
                </a:solidFill>
                <a:latin typeface="Calibri"/>
                <a:ea typeface="新細明體"/>
              </a:rPr>
              <a:pPr fontAlgn="auto">
                <a:spcBef>
                  <a:spcPts val="0"/>
                </a:spcBef>
                <a:spcAft>
                  <a:spcPts val="0"/>
                </a:spcAft>
              </a:pPr>
              <a:t>2019/3/11</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BF16FAC-4CA4-4D1D-B8B1-6E02118E3B44}"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367431234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2.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jp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edu.law.moe.gov.tw/index.aspx"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hyperlink" Target="http://www.rootlaw.com.tw/LawContent.aspx?LawID=A040080030014100-1021031" TargetMode="External"/><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image" Target="../media/image32.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35.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7.jpeg"/><Relationship Id="rId7" Type="http://schemas.openxmlformats.org/officeDocument/2006/relationships/diagramColors" Target="../diagrams/colors2.xml"/><Relationship Id="rId2" Type="http://schemas.openxmlformats.org/officeDocument/2006/relationships/image" Target="../media/image36.png"/><Relationship Id="rId1" Type="http://schemas.openxmlformats.org/officeDocument/2006/relationships/slideLayout" Target="../slideLayouts/slideLayout33.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39.png"/><Relationship Id="rId4" Type="http://schemas.openxmlformats.org/officeDocument/2006/relationships/diagramData" Target="../diagrams/data2.xml"/><Relationship Id="rId9"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hyperlink" Target="https://web.law.ntpc.gov.tw/Scripts/newsdetail.asp?no=1C0050131&amp;CSRFToken=F0E74F34-BEB1-4CCA-BF76-0AE5864A9E38" TargetMode="Externa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hyperlink" Target="https://transfer.edu.tw/" TargetMode="External"/><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hyperlink" Target="http://www.rootlaw.com.tw/LawContent.aspx?LawID=A040080030014100-1021031" TargetMode="Externa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5.png"/><Relationship Id="rId1" Type="http://schemas.openxmlformats.org/officeDocument/2006/relationships/slideLayout" Target="../slideLayouts/slideLayout28.xml"/><Relationship Id="rId5" Type="http://schemas.openxmlformats.org/officeDocument/2006/relationships/image" Target="../media/image59.png"/><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hyperlink" Target="https://web.law.ntpc.gov.tw/Scripts/newsdetail.asp?no=1C0000039&amp;CSRFToken=F0E74F34-BEB1-4CCA-BF76-0AE5864A9E38" TargetMode="Externa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8.xml"/><Relationship Id="rId4" Type="http://schemas.openxmlformats.org/officeDocument/2006/relationships/image" Target="../media/image74.png"/></Relationships>
</file>

<file path=ppt/slides/_rels/slide7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8.xml"/><Relationship Id="rId4" Type="http://schemas.openxmlformats.org/officeDocument/2006/relationships/image" Target="../media/image8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4.png"/><Relationship Id="rId1" Type="http://schemas.openxmlformats.org/officeDocument/2006/relationships/slideLayout" Target="../slideLayouts/slideLayout28.xml"/><Relationship Id="rId4" Type="http://schemas.openxmlformats.org/officeDocument/2006/relationships/image" Target="../media/image35.png"/></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4.png"/><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rtlCol="0">
            <a:scene3d>
              <a:camera prst="orthographicFront"/>
              <a:lightRig rig="soft" dir="tl">
                <a:rot lat="0" lon="0" rev="0"/>
              </a:lightRig>
            </a:scene3d>
            <a:sp3d contourW="25400" prstMaterial="matte">
              <a:contourClr>
                <a:schemeClr val="accent2">
                  <a:tint val="20000"/>
                </a:schemeClr>
              </a:contourClr>
            </a:sp3d>
          </a:bodyPr>
          <a:lstStyle/>
          <a:p>
            <a:pPr eaLnBrk="1" fontAlgn="auto" hangingPunct="1">
              <a:spcAft>
                <a:spcPts val="0"/>
              </a:spcAft>
              <a:defRPr/>
            </a:pPr>
            <a:r>
              <a:rPr lang="en-US" altLang="zh-TW" spc="50" dirty="0">
                <a:ln w="11430"/>
                <a:solidFill>
                  <a:schemeClr val="tx1"/>
                </a:solidFill>
                <a:latin typeface="標楷體" pitchFamily="65" charset="-120"/>
                <a:ea typeface="標楷體" pitchFamily="65" charset="-120"/>
                <a:cs typeface="Yuppy TC Regular"/>
              </a:rPr>
              <a:t>108</a:t>
            </a:r>
            <a:r>
              <a:rPr lang="zh-TW" altLang="en-US" spc="50" dirty="0">
                <a:ln w="11430"/>
                <a:solidFill>
                  <a:schemeClr val="tx1"/>
                </a:solidFill>
                <a:latin typeface="標楷體" pitchFamily="65" charset="-120"/>
                <a:ea typeface="標楷體" pitchFamily="65" charset="-120"/>
                <a:cs typeface="Yuppy TC Regular"/>
              </a:rPr>
              <a:t>年</a:t>
            </a:r>
            <a:r>
              <a:rPr lang="en-US" altLang="zh-TW" spc="50" dirty="0">
                <a:ln w="11430"/>
                <a:solidFill>
                  <a:schemeClr val="tx1"/>
                </a:solidFill>
                <a:latin typeface="標楷體" pitchFamily="65" charset="-120"/>
                <a:ea typeface="標楷體" pitchFamily="65" charset="-120"/>
                <a:cs typeface="Yuppy TC Regular"/>
              </a:rPr>
              <a:t/>
            </a:r>
            <a:br>
              <a:rPr lang="en-US" altLang="zh-TW" spc="50" dirty="0">
                <a:ln w="11430"/>
                <a:solidFill>
                  <a:schemeClr val="tx1"/>
                </a:solidFill>
                <a:latin typeface="標楷體" pitchFamily="65" charset="-120"/>
                <a:ea typeface="標楷體" pitchFamily="65" charset="-120"/>
                <a:cs typeface="Yuppy TC Regular"/>
              </a:rPr>
            </a:br>
            <a:r>
              <a:rPr lang="zh-TW" altLang="en-US" spc="50" dirty="0">
                <a:ln w="11430"/>
                <a:solidFill>
                  <a:schemeClr val="tx1"/>
                </a:solidFill>
                <a:latin typeface="標楷體" pitchFamily="65" charset="-120"/>
                <a:ea typeface="標楷體" pitchFamily="65" charset="-120"/>
                <a:cs typeface="Yuppy TC Regular"/>
              </a:rPr>
              <a:t>學生轉銜輔導及服務機制運作</a:t>
            </a:r>
            <a:endParaRPr lang="zh-HK" altLang="en-US" spc="50" dirty="0">
              <a:ln w="11430"/>
              <a:solidFill>
                <a:schemeClr val="tx1"/>
              </a:solidFill>
              <a:latin typeface="標楷體" pitchFamily="65" charset="-120"/>
              <a:ea typeface="標楷體" pitchFamily="65" charset="-120"/>
              <a:cs typeface="Yuppy TC Regular"/>
            </a:endParaRPr>
          </a:p>
        </p:txBody>
      </p:sp>
      <p:sp>
        <p:nvSpPr>
          <p:cNvPr id="5" name="Title 1"/>
          <p:cNvSpPr txBox="1">
            <a:spLocks/>
          </p:cNvSpPr>
          <p:nvPr/>
        </p:nvSpPr>
        <p:spPr>
          <a:xfrm>
            <a:off x="838200" y="3769274"/>
            <a:ext cx="7772400" cy="1470025"/>
          </a:xfrm>
          <a:prstGeom prst="rect">
            <a:avLst/>
          </a:prstGeom>
        </p:spPr>
        <p:txBody>
          <a:bodyPr vert="horz" wrap="square" lIns="91440" tIns="45720" rIns="91440" bIns="45720" numCol="1" rtlCol="0" anchor="ctr" anchorCtr="0" compatLnSpc="1">
            <a:prstTxWarp prst="textNoShape">
              <a:avLst/>
            </a:prstTxWarp>
            <a:normAutofit/>
            <a:scene3d>
              <a:camera prst="orthographicFront"/>
              <a:lightRig rig="soft" dir="tl">
                <a:rot lat="0" lon="0" rev="0"/>
              </a:lightRig>
            </a:scene3d>
            <a:sp3d contourW="25400" prstMaterial="matte">
              <a:contourClr>
                <a:schemeClr val="accent2">
                  <a:tint val="20000"/>
                </a:schemeClr>
              </a:contourClr>
            </a:sp3d>
          </a:bodyPr>
          <a:lstStyle>
            <a:lvl1pPr algn="ctr" rtl="0" eaLnBrk="0" fontAlgn="base" hangingPunct="0">
              <a:spcBef>
                <a:spcPct val="0"/>
              </a:spcBef>
              <a:spcAft>
                <a:spcPct val="0"/>
              </a:spcAft>
              <a:defRPr kumimoji="1" sz="4400" b="1" kern="1200" cap="none" spc="100">
                <a:ln w="19050">
                  <a:solidFill>
                    <a:schemeClr val="bg1"/>
                  </a:solidFill>
                  <a:prstDash val="solid"/>
                </a:ln>
                <a:solidFill>
                  <a:srgbClr val="4B350D"/>
                </a:solidFill>
                <a:effectLst/>
                <a:latin typeface="+mj-lt"/>
                <a:ea typeface="MS Gothic" pitchFamily="49" charset="-128"/>
                <a:cs typeface="ＭＳ ゴシック" charset="0"/>
              </a:defRPr>
            </a:lvl1pPr>
            <a:lvl2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2pPr>
            <a:lvl3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3pPr>
            <a:lvl4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4pPr>
            <a:lvl5pPr algn="ctr" rtl="0" eaLnBrk="0" fontAlgn="base" hangingPunct="0">
              <a:spcBef>
                <a:spcPct val="0"/>
              </a:spcBef>
              <a:spcAft>
                <a:spcPct val="0"/>
              </a:spcAft>
              <a:defRPr kumimoji="1" sz="4400" b="1">
                <a:solidFill>
                  <a:srgbClr val="4B350D"/>
                </a:solidFill>
                <a:latin typeface="Verdana" charset="0"/>
                <a:ea typeface="MS Gothic" pitchFamily="49" charset="-128"/>
                <a:cs typeface="ＭＳ ゴシック" charset="0"/>
              </a:defRPr>
            </a:lvl5pPr>
            <a:lvl6pPr marL="4572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6pPr>
            <a:lvl7pPr marL="9144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7pPr>
            <a:lvl8pPr marL="13716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8pPr>
            <a:lvl9pPr marL="1828800" algn="ctr" rtl="0" fontAlgn="base">
              <a:spcBef>
                <a:spcPct val="0"/>
              </a:spcBef>
              <a:spcAft>
                <a:spcPct val="0"/>
              </a:spcAft>
              <a:defRPr kumimoji="1" sz="4400" b="1">
                <a:solidFill>
                  <a:srgbClr val="4B350D"/>
                </a:solidFill>
                <a:latin typeface="Verdana" charset="0"/>
                <a:ea typeface="ＭＳ ゴシック" charset="0"/>
                <a:cs typeface="ＭＳ ゴシック" charset="0"/>
              </a:defRPr>
            </a:lvl9pPr>
          </a:lstStyle>
          <a:p>
            <a:pPr eaLnBrk="1" fontAlgn="auto" hangingPunct="1">
              <a:spcAft>
                <a:spcPts val="0"/>
              </a:spcAft>
              <a:defRPr/>
            </a:pPr>
            <a:endParaRPr lang="zh-HK" altLang="en-US" spc="50" dirty="0">
              <a:ln w="11430"/>
              <a:solidFill>
                <a:schemeClr val="tx1"/>
              </a:solidFill>
              <a:latin typeface="標楷體" pitchFamily="65" charset="-120"/>
              <a:ea typeface="標楷體" pitchFamily="65" charset="-120"/>
              <a:cs typeface="Yuppy TC Regular"/>
            </a:endParaRPr>
          </a:p>
        </p:txBody>
      </p:sp>
    </p:spTree>
    <p:extLst>
      <p:ext uri="{BB962C8B-B14F-4D97-AF65-F5344CB8AC3E}">
        <p14:creationId xmlns:p14="http://schemas.microsoft.com/office/powerpoint/2010/main" val="505263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algn="ctr"/>
            <a:endParaRPr lang="en-US" altLang="zh-TW" sz="5400" dirty="0"/>
          </a:p>
          <a:p>
            <a:pPr algn="ctr"/>
            <a:r>
              <a:rPr lang="zh-TW" altLang="en-US" sz="4800" dirty="0"/>
              <a:t>新北市輔導轉銜的規劃</a:t>
            </a:r>
            <a:r>
              <a:rPr lang="zh-TW" altLang="en-US" sz="4800" dirty="0" smtClean="0"/>
              <a:t>操作</a:t>
            </a:r>
            <a:endParaRPr lang="en-US" altLang="zh-TW" sz="4800" dirty="0" smtClean="0"/>
          </a:p>
          <a:p>
            <a:pPr marL="0" indent="0" algn="ctr">
              <a:buNone/>
            </a:pPr>
            <a:endParaRPr lang="en-US" altLang="zh-TW" dirty="0" smtClean="0">
              <a:solidFill>
                <a:schemeClr val="tx1"/>
              </a:solidFill>
            </a:endParaRPr>
          </a:p>
          <a:p>
            <a:pPr marL="0" indent="0" algn="ctr">
              <a:buNone/>
            </a:pPr>
            <a:r>
              <a:rPr lang="en-US" altLang="zh-TW" dirty="0" smtClean="0">
                <a:solidFill>
                  <a:schemeClr val="tx1"/>
                </a:solidFill>
              </a:rPr>
              <a:t>(</a:t>
            </a:r>
            <a:r>
              <a:rPr lang="zh-TW" altLang="en-US" dirty="0" smtClean="0">
                <a:solidFill>
                  <a:schemeClr val="tx1"/>
                </a:solidFill>
              </a:rPr>
              <a:t>教育部</a:t>
            </a:r>
            <a:r>
              <a:rPr lang="zh-TW" altLang="en-US" dirty="0">
                <a:solidFill>
                  <a:schemeClr val="tx1"/>
                </a:solidFill>
                <a:latin typeface="+mj-ea"/>
                <a:cs typeface="Verdana" pitchFamily="34" charset="0"/>
              </a:rPr>
              <a:t>學生轉銜輔導及服務通報</a:t>
            </a:r>
            <a:r>
              <a:rPr lang="zh-TW" altLang="en-US" dirty="0" smtClean="0">
                <a:solidFill>
                  <a:schemeClr val="tx1"/>
                </a:solidFill>
                <a:latin typeface="+mj-ea"/>
                <a:cs typeface="Verdana" pitchFamily="34" charset="0"/>
              </a:rPr>
              <a:t>系統</a:t>
            </a:r>
            <a:endParaRPr lang="en-US" altLang="zh-TW" dirty="0" smtClean="0">
              <a:solidFill>
                <a:schemeClr val="tx1"/>
              </a:solidFill>
              <a:latin typeface="+mj-ea"/>
              <a:cs typeface="Verdana" pitchFamily="34" charset="0"/>
            </a:endParaRPr>
          </a:p>
          <a:p>
            <a:pPr marL="0" indent="0" algn="ctr">
              <a:buNone/>
            </a:pPr>
            <a:r>
              <a:rPr lang="en-US" altLang="zh-TW" dirty="0" smtClean="0">
                <a:solidFill>
                  <a:schemeClr val="tx1"/>
                </a:solidFill>
                <a:latin typeface="+mj-ea"/>
                <a:cs typeface="Verdana" pitchFamily="34" charset="0"/>
              </a:rPr>
              <a:t>+</a:t>
            </a:r>
            <a:r>
              <a:rPr lang="zh-TW" altLang="en-US" dirty="0" smtClean="0">
                <a:solidFill>
                  <a:schemeClr val="tx1"/>
                </a:solidFill>
              </a:rPr>
              <a:t>新</a:t>
            </a:r>
            <a:r>
              <a:rPr lang="zh-TW" altLang="en-US" dirty="0">
                <a:solidFill>
                  <a:schemeClr val="tx1"/>
                </a:solidFill>
              </a:rPr>
              <a:t>北市國中小實質轉</a:t>
            </a:r>
            <a:r>
              <a:rPr lang="zh-TW" altLang="en-US" dirty="0" smtClean="0">
                <a:solidFill>
                  <a:schemeClr val="tx1"/>
                </a:solidFill>
              </a:rPr>
              <a:t>銜</a:t>
            </a:r>
            <a:r>
              <a:rPr lang="en-US" altLang="zh-TW" dirty="0" smtClean="0">
                <a:solidFill>
                  <a:schemeClr val="tx1"/>
                </a:solidFill>
              </a:rPr>
              <a:t>)</a:t>
            </a:r>
            <a:endParaRPr lang="en-US" altLang="zh-TW" dirty="0">
              <a:solidFill>
                <a:schemeClr val="tx1"/>
              </a:solidFill>
            </a:endParaRPr>
          </a:p>
          <a:p>
            <a:pPr marL="0" indent="0" algn="ctr">
              <a:buNone/>
            </a:pPr>
            <a:endParaRPr lang="en-US" altLang="zh-TW" sz="4800" dirty="0">
              <a:solidFill>
                <a:schemeClr val="tx1"/>
              </a:solidFill>
              <a:latin typeface="+mj-ea"/>
              <a:cs typeface="Verdana" pitchFamily="34" charset="0"/>
            </a:endParaRPr>
          </a:p>
          <a:p>
            <a:pPr algn="ctr"/>
            <a:endParaRPr lang="en-US" altLang="zh-TW" sz="4800" dirty="0" smtClean="0"/>
          </a:p>
        </p:txBody>
      </p:sp>
    </p:spTree>
    <p:extLst>
      <p:ext uri="{BB962C8B-B14F-4D97-AF65-F5344CB8AC3E}">
        <p14:creationId xmlns:p14="http://schemas.microsoft.com/office/powerpoint/2010/main" val="32868353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algn="ctr"/>
            <a:endParaRPr lang="en-US" altLang="zh-TW" sz="5400" dirty="0"/>
          </a:p>
          <a:p>
            <a:pPr marL="0" indent="0" algn="ctr">
              <a:buNone/>
            </a:pPr>
            <a:r>
              <a:rPr lang="en-US" altLang="zh-TW" sz="5400" dirty="0"/>
              <a:t>1)</a:t>
            </a:r>
            <a:r>
              <a:rPr lang="zh-TW" altLang="en-US" sz="5400" dirty="0"/>
              <a:t>目的</a:t>
            </a:r>
          </a:p>
        </p:txBody>
      </p:sp>
    </p:spTree>
    <p:extLst>
      <p:ext uri="{BB962C8B-B14F-4D97-AF65-F5344CB8AC3E}">
        <p14:creationId xmlns:p14="http://schemas.microsoft.com/office/powerpoint/2010/main" val="25337532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E520C651-2AC0-445F-B713-B328430217F9}" type="slidenum">
              <a:rPr kumimoji="0" lang="zh-TW" altLang="en-US">
                <a:solidFill>
                  <a:srgbClr val="0033CC"/>
                </a:solidFill>
                <a:latin typeface="Tahoma" pitchFamily="34" charset="0"/>
              </a:rPr>
              <a:pPr/>
              <a:t>12</a:t>
            </a:fld>
            <a:endParaRPr kumimoji="0" lang="en-US" altLang="zh-TW">
              <a:solidFill>
                <a:srgbClr val="0033CC"/>
              </a:solidFill>
              <a:latin typeface="Tahoma" pitchFamily="34" charset="0"/>
            </a:endParaRPr>
          </a:p>
        </p:txBody>
      </p:sp>
      <p:sp>
        <p:nvSpPr>
          <p:cNvPr id="5" name="矩形 4"/>
          <p:cNvSpPr/>
          <p:nvPr/>
        </p:nvSpPr>
        <p:spPr>
          <a:xfrm>
            <a:off x="0" y="457200"/>
            <a:ext cx="9035480" cy="884238"/>
          </a:xfrm>
          <a:prstGeom prst="rect">
            <a:avLst/>
          </a:prstGeom>
          <a:solidFill>
            <a:schemeClr val="accent5">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defRPr/>
            </a:pPr>
            <a:endParaRPr lang="zh-TW" altLang="en-US">
              <a:solidFill>
                <a:srgbClr val="FFFFFF"/>
              </a:solidFill>
              <a:latin typeface="Gill Sans MT" panose="020B0502020104020203" pitchFamily="34" charset="0"/>
            </a:endParaRPr>
          </a:p>
        </p:txBody>
      </p:sp>
      <p:sp>
        <p:nvSpPr>
          <p:cNvPr id="6" name="矩形 5"/>
          <p:cNvSpPr/>
          <p:nvPr/>
        </p:nvSpPr>
        <p:spPr bwMode="auto">
          <a:xfrm>
            <a:off x="1338263" y="476250"/>
            <a:ext cx="6978153" cy="830997"/>
          </a:xfrm>
          <a:prstGeom prst="rect">
            <a:avLst/>
          </a:prstGeom>
          <a:noFill/>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zh-TW" altLang="en-US" sz="4800" b="1" dirty="0">
                <a:solidFill>
                  <a:srgbClr val="713204"/>
                </a:solidFill>
                <a:effectLst>
                  <a:outerShdw blurRad="38100" dist="38100" dir="2700000" algn="tl">
                    <a:srgbClr val="C0C0C0"/>
                  </a:outerShdw>
                </a:effectLst>
                <a:latin typeface="微軟正黑體" panose="020B0604030504040204" pitchFamily="34" charset="-120"/>
              </a:rPr>
              <a:t>目的</a:t>
            </a:r>
          </a:p>
        </p:txBody>
      </p:sp>
      <p:grpSp>
        <p:nvGrpSpPr>
          <p:cNvPr id="17413" name="群組 6"/>
          <p:cNvGrpSpPr>
            <a:grpSpLocks/>
          </p:cNvGrpSpPr>
          <p:nvPr/>
        </p:nvGrpSpPr>
        <p:grpSpPr bwMode="auto">
          <a:xfrm>
            <a:off x="184150" y="1690688"/>
            <a:ext cx="1466850" cy="1544637"/>
            <a:chOff x="395355" y="4516510"/>
            <a:chExt cx="2585440" cy="2489632"/>
          </a:xfrm>
        </p:grpSpPr>
        <p:pic>
          <p:nvPicPr>
            <p:cNvPr id="17419"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4920" y="4516510"/>
              <a:ext cx="2555875" cy="194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文字方塊 8"/>
            <p:cNvSpPr txBox="1">
              <a:spLocks noChangeArrowheads="1"/>
            </p:cNvSpPr>
            <p:nvPr/>
          </p:nvSpPr>
          <p:spPr bwMode="auto">
            <a:xfrm>
              <a:off x="395355" y="6361345"/>
              <a:ext cx="2585440" cy="64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000" b="1" dirty="0">
                  <a:latin typeface="微軟正黑體" pitchFamily="34" charset="-120"/>
                </a:rPr>
                <a:t>原就讀學校</a:t>
              </a:r>
            </a:p>
          </p:txBody>
        </p:sp>
      </p:grpSp>
      <p:sp>
        <p:nvSpPr>
          <p:cNvPr id="12" name="文字方塊 11"/>
          <p:cNvSpPr txBox="1"/>
          <p:nvPr/>
        </p:nvSpPr>
        <p:spPr>
          <a:xfrm>
            <a:off x="959529" y="3645024"/>
            <a:ext cx="7489825" cy="1846659"/>
          </a:xfrm>
          <a:prstGeom prst="rect">
            <a:avLst/>
          </a:prstGeom>
          <a:solidFill>
            <a:schemeClr val="accent2">
              <a:lumMod val="20000"/>
              <a:lumOff val="80000"/>
              <a:alpha val="53000"/>
            </a:schemeClr>
          </a:solidFill>
        </p:spPr>
        <p:txBody>
          <a:bodyPr>
            <a:spAutoFit/>
          </a:bodyPr>
          <a:lstStyle>
            <a:lvl1pPr marL="271463" indent="-27146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ts val="600"/>
              </a:spcBef>
              <a:defRPr/>
            </a:pPr>
            <a:r>
              <a:rPr lang="en-US" altLang="zh-TW" sz="2600" dirty="0">
                <a:latin typeface="微軟正黑體" panose="020B0604030504040204" pitchFamily="34" charset="-120"/>
              </a:rPr>
              <a:t>1.</a:t>
            </a:r>
            <a:r>
              <a:rPr lang="zh-TW" altLang="en-US" sz="2600" dirty="0">
                <a:latin typeface="微軟正黑體" panose="020B0604030504040204" pitchFamily="34" charset="-120"/>
              </a:rPr>
              <a:t>無論有沒有轉銜機制，學生都會進入現就讀學校就讀。</a:t>
            </a:r>
            <a:endParaRPr lang="en-US" altLang="zh-TW" sz="2600" dirty="0">
              <a:latin typeface="微軟正黑體" panose="020B0604030504040204" pitchFamily="34" charset="-120"/>
            </a:endParaRPr>
          </a:p>
          <a:p>
            <a:pPr>
              <a:spcBef>
                <a:spcPts val="1200"/>
              </a:spcBef>
              <a:defRPr/>
            </a:pPr>
            <a:r>
              <a:rPr lang="en-US" altLang="zh-TW" sz="2600" dirty="0">
                <a:latin typeface="微軟正黑體" panose="020B0604030504040204" pitchFamily="34" charset="-120"/>
              </a:rPr>
              <a:t>2.</a:t>
            </a:r>
            <a:r>
              <a:rPr lang="zh-TW" altLang="en-US" sz="2600" dirty="0">
                <a:latin typeface="微軟正黑體" panose="020B0604030504040204" pitchFamily="34" charset="-120"/>
              </a:rPr>
              <a:t>需要輔導與關懷的學生，能不能夠透過兩校間的互助合作，降低</a:t>
            </a:r>
            <a:r>
              <a:rPr lang="en-US" altLang="zh-TW" sz="2600" dirty="0">
                <a:latin typeface="微軟正黑體" panose="020B0604030504040204" pitchFamily="34" charset="-120"/>
              </a:rPr>
              <a:t>/</a:t>
            </a:r>
            <a:r>
              <a:rPr lang="zh-TW" altLang="en-US" sz="2600" dirty="0">
                <a:latin typeface="微軟正黑體" panose="020B0604030504040204" pitchFamily="34" charset="-120"/>
              </a:rPr>
              <a:t>縮短輔導空窗期</a:t>
            </a:r>
            <a:r>
              <a:rPr lang="en-US" altLang="zh-TW" sz="2600" dirty="0">
                <a:latin typeface="微軟正黑體" panose="020B0604030504040204" pitchFamily="34" charset="-120"/>
              </a:rPr>
              <a:t>?</a:t>
            </a:r>
          </a:p>
        </p:txBody>
      </p:sp>
      <p:grpSp>
        <p:nvGrpSpPr>
          <p:cNvPr id="17415" name="群組 13"/>
          <p:cNvGrpSpPr>
            <a:grpSpLocks/>
          </p:cNvGrpSpPr>
          <p:nvPr/>
        </p:nvGrpSpPr>
        <p:grpSpPr bwMode="auto">
          <a:xfrm>
            <a:off x="6948488" y="1492250"/>
            <a:ext cx="2195512" cy="1727200"/>
            <a:chOff x="6197656" y="2924944"/>
            <a:chExt cx="2800350" cy="2055197"/>
          </a:xfrm>
        </p:grpSpPr>
        <p:pic>
          <p:nvPicPr>
            <p:cNvPr id="17417"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7656" y="2924944"/>
              <a:ext cx="28003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文字方塊 14"/>
            <p:cNvSpPr txBox="1">
              <a:spLocks noChangeArrowheads="1"/>
            </p:cNvSpPr>
            <p:nvPr/>
          </p:nvSpPr>
          <p:spPr bwMode="auto">
            <a:xfrm>
              <a:off x="6742337" y="4504121"/>
              <a:ext cx="1870950" cy="47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000" b="1">
                  <a:latin typeface="微軟正黑體" pitchFamily="34" charset="-120"/>
                </a:rPr>
                <a:t>現就讀學校</a:t>
              </a:r>
            </a:p>
          </p:txBody>
        </p:sp>
      </p:grpSp>
      <p:pic>
        <p:nvPicPr>
          <p:cNvPr id="26" name="圖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0650" y="1762125"/>
            <a:ext cx="1374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3358109" y="2188944"/>
            <a:ext cx="2664296" cy="646331"/>
          </a:xfrm>
          <a:prstGeom prst="rect">
            <a:avLst/>
          </a:prstGeom>
          <a:noFill/>
        </p:spPr>
        <p:txBody>
          <a:bodyPr wrap="square" rtlCol="0">
            <a:spAutoFit/>
          </a:bodyPr>
          <a:lstStyle/>
          <a:p>
            <a:r>
              <a:rPr lang="zh-TW" altLang="en-US" sz="3600" b="1" dirty="0">
                <a:solidFill>
                  <a:srgbClr val="4B350D"/>
                </a:solidFill>
                <a:latin typeface="標楷體" panose="03000509000000000000" pitchFamily="65" charset="-120"/>
                <a:ea typeface="標楷體" panose="03000509000000000000" pitchFamily="65" charset="-120"/>
              </a:rPr>
              <a:t>實務的需求</a:t>
            </a:r>
          </a:p>
        </p:txBody>
      </p:sp>
    </p:spTree>
    <p:extLst>
      <p:ext uri="{BB962C8B-B14F-4D97-AF65-F5344CB8AC3E}">
        <p14:creationId xmlns:p14="http://schemas.microsoft.com/office/powerpoint/2010/main" val="2230220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path" presetSubtype="0" accel="50000" decel="50000" fill="hold" nodeType="clickEffect">
                                  <p:stCondLst>
                                    <p:cond delay="0"/>
                                  </p:stCondLst>
                                  <p:childTnLst>
                                    <p:animMotion origin="layout" path="M -3.61111E-6 -4.44444E-6 L 0.12796 -0.05277 C 0.15469 -0.06458 0.1948 -0.07083 0.23664 -0.07083 C 0.28438 -0.07083 0.32257 -0.06458 0.34931 -0.05277 L 0.47726 -4.44444E-6 " pathEditMode="relative" rAng="0" ptsTypes="AAAAA">
                                      <p:cBhvr>
                                        <p:cTn id="6" dur="2000" fill="hold"/>
                                        <p:tgtEl>
                                          <p:spTgt spid="26"/>
                                        </p:tgtEl>
                                        <p:attrNameLst>
                                          <p:attrName>ppt_x</p:attrName>
                                          <p:attrName>ppt_y</p:attrName>
                                        </p:attrNameLst>
                                      </p:cBhvr>
                                      <p:rCtr x="23872"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6606" y="1628800"/>
            <a:ext cx="4103687" cy="584775"/>
          </a:xfrm>
          <a:prstGeom prst="rect">
            <a:avLst/>
          </a:prstGeom>
          <a:solidFill>
            <a:schemeClr val="accent3">
              <a:lumMod val="50000"/>
            </a:schemeClr>
          </a:solidFill>
        </p:spPr>
        <p:txBody>
          <a:bodyPr>
            <a:spAutoFit/>
          </a:bodyPr>
          <a:lstStyle/>
          <a:p>
            <a:pPr>
              <a:defRPr/>
            </a:pPr>
            <a:r>
              <a:rPr lang="zh-TW" altLang="en-US" sz="3200" dirty="0">
                <a:solidFill>
                  <a:srgbClr val="FFFFFF"/>
                </a:solidFill>
                <a:ea typeface="新細明體" charset="0"/>
                <a:cs typeface="新細明體" charset="0"/>
              </a:rPr>
              <a:t>我們轉銜的是</a:t>
            </a:r>
          </a:p>
        </p:txBody>
      </p:sp>
      <p:sp>
        <p:nvSpPr>
          <p:cNvPr id="7" name="文字方塊 6"/>
          <p:cNvSpPr txBox="1">
            <a:spLocks noChangeArrowheads="1"/>
          </p:cNvSpPr>
          <p:nvPr/>
        </p:nvSpPr>
        <p:spPr bwMode="auto">
          <a:xfrm>
            <a:off x="2694865" y="2529716"/>
            <a:ext cx="2449512" cy="584775"/>
          </a:xfrm>
          <a:prstGeom prst="rect">
            <a:avLst/>
          </a:prstGeom>
          <a:solidFill>
            <a:srgbClr val="3E4E2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200">
                <a:solidFill>
                  <a:srgbClr val="FFFFFF"/>
                </a:solidFill>
              </a:rPr>
              <a:t>服務</a:t>
            </a:r>
          </a:p>
        </p:txBody>
      </p:sp>
      <p:sp>
        <p:nvSpPr>
          <p:cNvPr id="11269" name="文字方塊 7"/>
          <p:cNvSpPr txBox="1">
            <a:spLocks noChangeArrowheads="1"/>
          </p:cNvSpPr>
          <p:nvPr/>
        </p:nvSpPr>
        <p:spPr bwMode="auto">
          <a:xfrm>
            <a:off x="23813" y="3476577"/>
            <a:ext cx="4043363" cy="584775"/>
          </a:xfrm>
          <a:prstGeom prst="rect">
            <a:avLst/>
          </a:prstGeom>
          <a:solidFill>
            <a:srgbClr val="3E4E2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200">
                <a:solidFill>
                  <a:srgbClr val="FFFFFF"/>
                </a:solidFill>
              </a:rPr>
              <a:t>所以我們</a:t>
            </a:r>
          </a:p>
        </p:txBody>
      </p:sp>
      <p:sp>
        <p:nvSpPr>
          <p:cNvPr id="11270" name="文字方塊 8"/>
          <p:cNvSpPr txBox="1">
            <a:spLocks noChangeArrowheads="1"/>
          </p:cNvSpPr>
          <p:nvPr/>
        </p:nvSpPr>
        <p:spPr bwMode="auto">
          <a:xfrm>
            <a:off x="3189504" y="5028782"/>
            <a:ext cx="1584455" cy="584775"/>
          </a:xfrm>
          <a:prstGeom prst="rect">
            <a:avLst/>
          </a:prstGeom>
          <a:solidFill>
            <a:srgbClr val="3E4E2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200">
                <a:solidFill>
                  <a:srgbClr val="FFFFFF"/>
                </a:solidFill>
              </a:rPr>
              <a:t>轉介</a:t>
            </a:r>
          </a:p>
        </p:txBody>
      </p:sp>
      <p:sp>
        <p:nvSpPr>
          <p:cNvPr id="11" name="禁止標誌 10"/>
          <p:cNvSpPr>
            <a:spLocks/>
          </p:cNvSpPr>
          <p:nvPr/>
        </p:nvSpPr>
        <p:spPr bwMode="auto">
          <a:xfrm>
            <a:off x="2839326" y="4149080"/>
            <a:ext cx="2305051" cy="2160587"/>
          </a:xfrm>
          <a:custGeom>
            <a:avLst/>
            <a:gdLst>
              <a:gd name="T0" fmla="*/ 0 w 2304256"/>
              <a:gd name="T1" fmla="*/ 1080120 h 2160240"/>
              <a:gd name="T2" fmla="*/ 1152128 w 2304256"/>
              <a:gd name="T3" fmla="*/ 0 h 2160240"/>
              <a:gd name="T4" fmla="*/ 2304256 w 2304256"/>
              <a:gd name="T5" fmla="*/ 1080120 h 2160240"/>
              <a:gd name="T6" fmla="*/ 1152128 w 2304256"/>
              <a:gd name="T7" fmla="*/ 2160240 h 2160240"/>
              <a:gd name="T8" fmla="*/ 0 w 2304256"/>
              <a:gd name="T9" fmla="*/ 1080120 h 2160240"/>
              <a:gd name="T10" fmla="*/ 1917878 w 2304256"/>
              <a:gd name="T11" fmla="*/ 1707978 h 2160240"/>
              <a:gd name="T12" fmla="*/ 1822957 w 2304256"/>
              <a:gd name="T13" fmla="*/ 364570 h 2160240"/>
              <a:gd name="T14" fmla="*/ 482741 w 2304256"/>
              <a:gd name="T15" fmla="*/ 363405 h 2160240"/>
              <a:gd name="T16" fmla="*/ 1917878 w 2304256"/>
              <a:gd name="T17" fmla="*/ 1707978 h 2160240"/>
              <a:gd name="T18" fmla="*/ 386378 w 2304256"/>
              <a:gd name="T19" fmla="*/ 452262 h 2160240"/>
              <a:gd name="T20" fmla="*/ 481299 w 2304256"/>
              <a:gd name="T21" fmla="*/ 1795670 h 2160240"/>
              <a:gd name="T22" fmla="*/ 1821515 w 2304256"/>
              <a:gd name="T23" fmla="*/ 1796835 h 2160240"/>
              <a:gd name="T24" fmla="*/ 386378 w 2304256"/>
              <a:gd name="T25" fmla="*/ 452262 h 21602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04256" h="2160240">
                <a:moveTo>
                  <a:pt x="0" y="1080120"/>
                </a:moveTo>
                <a:cubicBezTo>
                  <a:pt x="0" y="483586"/>
                  <a:pt x="515825" y="0"/>
                  <a:pt x="1152128" y="0"/>
                </a:cubicBezTo>
                <a:cubicBezTo>
                  <a:pt x="1788431" y="0"/>
                  <a:pt x="2304256" y="483586"/>
                  <a:pt x="2304256" y="1080120"/>
                </a:cubicBezTo>
                <a:cubicBezTo>
                  <a:pt x="2304256" y="1676654"/>
                  <a:pt x="1788431" y="2160240"/>
                  <a:pt x="1152128" y="2160240"/>
                </a:cubicBezTo>
                <a:cubicBezTo>
                  <a:pt x="515825" y="2160240"/>
                  <a:pt x="0" y="1676654"/>
                  <a:pt x="0" y="1080120"/>
                </a:cubicBezTo>
                <a:close/>
                <a:moveTo>
                  <a:pt x="1917878" y="1707978"/>
                </a:moveTo>
                <a:cubicBezTo>
                  <a:pt x="2292546" y="1313200"/>
                  <a:pt x="2249955" y="710412"/>
                  <a:pt x="1822957" y="364570"/>
                </a:cubicBezTo>
                <a:cubicBezTo>
                  <a:pt x="1439030" y="53613"/>
                  <a:pt x="867293" y="53116"/>
                  <a:pt x="482741" y="363405"/>
                </a:cubicBezTo>
                <a:lnTo>
                  <a:pt x="1917878" y="1707978"/>
                </a:lnTo>
                <a:close/>
                <a:moveTo>
                  <a:pt x="386378" y="452262"/>
                </a:moveTo>
                <a:cubicBezTo>
                  <a:pt x="11710" y="847040"/>
                  <a:pt x="54301" y="1449828"/>
                  <a:pt x="481299" y="1795670"/>
                </a:cubicBezTo>
                <a:cubicBezTo>
                  <a:pt x="865226" y="2106627"/>
                  <a:pt x="1436963" y="2107124"/>
                  <a:pt x="1821515" y="1796835"/>
                </a:cubicBezTo>
                <a:lnTo>
                  <a:pt x="386378" y="452262"/>
                </a:lnTo>
                <a:close/>
              </a:path>
            </a:pathLst>
          </a:custGeom>
          <a:solidFill>
            <a:srgbClr val="FF0000"/>
          </a:solidFill>
          <a:ln w="10000" cap="flat" cmpd="sng">
            <a:solidFill>
              <a:schemeClr val="accent1"/>
            </a:solidFill>
            <a:prstDash val="solid"/>
            <a:round/>
            <a:headEnd/>
            <a:tailEnd/>
          </a:ln>
          <a:effectLst>
            <a:outerShdw blurRad="38100" dist="30000" dir="5400000" rotWithShape="0">
              <a:srgbClr val="000000">
                <a:alpha val="45000"/>
              </a:srgbClr>
            </a:outerShdw>
          </a:effectLst>
        </p:spPr>
        <p:txBody>
          <a:bodyPr anchor="ctr"/>
          <a:lstStyle/>
          <a:p>
            <a:pPr>
              <a:defRPr/>
            </a:pPr>
            <a:endParaRPr lang="zh-TW" altLang="en-US">
              <a:solidFill>
                <a:prstClr val="black"/>
              </a:solidFill>
              <a:latin typeface="Arial" panose="020B0604020202020204" pitchFamily="34" charset="0"/>
              <a:ea typeface="新細明體" panose="02020500000000000000" pitchFamily="18" charset="-120"/>
            </a:endParaRPr>
          </a:p>
        </p:txBody>
      </p:sp>
      <p:sp>
        <p:nvSpPr>
          <p:cNvPr id="8" name="矩形 7"/>
          <p:cNvSpPr/>
          <p:nvPr/>
        </p:nvSpPr>
        <p:spPr>
          <a:xfrm>
            <a:off x="0" y="457200"/>
            <a:ext cx="9035480" cy="884238"/>
          </a:xfrm>
          <a:prstGeom prst="rect">
            <a:avLst/>
          </a:prstGeom>
          <a:solidFill>
            <a:schemeClr val="accent5">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zh-TW" altLang="en-US" sz="4800" b="1" dirty="0">
                <a:solidFill>
                  <a:srgbClr val="713204"/>
                </a:solidFill>
                <a:effectLst>
                  <a:outerShdw blurRad="38100" dist="38100" dir="2700000" algn="tl">
                    <a:srgbClr val="C0C0C0"/>
                  </a:outerShdw>
                </a:effectLst>
                <a:latin typeface="微軟正黑體" panose="020B0604030504040204" pitchFamily="34" charset="-120"/>
              </a:rPr>
              <a:t>目的</a:t>
            </a:r>
          </a:p>
        </p:txBody>
      </p:sp>
    </p:spTree>
    <p:extLst>
      <p:ext uri="{BB962C8B-B14F-4D97-AF65-F5344CB8AC3E}">
        <p14:creationId xmlns:p14="http://schemas.microsoft.com/office/powerpoint/2010/main" val="2079905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37"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900" decel="100000" fill="hold"/>
                                        <p:tgtEl>
                                          <p:spTgt spid="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algn="ctr"/>
            <a:endParaRPr lang="en-US" altLang="zh-TW" sz="4400" dirty="0"/>
          </a:p>
          <a:p>
            <a:pPr algn="ctr"/>
            <a:endParaRPr lang="en-US" altLang="zh-TW" sz="4400" dirty="0"/>
          </a:p>
          <a:p>
            <a:pPr marL="0" indent="0" algn="ctr">
              <a:buNone/>
            </a:pPr>
            <a:r>
              <a:rPr lang="en-US" altLang="zh-TW" sz="4400" dirty="0"/>
              <a:t>2)</a:t>
            </a:r>
            <a:r>
              <a:rPr lang="zh-TW" altLang="en-US" sz="4400" dirty="0"/>
              <a:t>運作方式</a:t>
            </a:r>
            <a:endParaRPr lang="en-US" altLang="zh-TW" sz="4400" dirty="0"/>
          </a:p>
          <a:p>
            <a:pPr marL="0" indent="0">
              <a:buNone/>
            </a:pPr>
            <a:endParaRPr lang="zh-TW" altLang="en-US" dirty="0"/>
          </a:p>
        </p:txBody>
      </p:sp>
    </p:spTree>
    <p:extLst>
      <p:ext uri="{BB962C8B-B14F-4D97-AF65-F5344CB8AC3E}">
        <p14:creationId xmlns:p14="http://schemas.microsoft.com/office/powerpoint/2010/main" val="2260293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內容版面配置區 2"/>
          <p:cNvSpPr>
            <a:spLocks noGrp="1"/>
          </p:cNvSpPr>
          <p:nvPr>
            <p:ph idx="1"/>
          </p:nvPr>
        </p:nvSpPr>
        <p:spPr>
          <a:xfrm>
            <a:off x="1547813" y="1516063"/>
            <a:ext cx="9432925" cy="4649787"/>
          </a:xfrm>
        </p:spPr>
        <p:txBody>
          <a:bodyPr/>
          <a:lstStyle/>
          <a:p>
            <a:pPr eaLnBrk="1" hangingPunct="1"/>
            <a:r>
              <a:rPr kumimoji="0" lang="zh-TW" altLang="en-US" sz="2500" dirty="0">
                <a:latin typeface="新細明體" panose="02020500000000000000" pitchFamily="18" charset="-120"/>
                <a:ea typeface="新細明體" panose="02020500000000000000" pitchFamily="18" charset="-120"/>
              </a:rPr>
              <a:t>建立共識</a:t>
            </a:r>
            <a:br>
              <a:rPr kumimoji="0" lang="zh-TW" altLang="en-US" sz="2500" dirty="0">
                <a:latin typeface="新細明體" panose="02020500000000000000" pitchFamily="18" charset="-120"/>
                <a:ea typeface="新細明體" panose="02020500000000000000" pitchFamily="18" charset="-120"/>
              </a:rPr>
            </a:b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輔導的短、中、長期目標與意義</a:t>
            </a:r>
            <a:br>
              <a:rPr kumimoji="0" lang="zh-TW" altLang="en-US" sz="2500" dirty="0">
                <a:latin typeface="新細明體" panose="02020500000000000000" pitchFamily="18" charset="-120"/>
                <a:ea typeface="新細明體" panose="02020500000000000000" pitchFamily="18" charset="-120"/>
              </a:rPr>
            </a:b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高關懷定義的共識</a:t>
            </a:r>
            <a:br>
              <a:rPr kumimoji="0" lang="zh-TW" altLang="en-US" sz="2500" dirty="0">
                <a:latin typeface="新細明體" panose="02020500000000000000" pitchFamily="18" charset="-120"/>
                <a:ea typeface="新細明體" panose="02020500000000000000" pitchFamily="18" charset="-120"/>
              </a:rPr>
            </a:b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標籤化的避免</a:t>
            </a:r>
            <a:br>
              <a:rPr kumimoji="0" lang="zh-TW" altLang="en-US" sz="2500" dirty="0">
                <a:latin typeface="新細明體" panose="02020500000000000000" pitchFamily="18" charset="-120"/>
                <a:ea typeface="新細明體" panose="02020500000000000000" pitchFamily="18" charset="-120"/>
              </a:rPr>
            </a:b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保密的重要性</a:t>
            </a:r>
            <a:br>
              <a:rPr kumimoji="0" lang="zh-TW" altLang="en-US" sz="2500" dirty="0">
                <a:latin typeface="新細明體" panose="02020500000000000000" pitchFamily="18" charset="-120"/>
                <a:ea typeface="新細明體" panose="02020500000000000000" pitchFamily="18" charset="-120"/>
              </a:rPr>
            </a:br>
            <a:endParaRPr kumimoji="0" lang="en-US" altLang="zh-TW" sz="2500" dirty="0">
              <a:latin typeface="新細明體" panose="02020500000000000000" pitchFamily="18" charset="-120"/>
              <a:ea typeface="新細明體" panose="02020500000000000000" pitchFamily="18" charset="-120"/>
            </a:endParaRPr>
          </a:p>
          <a:p>
            <a:pPr eaLnBrk="1" hangingPunct="1"/>
            <a:r>
              <a:rPr kumimoji="0" lang="zh-TW" altLang="en-US" sz="2500" dirty="0">
                <a:latin typeface="新細明體" panose="02020500000000000000" pitchFamily="18" charset="-120"/>
                <a:ea typeface="新細明體" panose="02020500000000000000" pitchFamily="18" charset="-120"/>
              </a:rPr>
              <a:t>信任與發展</a:t>
            </a:r>
            <a:br>
              <a:rPr kumimoji="0" lang="zh-TW" altLang="en-US" sz="2500" dirty="0">
                <a:latin typeface="新細明體" panose="02020500000000000000" pitchFamily="18" charset="-120"/>
                <a:ea typeface="新細明體" panose="02020500000000000000" pitchFamily="18" charset="-120"/>
              </a:rPr>
            </a:b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我們的孩子、社區的孩子、熟悉的孩子 </a:t>
            </a:r>
            <a:r>
              <a:rPr kumimoji="0" lang="en-US" altLang="zh-TW" sz="2500" dirty="0">
                <a:latin typeface="新細明體" panose="02020500000000000000" pitchFamily="18" charset="-120"/>
                <a:ea typeface="新細明體" panose="02020500000000000000" pitchFamily="18" charset="-120"/>
              </a:rPr>
              <a:t/>
            </a:r>
            <a:br>
              <a:rPr kumimoji="0" lang="en-US" altLang="zh-TW" sz="2500" dirty="0">
                <a:latin typeface="新細明體" panose="02020500000000000000" pitchFamily="18" charset="-120"/>
                <a:ea typeface="新細明體" panose="02020500000000000000" pitchFamily="18" charset="-120"/>
              </a:rPr>
            </a:b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長期的歷史脈絡</a:t>
            </a: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不停的調整與倡導</a:t>
            </a:r>
            <a:r>
              <a:rPr kumimoji="0" lang="en-US" altLang="zh-TW" sz="2500" dirty="0">
                <a:latin typeface="新細明體" panose="02020500000000000000" pitchFamily="18" charset="-120"/>
                <a:ea typeface="新細明體" panose="02020500000000000000" pitchFamily="18" charset="-120"/>
              </a:rPr>
              <a:t>~</a:t>
            </a:r>
            <a:br>
              <a:rPr kumimoji="0" lang="en-US" altLang="zh-TW" sz="2500" dirty="0">
                <a:latin typeface="新細明體" panose="02020500000000000000" pitchFamily="18" charset="-120"/>
                <a:ea typeface="新細明體" panose="02020500000000000000" pitchFamily="18" charset="-120"/>
              </a:rPr>
            </a:b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累積的信任關係</a:t>
            </a: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國中接續了國小的服務</a:t>
            </a:r>
            <a:r>
              <a:rPr kumimoji="0" lang="en-US" altLang="zh-TW" sz="2500" dirty="0">
                <a:latin typeface="新細明體" panose="02020500000000000000" pitchFamily="18" charset="-120"/>
                <a:ea typeface="新細明體" panose="02020500000000000000" pitchFamily="18" charset="-120"/>
              </a:rPr>
              <a:t>~</a:t>
            </a:r>
            <a:br>
              <a:rPr kumimoji="0" lang="en-US" altLang="zh-TW" sz="2500" dirty="0">
                <a:latin typeface="新細明體" panose="02020500000000000000" pitchFamily="18" charset="-120"/>
                <a:ea typeface="新細明體" panose="02020500000000000000" pitchFamily="18" charset="-120"/>
              </a:rPr>
            </a:br>
            <a:r>
              <a:rPr kumimoji="0" lang="en-US" altLang="zh-TW" sz="2500" dirty="0">
                <a:latin typeface="新細明體" panose="02020500000000000000" pitchFamily="18" charset="-120"/>
                <a:ea typeface="新細明體" panose="02020500000000000000" pitchFamily="18" charset="-120"/>
              </a:rPr>
              <a:t>--</a:t>
            </a:r>
            <a:r>
              <a:rPr kumimoji="0" lang="zh-TW" altLang="en-US" sz="2500" dirty="0">
                <a:latin typeface="新細明體" panose="02020500000000000000" pitchFamily="18" charset="-120"/>
                <a:ea typeface="新細明體" panose="02020500000000000000" pitchFamily="18" charset="-120"/>
              </a:rPr>
              <a:t>輔導知能與工作的傳承與延續</a:t>
            </a:r>
          </a:p>
          <a:p>
            <a:pPr eaLnBrk="1" hangingPunct="1"/>
            <a:endParaRPr lang="zh-TW" altLang="en-US" sz="2500" dirty="0">
              <a:ea typeface="微軟正黑體" panose="020B0604030504040204" pitchFamily="34" charset="-120"/>
            </a:endParaRPr>
          </a:p>
        </p:txBody>
      </p:sp>
      <p:cxnSp>
        <p:nvCxnSpPr>
          <p:cNvPr id="5" name="直線接點 4"/>
          <p:cNvCxnSpPr/>
          <p:nvPr/>
        </p:nvCxnSpPr>
        <p:spPr>
          <a:xfrm>
            <a:off x="2268538" y="3068638"/>
            <a:ext cx="909637" cy="0"/>
          </a:xfrm>
          <a:prstGeom prst="line">
            <a:avLst/>
          </a:prstGeom>
          <a:ln>
            <a:solidFill>
              <a:srgbClr val="FE5230"/>
            </a:solidFill>
          </a:ln>
        </p:spPr>
        <p:style>
          <a:lnRef idx="3">
            <a:schemeClr val="accent6"/>
          </a:lnRef>
          <a:fillRef idx="0">
            <a:schemeClr val="accent6"/>
          </a:fillRef>
          <a:effectRef idx="2">
            <a:schemeClr val="accent6"/>
          </a:effectRef>
          <a:fontRef idx="minor">
            <a:schemeClr val="tx1"/>
          </a:fontRef>
        </p:style>
      </p:cxnSp>
      <p:cxnSp>
        <p:nvCxnSpPr>
          <p:cNvPr id="7" name="直線接點 6"/>
          <p:cNvCxnSpPr/>
          <p:nvPr/>
        </p:nvCxnSpPr>
        <p:spPr>
          <a:xfrm>
            <a:off x="3995738" y="4652963"/>
            <a:ext cx="792162" cy="0"/>
          </a:xfrm>
          <a:prstGeom prst="line">
            <a:avLst/>
          </a:prstGeom>
          <a:ln>
            <a:solidFill>
              <a:srgbClr val="FE5230"/>
            </a:solidFill>
          </a:ln>
        </p:spPr>
        <p:style>
          <a:lnRef idx="3">
            <a:schemeClr val="accent6"/>
          </a:lnRef>
          <a:fillRef idx="0">
            <a:schemeClr val="accent6"/>
          </a:fillRef>
          <a:effectRef idx="2">
            <a:schemeClr val="accent6"/>
          </a:effectRef>
          <a:fontRef idx="minor">
            <a:schemeClr val="tx1"/>
          </a:fontRef>
        </p:style>
      </p:cxnSp>
      <p:cxnSp>
        <p:nvCxnSpPr>
          <p:cNvPr id="8" name="直線接點 7"/>
          <p:cNvCxnSpPr/>
          <p:nvPr/>
        </p:nvCxnSpPr>
        <p:spPr>
          <a:xfrm>
            <a:off x="7019925" y="5445125"/>
            <a:ext cx="792163" cy="0"/>
          </a:xfrm>
          <a:prstGeom prst="line">
            <a:avLst/>
          </a:prstGeom>
          <a:ln>
            <a:solidFill>
              <a:srgbClr val="FE5230"/>
            </a:solidFill>
          </a:ln>
        </p:spPr>
        <p:style>
          <a:lnRef idx="3">
            <a:schemeClr val="accent6"/>
          </a:lnRef>
          <a:fillRef idx="0">
            <a:schemeClr val="accent6"/>
          </a:fillRef>
          <a:effectRef idx="2">
            <a:schemeClr val="accent6"/>
          </a:effectRef>
          <a:fontRef idx="minor">
            <a:schemeClr val="tx1"/>
          </a:fontRef>
        </p:style>
      </p:cxnSp>
      <p:sp>
        <p:nvSpPr>
          <p:cNvPr id="9" name="矩形圖說文字 8">
            <a:extLst>
              <a:ext uri="{FF2B5EF4-FFF2-40B4-BE49-F238E27FC236}">
                <a16:creationId xmlns="" xmlns:a16="http://schemas.microsoft.com/office/drawing/2014/main" id="{43B4CCB5-BF0B-434F-B786-0F8B5CD36804}"/>
              </a:ext>
            </a:extLst>
          </p:cNvPr>
          <p:cNvSpPr/>
          <p:nvPr/>
        </p:nvSpPr>
        <p:spPr>
          <a:xfrm>
            <a:off x="5289550" y="2490788"/>
            <a:ext cx="1730375" cy="468312"/>
          </a:xfrm>
          <a:prstGeom prst="wedgeRectCallout">
            <a:avLst>
              <a:gd name="adj1" fmla="val -62406"/>
              <a:gd name="adj2" fmla="val -3468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Hant" altLang="en-US" dirty="0">
                <a:solidFill>
                  <a:prstClr val="white"/>
                </a:solidFill>
              </a:rPr>
              <a:t>誰的需求？</a:t>
            </a:r>
            <a:endParaRPr lang="zh-TW" altLang="en-US" dirty="0">
              <a:solidFill>
                <a:prstClr val="white"/>
              </a:solidFill>
            </a:endParaRPr>
          </a:p>
        </p:txBody>
      </p:sp>
      <p:sp>
        <p:nvSpPr>
          <p:cNvPr id="10" name="矩形圖說文字 9">
            <a:extLst>
              <a:ext uri="{FF2B5EF4-FFF2-40B4-BE49-F238E27FC236}">
                <a16:creationId xmlns="" xmlns:a16="http://schemas.microsoft.com/office/drawing/2014/main" id="{43B4CCB5-BF0B-434F-B786-0F8B5CD36804}"/>
              </a:ext>
            </a:extLst>
          </p:cNvPr>
          <p:cNvSpPr/>
          <p:nvPr/>
        </p:nvSpPr>
        <p:spPr>
          <a:xfrm>
            <a:off x="4715744" y="3049454"/>
            <a:ext cx="3096344" cy="707231"/>
          </a:xfrm>
          <a:prstGeom prst="wedgeRectCallout">
            <a:avLst>
              <a:gd name="adj1" fmla="val -67915"/>
              <a:gd name="adj2" fmla="val -6146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a:solidFill>
                  <a:srgbClr val="FF0000"/>
                </a:solidFill>
              </a:rPr>
              <a:t>轉銜系統</a:t>
            </a:r>
            <a:r>
              <a:rPr lang="zh-TW" altLang="en-US" dirty="0">
                <a:solidFill>
                  <a:srgbClr val="FF0000"/>
                </a:solidFill>
              </a:rPr>
              <a:t>上只看得到前一個就學階段的轉銜資料</a:t>
            </a:r>
          </a:p>
        </p:txBody>
      </p:sp>
      <p:sp>
        <p:nvSpPr>
          <p:cNvPr id="12" name="標題 1"/>
          <p:cNvSpPr>
            <a:spLocks noGrp="1"/>
          </p:cNvSpPr>
          <p:nvPr>
            <p:ph type="title"/>
          </p:nvPr>
        </p:nvSpPr>
        <p:spPr>
          <a:xfrm>
            <a:off x="457200" y="274638"/>
            <a:ext cx="8229600" cy="1143000"/>
          </a:xfrm>
        </p:spPr>
        <p:txBody>
          <a:bodyPr rtlCol="0">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zh-TW" altLang="en-US" spc="50" dirty="0">
                <a:ln w="11430"/>
                <a:solidFill>
                  <a:schemeClr val="tx1">
                    <a:lumMod val="95000"/>
                    <a:lumOff val="5000"/>
                  </a:schemeClr>
                </a:solidFill>
                <a:effectLst>
                  <a:outerShdw blurRad="76200" dist="50800" dir="5400000" algn="tl" rotWithShape="0">
                    <a:srgbClr val="000000">
                      <a:alpha val="65000"/>
                    </a:srgbClr>
                  </a:outerShdw>
                </a:effectLst>
                <a:ea typeface="+mj-ea"/>
              </a:rPr>
              <a:t>運作方式</a:t>
            </a:r>
            <a:r>
              <a:rPr lang="en-US" altLang="zh-TW" spc="50" dirty="0">
                <a:ln w="11430"/>
                <a:solidFill>
                  <a:schemeClr val="tx1">
                    <a:lumMod val="95000"/>
                    <a:lumOff val="5000"/>
                  </a:schemeClr>
                </a:solidFill>
                <a:effectLst>
                  <a:outerShdw blurRad="76200" dist="50800" dir="5400000" algn="tl" rotWithShape="0">
                    <a:srgbClr val="000000">
                      <a:alpha val="65000"/>
                    </a:srgbClr>
                  </a:outerShdw>
                </a:effectLst>
                <a:ea typeface="+mj-ea"/>
              </a:rPr>
              <a:t/>
            </a:r>
            <a:br>
              <a:rPr lang="en-US" altLang="zh-TW" spc="50" dirty="0">
                <a:ln w="11430"/>
                <a:solidFill>
                  <a:schemeClr val="tx1">
                    <a:lumMod val="95000"/>
                    <a:lumOff val="5000"/>
                  </a:schemeClr>
                </a:solidFill>
                <a:effectLst>
                  <a:outerShdw blurRad="76200" dist="50800" dir="5400000" algn="tl" rotWithShape="0">
                    <a:srgbClr val="000000">
                      <a:alpha val="65000"/>
                    </a:srgbClr>
                  </a:outerShdw>
                </a:effectLst>
                <a:ea typeface="+mj-ea"/>
              </a:rPr>
            </a:br>
            <a:r>
              <a:rPr lang="zh-TW" altLang="en-US" sz="3600" spc="50" dirty="0">
                <a:ln w="11430"/>
                <a:solidFill>
                  <a:srgbClr val="FF0000"/>
                </a:solidFill>
                <a:effectLst>
                  <a:outerShdw blurRad="76200" dist="50800" dir="5400000" algn="tl" rotWithShape="0">
                    <a:srgbClr val="000000">
                      <a:alpha val="65000"/>
                    </a:srgbClr>
                  </a:outerShdw>
                </a:effectLst>
                <a:ea typeface="+mj-ea"/>
              </a:rPr>
              <a:t>基礎概念</a:t>
            </a:r>
            <a:endParaRPr lang="zh-TW" altLang="en-US" sz="3600" spc="50" dirty="0">
              <a:ln w="11430"/>
              <a:solidFill>
                <a:schemeClr val="tx1">
                  <a:lumMod val="95000"/>
                  <a:lumOff val="5000"/>
                </a:schemeClr>
              </a:solidFill>
              <a:effectLst>
                <a:outerShdw blurRad="76200" dist="50800" dir="5400000" algn="tl" rotWithShape="0">
                  <a:srgbClr val="000000">
                    <a:alpha val="65000"/>
                  </a:srgbClr>
                </a:outerShdw>
              </a:effectLst>
              <a:ea typeface="+mj-ea"/>
            </a:endParaRPr>
          </a:p>
        </p:txBody>
      </p:sp>
    </p:spTree>
    <p:extLst>
      <p:ext uri="{BB962C8B-B14F-4D97-AF65-F5344CB8AC3E}">
        <p14:creationId xmlns:p14="http://schemas.microsoft.com/office/powerpoint/2010/main" val="360560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26"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80">
                                          <p:stCondLst>
                                            <p:cond delay="0"/>
                                          </p:stCondLst>
                                        </p:cTn>
                                        <p:tgtEl>
                                          <p:spTgt spid="10"/>
                                        </p:tgtEl>
                                      </p:cBhvr>
                                    </p:animEffect>
                                    <p:anim calcmode="lin" valueType="num">
                                      <p:cBhvr>
                                        <p:cTn id="2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4" dur="26">
                                          <p:stCondLst>
                                            <p:cond delay="650"/>
                                          </p:stCondLst>
                                        </p:cTn>
                                        <p:tgtEl>
                                          <p:spTgt spid="10"/>
                                        </p:tgtEl>
                                      </p:cBhvr>
                                      <p:to x="100000" y="60000"/>
                                    </p:animScale>
                                    <p:animScale>
                                      <p:cBhvr>
                                        <p:cTn id="35" dur="166" decel="50000">
                                          <p:stCondLst>
                                            <p:cond delay="676"/>
                                          </p:stCondLst>
                                        </p:cTn>
                                        <p:tgtEl>
                                          <p:spTgt spid="10"/>
                                        </p:tgtEl>
                                      </p:cBhvr>
                                      <p:to x="100000" y="100000"/>
                                    </p:animScale>
                                    <p:animScale>
                                      <p:cBhvr>
                                        <p:cTn id="36" dur="26">
                                          <p:stCondLst>
                                            <p:cond delay="1312"/>
                                          </p:stCondLst>
                                        </p:cTn>
                                        <p:tgtEl>
                                          <p:spTgt spid="10"/>
                                        </p:tgtEl>
                                      </p:cBhvr>
                                      <p:to x="100000" y="80000"/>
                                    </p:animScale>
                                    <p:animScale>
                                      <p:cBhvr>
                                        <p:cTn id="37" dur="166" decel="50000">
                                          <p:stCondLst>
                                            <p:cond delay="1338"/>
                                          </p:stCondLst>
                                        </p:cTn>
                                        <p:tgtEl>
                                          <p:spTgt spid="10"/>
                                        </p:tgtEl>
                                      </p:cBhvr>
                                      <p:to x="100000" y="100000"/>
                                    </p:animScale>
                                    <p:animScale>
                                      <p:cBhvr>
                                        <p:cTn id="38" dur="26">
                                          <p:stCondLst>
                                            <p:cond delay="1642"/>
                                          </p:stCondLst>
                                        </p:cTn>
                                        <p:tgtEl>
                                          <p:spTgt spid="10"/>
                                        </p:tgtEl>
                                      </p:cBhvr>
                                      <p:to x="100000" y="90000"/>
                                    </p:animScale>
                                    <p:animScale>
                                      <p:cBhvr>
                                        <p:cTn id="39" dur="166" decel="50000">
                                          <p:stCondLst>
                                            <p:cond delay="1668"/>
                                          </p:stCondLst>
                                        </p:cTn>
                                        <p:tgtEl>
                                          <p:spTgt spid="10"/>
                                        </p:tgtEl>
                                      </p:cBhvr>
                                      <p:to x="100000" y="100000"/>
                                    </p:animScale>
                                    <p:animScale>
                                      <p:cBhvr>
                                        <p:cTn id="40" dur="26">
                                          <p:stCondLst>
                                            <p:cond delay="1808"/>
                                          </p:stCondLst>
                                        </p:cTn>
                                        <p:tgtEl>
                                          <p:spTgt spid="10"/>
                                        </p:tgtEl>
                                      </p:cBhvr>
                                      <p:to x="100000" y="95000"/>
                                    </p:animScale>
                                    <p:animScale>
                                      <p:cBhvr>
                                        <p:cTn id="41" dur="166" decel="50000">
                                          <p:stCondLst>
                                            <p:cond delay="1834"/>
                                          </p:stCondLst>
                                        </p:cTn>
                                        <p:tgtEl>
                                          <p:spTgt spid="10"/>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Doc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0659" t="15313" r="34955" b="22562"/>
          <a:stretch/>
        </p:blipFill>
        <p:spPr>
          <a:xfrm>
            <a:off x="1442676" y="1417638"/>
            <a:ext cx="6945674" cy="5302611"/>
          </a:xfrm>
          <a:prstGeom prst="rect">
            <a:avLst/>
          </a:prstGeom>
        </p:spPr>
      </p:pic>
      <p:sp>
        <p:nvSpPr>
          <p:cNvPr id="13315" name="Rectangle 3"/>
          <p:cNvSpPr>
            <a:spLocks noGrp="1" noChangeArrowheads="1"/>
          </p:cNvSpPr>
          <p:nvPr>
            <p:ph type="body" idx="1"/>
          </p:nvPr>
        </p:nvSpPr>
        <p:spPr>
          <a:xfrm>
            <a:off x="755650" y="1441875"/>
            <a:ext cx="7632700" cy="392113"/>
          </a:xfrm>
        </p:spPr>
        <p:txBody>
          <a:bodyPr/>
          <a:lstStyle/>
          <a:p>
            <a:pPr marL="801688" indent="-736600" eaLnBrk="1" hangingPunct="1">
              <a:lnSpc>
                <a:spcPct val="83000"/>
              </a:lnSpc>
            </a:pPr>
            <a:r>
              <a:rPr kumimoji="0" lang="zh-TW" altLang="en-US" dirty="0">
                <a:ea typeface="微軟正黑體" pitchFamily="34" charset="-120"/>
              </a:rPr>
              <a:t>專業團隊整合</a:t>
            </a:r>
          </a:p>
        </p:txBody>
      </p:sp>
      <p:sp>
        <p:nvSpPr>
          <p:cNvPr id="2" name="標題 1"/>
          <p:cNvSpPr>
            <a:spLocks noGrp="1"/>
          </p:cNvSpPr>
          <p:nvPr>
            <p:ph type="title"/>
          </p:nvPr>
        </p:nvSpPr>
        <p:spPr/>
        <p:txBody>
          <a:bodyPr rtlCol="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zh-TW" altLang="en-US" spc="50" dirty="0">
                <a:ln w="11430"/>
                <a:solidFill>
                  <a:schemeClr val="tx1">
                    <a:lumMod val="95000"/>
                    <a:lumOff val="5000"/>
                  </a:schemeClr>
                </a:solidFill>
                <a:effectLst>
                  <a:outerShdw blurRad="76200" dist="50800" dir="5400000" algn="tl" rotWithShape="0">
                    <a:srgbClr val="000000">
                      <a:alpha val="65000"/>
                    </a:srgbClr>
                  </a:outerShdw>
                </a:effectLst>
                <a:ea typeface="+mj-ea"/>
              </a:rPr>
              <a:t>不只是信任～更是專業整合</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內容版面配置區 2"/>
          <p:cNvSpPr>
            <a:spLocks noGrp="1"/>
          </p:cNvSpPr>
          <p:nvPr>
            <p:ph idx="1"/>
          </p:nvPr>
        </p:nvSpPr>
        <p:spPr>
          <a:xfrm>
            <a:off x="1357313" y="1628775"/>
            <a:ext cx="7786687" cy="4133850"/>
          </a:xfrm>
        </p:spPr>
        <p:txBody>
          <a:bodyPr/>
          <a:lstStyle/>
          <a:p>
            <a:pPr eaLnBrk="1" hangingPunct="1"/>
            <a:r>
              <a:rPr kumimoji="0" lang="zh-TW" altLang="en-US" dirty="0">
                <a:latin typeface="新細明體" panose="02020500000000000000" pitchFamily="18" charset="-120"/>
                <a:ea typeface="新細明體" panose="02020500000000000000" pitchFamily="18" charset="-120"/>
              </a:rPr>
              <a:t>國小的努力</a:t>
            </a:r>
            <a:r>
              <a:rPr kumimoji="0" lang="en-US" altLang="zh-TW" dirty="0">
                <a:latin typeface="新細明體" panose="02020500000000000000" pitchFamily="18" charset="-120"/>
                <a:ea typeface="新細明體" panose="02020500000000000000" pitchFamily="18" charset="-120"/>
              </a:rPr>
              <a:t>~</a:t>
            </a:r>
            <a:br>
              <a:rPr kumimoji="0" lang="en-US" altLang="zh-TW" dirty="0">
                <a:latin typeface="新細明體" panose="02020500000000000000" pitchFamily="18" charset="-120"/>
                <a:ea typeface="新細明體" panose="02020500000000000000" pitchFamily="18" charset="-120"/>
              </a:rPr>
            </a:br>
            <a:r>
              <a:rPr kumimoji="0" lang="en-US" altLang="zh-TW" sz="2800" dirty="0">
                <a:latin typeface="新細明體" panose="02020500000000000000" pitchFamily="18" charset="-120"/>
                <a:ea typeface="新細明體" panose="02020500000000000000" pitchFamily="18" charset="-120"/>
              </a:rPr>
              <a:t>-</a:t>
            </a:r>
            <a:r>
              <a:rPr kumimoji="0" lang="zh-TW" altLang="en-US" sz="2800" dirty="0">
                <a:latin typeface="新細明體" panose="02020500000000000000" pitchFamily="18" charset="-120"/>
                <a:ea typeface="新細明體" panose="02020500000000000000" pitchFamily="18" charset="-120"/>
              </a:rPr>
              <a:t>鼓勵與宣導轉銜的用意</a:t>
            </a:r>
            <a:br>
              <a:rPr kumimoji="0" lang="zh-TW" altLang="en-US" sz="2800" dirty="0">
                <a:latin typeface="新細明體" panose="02020500000000000000" pitchFamily="18" charset="-120"/>
                <a:ea typeface="新細明體" panose="02020500000000000000" pitchFamily="18" charset="-120"/>
              </a:rPr>
            </a:br>
            <a:r>
              <a:rPr kumimoji="0" lang="en-US" altLang="zh-TW" sz="2800" dirty="0">
                <a:latin typeface="新細明體" panose="02020500000000000000" pitchFamily="18" charset="-120"/>
                <a:ea typeface="新細明體" panose="02020500000000000000" pitchFamily="18" charset="-120"/>
              </a:rPr>
              <a:t>-</a:t>
            </a:r>
            <a:r>
              <a:rPr kumimoji="0" lang="zh-TW" altLang="en-US" sz="2800" dirty="0">
                <a:latin typeface="新細明體" panose="02020500000000000000" pitchFamily="18" charset="-120"/>
                <a:ea typeface="新細明體" panose="02020500000000000000" pitchFamily="18" charset="-120"/>
              </a:rPr>
              <a:t>篩選服務對象</a:t>
            </a:r>
            <a:r>
              <a:rPr kumimoji="0" lang="zh-TW" altLang="en-US" dirty="0">
                <a:latin typeface="新細明體" panose="02020500000000000000" pitchFamily="18" charset="-120"/>
                <a:ea typeface="新細明體" panose="02020500000000000000" pitchFamily="18" charset="-120"/>
              </a:rPr>
              <a:t/>
            </a:r>
            <a:br>
              <a:rPr kumimoji="0" lang="zh-TW" altLang="en-US" dirty="0">
                <a:latin typeface="新細明體" panose="02020500000000000000" pitchFamily="18" charset="-120"/>
                <a:ea typeface="新細明體" panose="02020500000000000000" pitchFamily="18" charset="-120"/>
              </a:rPr>
            </a:br>
            <a:endParaRPr kumimoji="0" lang="en-US" altLang="zh-TW" dirty="0">
              <a:latin typeface="新細明體" panose="02020500000000000000" pitchFamily="18" charset="-120"/>
              <a:ea typeface="新細明體" panose="02020500000000000000" pitchFamily="18" charset="-120"/>
            </a:endParaRPr>
          </a:p>
          <a:p>
            <a:pPr eaLnBrk="1" hangingPunct="1"/>
            <a:r>
              <a:rPr kumimoji="0" lang="zh-TW" altLang="en-US" dirty="0">
                <a:latin typeface="新細明體" panose="02020500000000000000" pitchFamily="18" charset="-120"/>
                <a:ea typeface="新細明體" panose="02020500000000000000" pitchFamily="18" charset="-120"/>
              </a:rPr>
              <a:t>國中的努力</a:t>
            </a:r>
            <a:r>
              <a:rPr kumimoji="0" lang="en-US" altLang="zh-TW" dirty="0">
                <a:latin typeface="新細明體" panose="02020500000000000000" pitchFamily="18" charset="-120"/>
                <a:ea typeface="新細明體" panose="02020500000000000000" pitchFamily="18" charset="-120"/>
              </a:rPr>
              <a:t>~</a:t>
            </a:r>
            <a:br>
              <a:rPr kumimoji="0" lang="en-US" altLang="zh-TW" dirty="0">
                <a:latin typeface="新細明體" panose="02020500000000000000" pitchFamily="18" charset="-120"/>
                <a:ea typeface="新細明體" panose="02020500000000000000" pitchFamily="18" charset="-120"/>
              </a:rPr>
            </a:br>
            <a:r>
              <a:rPr kumimoji="0" lang="en-US" altLang="zh-TW" sz="2800" dirty="0">
                <a:latin typeface="新細明體" panose="02020500000000000000" pitchFamily="18" charset="-120"/>
                <a:ea typeface="新細明體" panose="02020500000000000000" pitchFamily="18" charset="-120"/>
              </a:rPr>
              <a:t>-</a:t>
            </a:r>
            <a:r>
              <a:rPr kumimoji="0" lang="zh-TW" altLang="en-US" sz="2800" dirty="0">
                <a:latin typeface="新細明體" panose="02020500000000000000" pitchFamily="18" charset="-120"/>
                <a:ea typeface="新細明體" panose="02020500000000000000" pitchFamily="18" charset="-120"/>
              </a:rPr>
              <a:t>澄清與說明目前輔導工作之執行現況</a:t>
            </a:r>
            <a:br>
              <a:rPr kumimoji="0" lang="zh-TW" altLang="en-US" sz="2800" dirty="0">
                <a:latin typeface="新細明體" panose="02020500000000000000" pitchFamily="18" charset="-120"/>
                <a:ea typeface="新細明體" panose="02020500000000000000" pitchFamily="18" charset="-120"/>
              </a:rPr>
            </a:br>
            <a:r>
              <a:rPr kumimoji="0" lang="en-US" altLang="zh-TW" sz="2800" dirty="0">
                <a:latin typeface="新細明體" panose="02020500000000000000" pitchFamily="18" charset="-120"/>
                <a:ea typeface="新細明體" panose="02020500000000000000" pitchFamily="18" charset="-120"/>
              </a:rPr>
              <a:t>-</a:t>
            </a:r>
            <a:r>
              <a:rPr kumimoji="0" lang="zh-TW" altLang="en-US" sz="2800" dirty="0">
                <a:latin typeface="新細明體" panose="02020500000000000000" pitchFamily="18" charset="-120"/>
                <a:ea typeface="新細明體" panose="02020500000000000000" pitchFamily="18" charset="-120"/>
              </a:rPr>
              <a:t>輔導處對學生的掌握方向</a:t>
            </a:r>
            <a:br>
              <a:rPr kumimoji="0" lang="zh-TW" altLang="en-US" sz="2800" dirty="0">
                <a:latin typeface="新細明體" panose="02020500000000000000" pitchFamily="18" charset="-120"/>
                <a:ea typeface="新細明體" panose="02020500000000000000" pitchFamily="18" charset="-120"/>
              </a:rPr>
            </a:br>
            <a:r>
              <a:rPr kumimoji="0" lang="en-US" altLang="zh-TW" sz="2800" dirty="0">
                <a:latin typeface="新細明體" panose="02020500000000000000" pitchFamily="18" charset="-120"/>
                <a:ea typeface="新細明體" panose="02020500000000000000" pitchFamily="18" charset="-120"/>
              </a:rPr>
              <a:t>-</a:t>
            </a:r>
            <a:r>
              <a:rPr kumimoji="0" lang="zh-TW" altLang="en-US" sz="2800" dirty="0">
                <a:latin typeface="新細明體" panose="02020500000000000000" pitchFamily="18" charset="-120"/>
                <a:ea typeface="新細明體" panose="02020500000000000000" pitchFamily="18" charset="-120"/>
              </a:rPr>
              <a:t>入班後如何與導師ㄧ同合作</a:t>
            </a:r>
            <a:br>
              <a:rPr kumimoji="0" lang="zh-TW" altLang="en-US" sz="2800" dirty="0">
                <a:latin typeface="新細明體" panose="02020500000000000000" pitchFamily="18" charset="-120"/>
                <a:ea typeface="新細明體" panose="02020500000000000000" pitchFamily="18" charset="-120"/>
              </a:rPr>
            </a:br>
            <a:r>
              <a:rPr kumimoji="0" lang="en-US" altLang="zh-TW" sz="2800" dirty="0">
                <a:latin typeface="新細明體" panose="02020500000000000000" pitchFamily="18" charset="-120"/>
                <a:ea typeface="新細明體" panose="02020500000000000000" pitchFamily="18" charset="-120"/>
              </a:rPr>
              <a:t>-</a:t>
            </a:r>
            <a:r>
              <a:rPr kumimoji="0" lang="zh-TW" altLang="en-US" sz="2800" dirty="0">
                <a:latin typeface="新細明體" panose="02020500000000000000" pitchFamily="18" charset="-120"/>
                <a:ea typeface="新細明體" panose="02020500000000000000" pitchFamily="18" charset="-120"/>
              </a:rPr>
              <a:t>會進行何種安置工作</a:t>
            </a:r>
          </a:p>
          <a:p>
            <a:pPr eaLnBrk="1" hangingPunct="1"/>
            <a:endParaRPr lang="zh-TW" altLang="en-US" dirty="0">
              <a:ea typeface="微軟正黑體" panose="020B0604030504040204" pitchFamily="34" charset="-120"/>
            </a:endParaRPr>
          </a:p>
        </p:txBody>
      </p:sp>
      <p:cxnSp>
        <p:nvCxnSpPr>
          <p:cNvPr id="6" name="直線接點 5"/>
          <p:cNvCxnSpPr/>
          <p:nvPr/>
        </p:nvCxnSpPr>
        <p:spPr>
          <a:xfrm>
            <a:off x="4654550" y="2565400"/>
            <a:ext cx="909638" cy="0"/>
          </a:xfrm>
          <a:prstGeom prst="line">
            <a:avLst/>
          </a:prstGeom>
          <a:ln>
            <a:solidFill>
              <a:srgbClr val="FE5230"/>
            </a:solidFill>
          </a:ln>
        </p:spPr>
        <p:style>
          <a:lnRef idx="3">
            <a:schemeClr val="accent6"/>
          </a:lnRef>
          <a:fillRef idx="0">
            <a:schemeClr val="accent6"/>
          </a:fillRef>
          <a:effectRef idx="2">
            <a:schemeClr val="accent6"/>
          </a:effectRef>
          <a:fontRef idx="minor">
            <a:schemeClr val="tx1"/>
          </a:fontRef>
        </p:style>
      </p:cxnSp>
      <p:cxnSp>
        <p:nvCxnSpPr>
          <p:cNvPr id="7" name="直線接點 6"/>
          <p:cNvCxnSpPr/>
          <p:nvPr/>
        </p:nvCxnSpPr>
        <p:spPr>
          <a:xfrm>
            <a:off x="2916238" y="5300663"/>
            <a:ext cx="909637" cy="0"/>
          </a:xfrm>
          <a:prstGeom prst="line">
            <a:avLst/>
          </a:prstGeom>
          <a:ln>
            <a:solidFill>
              <a:srgbClr val="FE5230"/>
            </a:solidFill>
          </a:ln>
        </p:spPr>
        <p:style>
          <a:lnRef idx="3">
            <a:schemeClr val="accent6"/>
          </a:lnRef>
          <a:fillRef idx="0">
            <a:schemeClr val="accent6"/>
          </a:fillRef>
          <a:effectRef idx="2">
            <a:schemeClr val="accent6"/>
          </a:effectRef>
          <a:fontRef idx="minor">
            <a:schemeClr val="tx1"/>
          </a:fontRef>
        </p:style>
      </p:cxnSp>
      <p:sp>
        <p:nvSpPr>
          <p:cNvPr id="2" name="雲形 1">
            <a:extLst>
              <a:ext uri="{FF2B5EF4-FFF2-40B4-BE49-F238E27FC236}">
                <a16:creationId xmlns="" xmlns:a16="http://schemas.microsoft.com/office/drawing/2014/main" id="{58E9F8B6-C7BB-7546-9160-752061AEEC13}"/>
              </a:ext>
            </a:extLst>
          </p:cNvPr>
          <p:cNvSpPr/>
          <p:nvPr/>
        </p:nvSpPr>
        <p:spPr>
          <a:xfrm>
            <a:off x="5622925" y="1971675"/>
            <a:ext cx="3146425" cy="1844675"/>
          </a:xfrm>
          <a:prstGeom prst="cloud">
            <a:avLst/>
          </a:prstGeom>
        </p:spPr>
        <p:style>
          <a:lnRef idx="0">
            <a:schemeClr val="accent5"/>
          </a:lnRef>
          <a:fillRef idx="3">
            <a:schemeClr val="accent5"/>
          </a:fillRef>
          <a:effectRef idx="3">
            <a:schemeClr val="accent5"/>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Hant" altLang="en-US" sz="2400" dirty="0">
                <a:solidFill>
                  <a:srgbClr val="FFFFFF"/>
                </a:solidFill>
                <a:latin typeface="Calibri" panose="020F0502020204030204" pitchFamily="34" charset="0"/>
              </a:rPr>
              <a:t>別忘了</a:t>
            </a:r>
            <a:endParaRPr lang="en-US" altLang="zh-Hant" sz="2400" dirty="0">
              <a:solidFill>
                <a:srgbClr val="FFFFFF"/>
              </a:solidFill>
              <a:latin typeface="Calibri" panose="020F0502020204030204" pitchFamily="34" charset="0"/>
            </a:endParaRPr>
          </a:p>
          <a:p>
            <a:pPr algn="ctr" eaLnBrk="1" hangingPunct="1"/>
            <a:r>
              <a:rPr lang="zh-Hant" altLang="en-US" sz="2400" dirty="0">
                <a:solidFill>
                  <a:srgbClr val="FFFFFF"/>
                </a:solidFill>
                <a:latin typeface="Calibri" panose="020F0502020204030204" pitchFamily="34" charset="0"/>
              </a:rPr>
              <a:t>還有轉學生呦！</a:t>
            </a:r>
            <a:endParaRPr lang="zh-TW" altLang="en-US" sz="2400" dirty="0">
              <a:solidFill>
                <a:srgbClr val="FFFFFF"/>
              </a:solidFill>
              <a:latin typeface="Calibri" panose="020F0502020204030204" pitchFamily="34" charset="0"/>
            </a:endParaRPr>
          </a:p>
        </p:txBody>
      </p:sp>
      <p:cxnSp>
        <p:nvCxnSpPr>
          <p:cNvPr id="8" name="直線接點 7"/>
          <p:cNvCxnSpPr/>
          <p:nvPr/>
        </p:nvCxnSpPr>
        <p:spPr>
          <a:xfrm>
            <a:off x="1907704" y="2996952"/>
            <a:ext cx="909638" cy="0"/>
          </a:xfrm>
          <a:prstGeom prst="line">
            <a:avLst/>
          </a:prstGeom>
          <a:ln>
            <a:solidFill>
              <a:srgbClr val="FE5230"/>
            </a:solidFill>
          </a:ln>
        </p:spPr>
        <p:style>
          <a:lnRef idx="3">
            <a:schemeClr val="accent6"/>
          </a:lnRef>
          <a:fillRef idx="0">
            <a:schemeClr val="accent6"/>
          </a:fillRef>
          <a:effectRef idx="2">
            <a:schemeClr val="accent6"/>
          </a:effectRef>
          <a:fontRef idx="minor">
            <a:schemeClr val="tx1"/>
          </a:fontRef>
        </p:style>
      </p:cxnSp>
      <p:sp>
        <p:nvSpPr>
          <p:cNvPr id="10" name="標題 1"/>
          <p:cNvSpPr>
            <a:spLocks noGrp="1"/>
          </p:cNvSpPr>
          <p:nvPr>
            <p:ph type="title"/>
          </p:nvPr>
        </p:nvSpPr>
        <p:spPr>
          <a:xfrm>
            <a:off x="457200" y="274638"/>
            <a:ext cx="8229600" cy="1143000"/>
          </a:xfrm>
        </p:spPr>
        <p:txBody>
          <a:bodyPr rtlCol="0">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zh-TW" altLang="en-US" spc="50" dirty="0">
                <a:ln w="11430"/>
                <a:solidFill>
                  <a:schemeClr val="tx1">
                    <a:lumMod val="95000"/>
                    <a:lumOff val="5000"/>
                  </a:schemeClr>
                </a:solidFill>
                <a:effectLst>
                  <a:outerShdw blurRad="76200" dist="50800" dir="5400000" algn="tl" rotWithShape="0">
                    <a:srgbClr val="000000">
                      <a:alpha val="65000"/>
                    </a:srgbClr>
                  </a:outerShdw>
                </a:effectLst>
                <a:ea typeface="+mj-ea"/>
              </a:rPr>
              <a:t>運作方式</a:t>
            </a:r>
            <a:r>
              <a:rPr lang="en-US" altLang="zh-TW" spc="50" dirty="0">
                <a:ln w="11430"/>
                <a:solidFill>
                  <a:schemeClr val="tx1">
                    <a:lumMod val="95000"/>
                    <a:lumOff val="5000"/>
                  </a:schemeClr>
                </a:solidFill>
                <a:effectLst>
                  <a:outerShdw blurRad="76200" dist="50800" dir="5400000" algn="tl" rotWithShape="0">
                    <a:srgbClr val="000000">
                      <a:alpha val="65000"/>
                    </a:srgbClr>
                  </a:outerShdw>
                </a:effectLst>
                <a:ea typeface="+mj-ea"/>
              </a:rPr>
              <a:t/>
            </a:r>
            <a:br>
              <a:rPr lang="en-US" altLang="zh-TW" spc="50" dirty="0">
                <a:ln w="11430"/>
                <a:solidFill>
                  <a:schemeClr val="tx1">
                    <a:lumMod val="95000"/>
                    <a:lumOff val="5000"/>
                  </a:schemeClr>
                </a:solidFill>
                <a:effectLst>
                  <a:outerShdw blurRad="76200" dist="50800" dir="5400000" algn="tl" rotWithShape="0">
                    <a:srgbClr val="000000">
                      <a:alpha val="65000"/>
                    </a:srgbClr>
                  </a:outerShdw>
                </a:effectLst>
                <a:ea typeface="+mj-ea"/>
              </a:rPr>
            </a:br>
            <a:r>
              <a:rPr lang="zh-TW" altLang="en-US" sz="3600" spc="50" dirty="0">
                <a:ln w="11430"/>
                <a:solidFill>
                  <a:srgbClr val="FF0000"/>
                </a:solidFill>
                <a:effectLst>
                  <a:outerShdw blurRad="76200" dist="50800" dir="5400000" algn="tl" rotWithShape="0">
                    <a:srgbClr val="000000">
                      <a:alpha val="65000"/>
                    </a:srgbClr>
                  </a:outerShdw>
                </a:effectLst>
                <a:ea typeface="+mj-ea"/>
              </a:rPr>
              <a:t>實務操作</a:t>
            </a:r>
          </a:p>
        </p:txBody>
      </p:sp>
    </p:spTree>
    <p:extLst>
      <p:ext uri="{BB962C8B-B14F-4D97-AF65-F5344CB8AC3E}">
        <p14:creationId xmlns:p14="http://schemas.microsoft.com/office/powerpoint/2010/main" val="370806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80">
                                          <p:stCondLst>
                                            <p:cond delay="0"/>
                                          </p:stCondLst>
                                        </p:cTn>
                                        <p:tgtEl>
                                          <p:spTgt spid="2"/>
                                        </p:tgtEl>
                                      </p:cBhvr>
                                    </p:animEffect>
                                    <p:anim calcmode="lin" valueType="num">
                                      <p:cBhvr>
                                        <p:cTn id="2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8" dur="26">
                                          <p:stCondLst>
                                            <p:cond delay="650"/>
                                          </p:stCondLst>
                                        </p:cTn>
                                        <p:tgtEl>
                                          <p:spTgt spid="2"/>
                                        </p:tgtEl>
                                      </p:cBhvr>
                                      <p:to x="100000" y="60000"/>
                                    </p:animScale>
                                    <p:animScale>
                                      <p:cBhvr>
                                        <p:cTn id="29" dur="166" decel="50000">
                                          <p:stCondLst>
                                            <p:cond delay="676"/>
                                          </p:stCondLst>
                                        </p:cTn>
                                        <p:tgtEl>
                                          <p:spTgt spid="2"/>
                                        </p:tgtEl>
                                      </p:cBhvr>
                                      <p:to x="100000" y="100000"/>
                                    </p:animScale>
                                    <p:animScale>
                                      <p:cBhvr>
                                        <p:cTn id="30" dur="26">
                                          <p:stCondLst>
                                            <p:cond delay="1312"/>
                                          </p:stCondLst>
                                        </p:cTn>
                                        <p:tgtEl>
                                          <p:spTgt spid="2"/>
                                        </p:tgtEl>
                                      </p:cBhvr>
                                      <p:to x="100000" y="80000"/>
                                    </p:animScale>
                                    <p:animScale>
                                      <p:cBhvr>
                                        <p:cTn id="31" dur="166" decel="50000">
                                          <p:stCondLst>
                                            <p:cond delay="1338"/>
                                          </p:stCondLst>
                                        </p:cTn>
                                        <p:tgtEl>
                                          <p:spTgt spid="2"/>
                                        </p:tgtEl>
                                      </p:cBhvr>
                                      <p:to x="100000" y="100000"/>
                                    </p:animScale>
                                    <p:animScale>
                                      <p:cBhvr>
                                        <p:cTn id="32" dur="26">
                                          <p:stCondLst>
                                            <p:cond delay="1642"/>
                                          </p:stCondLst>
                                        </p:cTn>
                                        <p:tgtEl>
                                          <p:spTgt spid="2"/>
                                        </p:tgtEl>
                                      </p:cBhvr>
                                      <p:to x="100000" y="90000"/>
                                    </p:animScale>
                                    <p:animScale>
                                      <p:cBhvr>
                                        <p:cTn id="33" dur="166" decel="50000">
                                          <p:stCondLst>
                                            <p:cond delay="1668"/>
                                          </p:stCondLst>
                                        </p:cTn>
                                        <p:tgtEl>
                                          <p:spTgt spid="2"/>
                                        </p:tgtEl>
                                      </p:cBhvr>
                                      <p:to x="100000" y="100000"/>
                                    </p:animScale>
                                    <p:animScale>
                                      <p:cBhvr>
                                        <p:cTn id="34" dur="26">
                                          <p:stCondLst>
                                            <p:cond delay="1808"/>
                                          </p:stCondLst>
                                        </p:cTn>
                                        <p:tgtEl>
                                          <p:spTgt spid="2"/>
                                        </p:tgtEl>
                                      </p:cBhvr>
                                      <p:to x="100000" y="95000"/>
                                    </p:animScale>
                                    <p:animScale>
                                      <p:cBhvr>
                                        <p:cTn id="3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圖片 2" descr="0042_c2ea63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1" name="Group 2"/>
          <p:cNvGrpSpPr>
            <a:grpSpLocks/>
          </p:cNvGrpSpPr>
          <p:nvPr/>
        </p:nvGrpSpPr>
        <p:grpSpPr bwMode="auto">
          <a:xfrm>
            <a:off x="611189" y="1125539"/>
            <a:ext cx="8042275" cy="4462462"/>
            <a:chOff x="354" y="936"/>
            <a:chExt cx="3712" cy="2649"/>
          </a:xfrm>
        </p:grpSpPr>
        <p:sp>
          <p:nvSpPr>
            <p:cNvPr id="12304" name="Oval 4"/>
            <p:cNvSpPr>
              <a:spLocks noChangeArrowheads="1"/>
            </p:cNvSpPr>
            <p:nvPr/>
          </p:nvSpPr>
          <p:spPr bwMode="gray">
            <a:xfrm>
              <a:off x="3010" y="936"/>
              <a:ext cx="1056" cy="480"/>
            </a:xfrm>
            <a:prstGeom prst="ellipse">
              <a:avLst/>
            </a:prstGeom>
            <a:solidFill>
              <a:srgbClr val="E0AD12"/>
            </a:solidFill>
            <a:ln w="25400">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400">
                  <a:solidFill>
                    <a:schemeClr val="tx1"/>
                  </a:solidFill>
                  <a:latin typeface="Arial" charset="0"/>
                  <a:ea typeface="新細明體" charset="-120"/>
                </a:rPr>
                <a:t>轉銜後</a:t>
              </a:r>
            </a:p>
          </p:txBody>
        </p:sp>
        <p:sp>
          <p:nvSpPr>
            <p:cNvPr id="12305" name="Line 5"/>
            <p:cNvSpPr>
              <a:spLocks noChangeShapeType="1"/>
            </p:cNvSpPr>
            <p:nvPr/>
          </p:nvSpPr>
          <p:spPr bwMode="auto">
            <a:xfrm>
              <a:off x="402" y="1137"/>
              <a:ext cx="0" cy="2448"/>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nchor="ctr">
              <a:spAutoFit/>
            </a:bodyPr>
            <a:lstStyle/>
            <a:p>
              <a:endParaRPr lang="zh-TW" altLang="en-US"/>
            </a:p>
          </p:txBody>
        </p:sp>
        <p:sp>
          <p:nvSpPr>
            <p:cNvPr id="12306" name="Oval 6"/>
            <p:cNvSpPr>
              <a:spLocks noChangeArrowheads="1"/>
            </p:cNvSpPr>
            <p:nvPr/>
          </p:nvSpPr>
          <p:spPr bwMode="gray">
            <a:xfrm>
              <a:off x="354" y="936"/>
              <a:ext cx="1056" cy="480"/>
            </a:xfrm>
            <a:prstGeom prst="ellipse">
              <a:avLst/>
            </a:prstGeom>
            <a:solidFill>
              <a:srgbClr val="6399AB"/>
            </a:solidFill>
            <a:ln w="25400">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400">
                  <a:solidFill>
                    <a:schemeClr val="tx1"/>
                  </a:solidFill>
                  <a:latin typeface="Arial" charset="0"/>
                  <a:ea typeface="新細明體" charset="-120"/>
                </a:rPr>
                <a:t>轉銜前</a:t>
              </a:r>
            </a:p>
          </p:txBody>
        </p:sp>
        <p:sp>
          <p:nvSpPr>
            <p:cNvPr id="12307" name="Oval 7"/>
            <p:cNvSpPr>
              <a:spLocks noChangeArrowheads="1"/>
            </p:cNvSpPr>
            <p:nvPr/>
          </p:nvSpPr>
          <p:spPr bwMode="gray">
            <a:xfrm>
              <a:off x="1682" y="936"/>
              <a:ext cx="1056" cy="480"/>
            </a:xfrm>
            <a:prstGeom prst="ellipse">
              <a:avLst/>
            </a:prstGeom>
            <a:solidFill>
              <a:srgbClr val="B1A35D"/>
            </a:solidFill>
            <a:ln w="25400">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400">
                  <a:solidFill>
                    <a:schemeClr val="tx1"/>
                  </a:solidFill>
                  <a:latin typeface="Arial" charset="0"/>
                  <a:ea typeface="新細明體" charset="-120"/>
                </a:rPr>
                <a:t>轉銜中</a:t>
              </a:r>
            </a:p>
          </p:txBody>
        </p:sp>
        <p:sp>
          <p:nvSpPr>
            <p:cNvPr id="12308" name="Line 8"/>
            <p:cNvSpPr>
              <a:spLocks noChangeShapeType="1"/>
            </p:cNvSpPr>
            <p:nvPr/>
          </p:nvSpPr>
          <p:spPr bwMode="auto">
            <a:xfrm>
              <a:off x="385" y="1570"/>
              <a:ext cx="22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09" name="Line 9"/>
            <p:cNvSpPr>
              <a:spLocks noChangeShapeType="1"/>
            </p:cNvSpPr>
            <p:nvPr/>
          </p:nvSpPr>
          <p:spPr bwMode="auto">
            <a:xfrm>
              <a:off x="394" y="2383"/>
              <a:ext cx="22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0" name="Line 10"/>
            <p:cNvSpPr>
              <a:spLocks noChangeShapeType="1"/>
            </p:cNvSpPr>
            <p:nvPr/>
          </p:nvSpPr>
          <p:spPr bwMode="auto">
            <a:xfrm>
              <a:off x="394" y="3160"/>
              <a:ext cx="22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1" name="Line 11"/>
            <p:cNvSpPr>
              <a:spLocks noChangeShapeType="1"/>
            </p:cNvSpPr>
            <p:nvPr/>
          </p:nvSpPr>
          <p:spPr bwMode="auto">
            <a:xfrm>
              <a:off x="1707" y="1137"/>
              <a:ext cx="0" cy="2448"/>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nchor="ctr">
              <a:spAutoFit/>
            </a:bodyPr>
            <a:lstStyle/>
            <a:p>
              <a:endParaRPr lang="zh-TW" altLang="en-US"/>
            </a:p>
          </p:txBody>
        </p:sp>
        <p:sp>
          <p:nvSpPr>
            <p:cNvPr id="12312" name="Line 12"/>
            <p:cNvSpPr>
              <a:spLocks noChangeShapeType="1"/>
            </p:cNvSpPr>
            <p:nvPr/>
          </p:nvSpPr>
          <p:spPr bwMode="auto">
            <a:xfrm>
              <a:off x="1690" y="1570"/>
              <a:ext cx="22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3" name="Line 13"/>
            <p:cNvSpPr>
              <a:spLocks noChangeShapeType="1"/>
            </p:cNvSpPr>
            <p:nvPr/>
          </p:nvSpPr>
          <p:spPr bwMode="auto">
            <a:xfrm>
              <a:off x="1699" y="2383"/>
              <a:ext cx="22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4" name="Line 14"/>
            <p:cNvSpPr>
              <a:spLocks noChangeShapeType="1"/>
            </p:cNvSpPr>
            <p:nvPr/>
          </p:nvSpPr>
          <p:spPr bwMode="auto">
            <a:xfrm>
              <a:off x="1699" y="3160"/>
              <a:ext cx="22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5" name="Line 15"/>
            <p:cNvSpPr>
              <a:spLocks noChangeShapeType="1"/>
            </p:cNvSpPr>
            <p:nvPr/>
          </p:nvSpPr>
          <p:spPr bwMode="auto">
            <a:xfrm>
              <a:off x="3032" y="1137"/>
              <a:ext cx="0" cy="2448"/>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nchor="ctr">
              <a:spAutoFit/>
            </a:bodyPr>
            <a:lstStyle/>
            <a:p>
              <a:endParaRPr lang="zh-TW" altLang="en-US"/>
            </a:p>
          </p:txBody>
        </p:sp>
        <p:sp>
          <p:nvSpPr>
            <p:cNvPr id="12316" name="Line 16"/>
            <p:cNvSpPr>
              <a:spLocks noChangeShapeType="1"/>
            </p:cNvSpPr>
            <p:nvPr/>
          </p:nvSpPr>
          <p:spPr bwMode="auto">
            <a:xfrm>
              <a:off x="3015" y="1570"/>
              <a:ext cx="22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7" name="Line 17"/>
            <p:cNvSpPr>
              <a:spLocks noChangeShapeType="1"/>
            </p:cNvSpPr>
            <p:nvPr/>
          </p:nvSpPr>
          <p:spPr bwMode="auto">
            <a:xfrm>
              <a:off x="3024" y="2383"/>
              <a:ext cx="22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8" name="Line 18"/>
            <p:cNvSpPr>
              <a:spLocks noChangeShapeType="1"/>
            </p:cNvSpPr>
            <p:nvPr/>
          </p:nvSpPr>
          <p:spPr bwMode="auto">
            <a:xfrm>
              <a:off x="3024" y="3160"/>
              <a:ext cx="22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sp>
        <p:nvSpPr>
          <p:cNvPr id="12292" name="文字方塊 1"/>
          <p:cNvSpPr txBox="1">
            <a:spLocks noChangeArrowheads="1"/>
          </p:cNvSpPr>
          <p:nvPr/>
        </p:nvSpPr>
        <p:spPr bwMode="auto">
          <a:xfrm>
            <a:off x="900832" y="2380287"/>
            <a:ext cx="2159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dirty="0">
                <a:solidFill>
                  <a:srgbClr val="FF0000"/>
                </a:solidFill>
                <a:latin typeface="Arial" charset="0"/>
                <a:ea typeface="新細明體" charset="-120"/>
              </a:rPr>
              <a:t>3/18</a:t>
            </a:r>
            <a:r>
              <a:rPr lang="zh-TW" altLang="en-US" sz="2200" dirty="0">
                <a:solidFill>
                  <a:srgbClr val="FF0000"/>
                </a:solidFill>
                <a:latin typeface="Arial" charset="0"/>
                <a:ea typeface="新細明體" charset="-120"/>
              </a:rPr>
              <a:t>～</a:t>
            </a:r>
            <a:r>
              <a:rPr lang="en-US" altLang="zh-TW" sz="2200" dirty="0">
                <a:solidFill>
                  <a:srgbClr val="FF0000"/>
                </a:solidFill>
                <a:latin typeface="Arial" charset="0"/>
                <a:ea typeface="新細明體" charset="-120"/>
              </a:rPr>
              <a:t>4/12</a:t>
            </a:r>
          </a:p>
          <a:p>
            <a:pPr eaLnBrk="1" hangingPunct="1">
              <a:spcBef>
                <a:spcPct val="0"/>
              </a:spcBef>
              <a:buFontTx/>
              <a:buNone/>
            </a:pPr>
            <a:r>
              <a:rPr lang="zh-TW" altLang="en-US" sz="2200" dirty="0">
                <a:solidFill>
                  <a:schemeClr val="tx1"/>
                </a:solidFill>
                <a:latin typeface="Arial" charset="0"/>
                <a:ea typeface="新細明體" charset="-120"/>
              </a:rPr>
              <a:t>轉銜分區說明會</a:t>
            </a:r>
          </a:p>
        </p:txBody>
      </p:sp>
      <p:sp>
        <p:nvSpPr>
          <p:cNvPr id="12293" name="文字方塊 24"/>
          <p:cNvSpPr txBox="1">
            <a:spLocks noChangeArrowheads="1"/>
          </p:cNvSpPr>
          <p:nvPr/>
        </p:nvSpPr>
        <p:spPr bwMode="auto">
          <a:xfrm>
            <a:off x="3851275" y="2132856"/>
            <a:ext cx="187325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dirty="0">
                <a:solidFill>
                  <a:srgbClr val="FF0000"/>
                </a:solidFill>
                <a:latin typeface="Arial" charset="0"/>
                <a:ea typeface="新細明體" charset="-120"/>
              </a:rPr>
              <a:t>4/29~5/17</a:t>
            </a:r>
          </a:p>
          <a:p>
            <a:pPr eaLnBrk="1" hangingPunct="1">
              <a:spcBef>
                <a:spcPct val="0"/>
              </a:spcBef>
              <a:buFontTx/>
              <a:buNone/>
            </a:pPr>
            <a:r>
              <a:rPr lang="zh-TW" altLang="en-US" sz="2200" dirty="0">
                <a:solidFill>
                  <a:schemeClr val="tx1"/>
                </a:solidFill>
                <a:latin typeface="Arial" charset="0"/>
                <a:ea typeface="新細明體" charset="-120"/>
              </a:rPr>
              <a:t>市內實質轉銜</a:t>
            </a:r>
          </a:p>
        </p:txBody>
      </p:sp>
      <p:sp>
        <p:nvSpPr>
          <p:cNvPr id="12294" name="文字方塊 25"/>
          <p:cNvSpPr txBox="1">
            <a:spLocks noChangeArrowheads="1"/>
          </p:cNvSpPr>
          <p:nvPr/>
        </p:nvSpPr>
        <p:spPr bwMode="auto">
          <a:xfrm>
            <a:off x="6588126" y="2781301"/>
            <a:ext cx="18716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a:solidFill>
                  <a:schemeClr val="tx1"/>
                </a:solidFill>
                <a:latin typeface="Arial" charset="0"/>
                <a:ea typeface="新細明體" charset="-120"/>
              </a:rPr>
              <a:t>7</a:t>
            </a:r>
            <a:r>
              <a:rPr lang="zh-TW" altLang="en-US" sz="2200">
                <a:solidFill>
                  <a:schemeClr val="tx1"/>
                </a:solidFill>
                <a:latin typeface="Arial" charset="0"/>
                <a:ea typeface="新細明體" charset="-120"/>
              </a:rPr>
              <a:t>月</a:t>
            </a:r>
            <a:r>
              <a:rPr lang="en-US" altLang="zh-TW" sz="2200">
                <a:solidFill>
                  <a:schemeClr val="tx1"/>
                </a:solidFill>
                <a:latin typeface="Arial" charset="0"/>
                <a:ea typeface="新細明體" charset="-120"/>
              </a:rPr>
              <a:t>~9</a:t>
            </a:r>
            <a:r>
              <a:rPr lang="zh-TW" altLang="en-US" sz="2200">
                <a:solidFill>
                  <a:schemeClr val="tx1"/>
                </a:solidFill>
                <a:latin typeface="Arial" charset="0"/>
                <a:ea typeface="新細明體" charset="-120"/>
              </a:rPr>
              <a:t>月</a:t>
            </a:r>
          </a:p>
        </p:txBody>
      </p:sp>
      <p:sp>
        <p:nvSpPr>
          <p:cNvPr id="12295" name="文字方塊 26"/>
          <p:cNvSpPr txBox="1">
            <a:spLocks noChangeArrowheads="1"/>
          </p:cNvSpPr>
          <p:nvPr/>
        </p:nvSpPr>
        <p:spPr bwMode="auto">
          <a:xfrm>
            <a:off x="900114" y="4076701"/>
            <a:ext cx="18716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200">
                <a:solidFill>
                  <a:schemeClr val="tx1"/>
                </a:solidFill>
                <a:latin typeface="Arial" charset="0"/>
                <a:ea typeface="新細明體" charset="-120"/>
              </a:rPr>
              <a:t>承辦學校</a:t>
            </a:r>
          </a:p>
        </p:txBody>
      </p:sp>
      <p:sp>
        <p:nvSpPr>
          <p:cNvPr id="12296" name="文字方塊 27"/>
          <p:cNvSpPr txBox="1">
            <a:spLocks noChangeArrowheads="1"/>
          </p:cNvSpPr>
          <p:nvPr/>
        </p:nvSpPr>
        <p:spPr bwMode="auto">
          <a:xfrm>
            <a:off x="3924302" y="3789040"/>
            <a:ext cx="18716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200" dirty="0">
                <a:solidFill>
                  <a:schemeClr val="tx1"/>
                </a:solidFill>
                <a:latin typeface="Arial" charset="0"/>
                <a:ea typeface="新細明體" charset="-120"/>
              </a:rPr>
              <a:t>國小</a:t>
            </a:r>
          </a:p>
        </p:txBody>
      </p:sp>
      <p:sp>
        <p:nvSpPr>
          <p:cNvPr id="12297" name="文字方塊 28"/>
          <p:cNvSpPr txBox="1">
            <a:spLocks noChangeArrowheads="1"/>
          </p:cNvSpPr>
          <p:nvPr/>
        </p:nvSpPr>
        <p:spPr bwMode="auto">
          <a:xfrm>
            <a:off x="6732589" y="4076701"/>
            <a:ext cx="18716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200" dirty="0">
                <a:solidFill>
                  <a:schemeClr val="tx1"/>
                </a:solidFill>
                <a:latin typeface="Arial" charset="0"/>
                <a:ea typeface="新細明體" charset="-120"/>
              </a:rPr>
              <a:t>國中</a:t>
            </a:r>
          </a:p>
        </p:txBody>
      </p:sp>
      <p:sp>
        <p:nvSpPr>
          <p:cNvPr id="12298" name="文字方塊 3"/>
          <p:cNvSpPr txBox="1">
            <a:spLocks noChangeArrowheads="1"/>
          </p:cNvSpPr>
          <p:nvPr/>
        </p:nvSpPr>
        <p:spPr bwMode="auto">
          <a:xfrm>
            <a:off x="971551" y="5157789"/>
            <a:ext cx="23391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400" dirty="0">
                <a:solidFill>
                  <a:schemeClr val="tx1"/>
                </a:solidFill>
                <a:latin typeface="Arial" charset="0"/>
                <a:ea typeface="新細明體" charset="-120"/>
              </a:rPr>
              <a:t>信任累積的共識</a:t>
            </a:r>
          </a:p>
        </p:txBody>
      </p:sp>
      <p:sp>
        <p:nvSpPr>
          <p:cNvPr id="12299" name="文字方塊 4"/>
          <p:cNvSpPr txBox="1">
            <a:spLocks noChangeArrowheads="1"/>
          </p:cNvSpPr>
          <p:nvPr/>
        </p:nvSpPr>
        <p:spPr bwMode="auto">
          <a:xfrm>
            <a:off x="4067176" y="5229226"/>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400" dirty="0">
                <a:solidFill>
                  <a:schemeClr val="tx1"/>
                </a:solidFill>
                <a:latin typeface="Arial" charset="0"/>
                <a:ea typeface="新細明體" charset="-120"/>
              </a:rPr>
              <a:t>資料的精確度</a:t>
            </a:r>
          </a:p>
        </p:txBody>
      </p:sp>
      <p:sp>
        <p:nvSpPr>
          <p:cNvPr id="12300" name="文字方塊 5"/>
          <p:cNvSpPr txBox="1">
            <a:spLocks noChangeArrowheads="1"/>
          </p:cNvSpPr>
          <p:nvPr/>
        </p:nvSpPr>
        <p:spPr bwMode="auto">
          <a:xfrm>
            <a:off x="6948489" y="5300664"/>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400">
                <a:solidFill>
                  <a:schemeClr val="tx1"/>
                </a:solidFill>
                <a:latin typeface="Arial" charset="0"/>
                <a:ea typeface="新細明體" charset="-120"/>
              </a:rPr>
              <a:t>延續的服務</a:t>
            </a:r>
          </a:p>
        </p:txBody>
      </p:sp>
      <p:sp>
        <p:nvSpPr>
          <p:cNvPr id="7" name="向右箭號 6"/>
          <p:cNvSpPr>
            <a:spLocks noChangeArrowheads="1"/>
          </p:cNvSpPr>
          <p:nvPr/>
        </p:nvSpPr>
        <p:spPr bwMode="auto">
          <a:xfrm>
            <a:off x="2987677" y="5589588"/>
            <a:ext cx="1008063" cy="431800"/>
          </a:xfrm>
          <a:prstGeom prst="rightArrow">
            <a:avLst>
              <a:gd name="adj1" fmla="val 50000"/>
              <a:gd name="adj2" fmla="val 50031"/>
            </a:avLst>
          </a:prstGeom>
          <a:solidFill>
            <a:schemeClr val="accent1"/>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p>
            <a:pPr algn="ctr">
              <a:defRPr/>
            </a:pPr>
            <a:endParaRPr lang="zh-TW" altLang="en-US">
              <a:solidFill>
                <a:schemeClr val="lt1"/>
              </a:solidFill>
              <a:latin typeface="+mn-lt"/>
              <a:ea typeface="+mn-ea"/>
            </a:endParaRPr>
          </a:p>
        </p:txBody>
      </p:sp>
      <p:sp>
        <p:nvSpPr>
          <p:cNvPr id="34" name="向右箭號 33"/>
          <p:cNvSpPr>
            <a:spLocks noChangeArrowheads="1"/>
          </p:cNvSpPr>
          <p:nvPr/>
        </p:nvSpPr>
        <p:spPr bwMode="auto">
          <a:xfrm>
            <a:off x="5867402" y="5589588"/>
            <a:ext cx="1008063" cy="431800"/>
          </a:xfrm>
          <a:prstGeom prst="rightArrow">
            <a:avLst>
              <a:gd name="adj1" fmla="val 50000"/>
              <a:gd name="adj2" fmla="val 50031"/>
            </a:avLst>
          </a:prstGeom>
          <a:solidFill>
            <a:schemeClr val="accent1"/>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p>
            <a:pPr algn="ctr">
              <a:defRPr/>
            </a:pPr>
            <a:endParaRPr lang="zh-TW" altLang="en-US">
              <a:solidFill>
                <a:schemeClr val="lt1"/>
              </a:solidFill>
              <a:latin typeface="+mn-lt"/>
              <a:ea typeface="+mn-ea"/>
            </a:endParaRPr>
          </a:p>
        </p:txBody>
      </p:sp>
      <p:sp>
        <p:nvSpPr>
          <p:cNvPr id="8" name="弧形向左鍵 7"/>
          <p:cNvSpPr>
            <a:spLocks noChangeArrowheads="1"/>
          </p:cNvSpPr>
          <p:nvPr/>
        </p:nvSpPr>
        <p:spPr bwMode="auto">
          <a:xfrm rot="5400000">
            <a:off x="4402932" y="3525044"/>
            <a:ext cx="742950" cy="5446713"/>
          </a:xfrm>
          <a:prstGeom prst="curvedLeftArrow">
            <a:avLst>
              <a:gd name="adj1" fmla="val 25014"/>
              <a:gd name="adj2" fmla="val 60177"/>
              <a:gd name="adj3" fmla="val 25000"/>
            </a:avLst>
          </a:prstGeom>
          <a:solidFill>
            <a:schemeClr val="accent1"/>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p>
            <a:pPr algn="ctr">
              <a:defRPr/>
            </a:pPr>
            <a:endParaRPr lang="zh-TW" altLang="en-US">
              <a:latin typeface="+mn-lt"/>
              <a:ea typeface="+mn-ea"/>
            </a:endParaRPr>
          </a:p>
        </p:txBody>
      </p:sp>
      <p:sp>
        <p:nvSpPr>
          <p:cNvPr id="31" name="文字方塊 28"/>
          <p:cNvSpPr txBox="1">
            <a:spLocks noChangeArrowheads="1"/>
          </p:cNvSpPr>
          <p:nvPr/>
        </p:nvSpPr>
        <p:spPr bwMode="auto">
          <a:xfrm>
            <a:off x="3924473" y="4259216"/>
            <a:ext cx="18716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200" dirty="0">
                <a:solidFill>
                  <a:schemeClr val="tx1"/>
                </a:solidFill>
                <a:latin typeface="Arial" charset="0"/>
                <a:ea typeface="新細明體" charset="-120"/>
              </a:rPr>
              <a:t>國中</a:t>
            </a:r>
          </a:p>
        </p:txBody>
      </p:sp>
      <p:sp>
        <p:nvSpPr>
          <p:cNvPr id="32" name="文字方塊 24"/>
          <p:cNvSpPr txBox="1">
            <a:spLocks noChangeArrowheads="1"/>
          </p:cNvSpPr>
          <p:nvPr/>
        </p:nvSpPr>
        <p:spPr bwMode="auto">
          <a:xfrm>
            <a:off x="3878174" y="2861268"/>
            <a:ext cx="224658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dirty="0">
                <a:solidFill>
                  <a:srgbClr val="FF0000"/>
                </a:solidFill>
                <a:latin typeface="Arial" charset="0"/>
                <a:ea typeface="新細明體" charset="-120"/>
              </a:rPr>
              <a:t>5/31</a:t>
            </a:r>
            <a:r>
              <a:rPr lang="zh-TW" altLang="en-US" sz="2200" dirty="0">
                <a:solidFill>
                  <a:srgbClr val="FF0000"/>
                </a:solidFill>
                <a:latin typeface="Arial" charset="0"/>
                <a:ea typeface="新細明體" charset="-120"/>
              </a:rPr>
              <a:t>前</a:t>
            </a:r>
            <a:r>
              <a:rPr lang="en-US" altLang="zh-TW" sz="2200" dirty="0">
                <a:solidFill>
                  <a:srgbClr val="FF0000"/>
                </a:solidFill>
                <a:latin typeface="Arial" charset="0"/>
                <a:ea typeface="新細明體" charset="-120"/>
              </a:rPr>
              <a:t>(?)</a:t>
            </a:r>
          </a:p>
          <a:p>
            <a:pPr eaLnBrk="1" hangingPunct="1">
              <a:spcBef>
                <a:spcPct val="0"/>
              </a:spcBef>
              <a:buFontTx/>
              <a:buNone/>
            </a:pPr>
            <a:r>
              <a:rPr lang="zh-TW" altLang="en-US" sz="2200" dirty="0">
                <a:solidFill>
                  <a:srgbClr val="FF0000"/>
                </a:solidFill>
                <a:latin typeface="Arial" charset="0"/>
                <a:ea typeface="新細明體" charset="-120"/>
              </a:rPr>
              <a:t>教育部系統轉銜</a:t>
            </a:r>
          </a:p>
        </p:txBody>
      </p:sp>
      <p:grpSp>
        <p:nvGrpSpPr>
          <p:cNvPr id="5" name="群組 4"/>
          <p:cNvGrpSpPr/>
          <p:nvPr/>
        </p:nvGrpSpPr>
        <p:grpSpPr>
          <a:xfrm>
            <a:off x="2699792" y="3140968"/>
            <a:ext cx="936102" cy="2062103"/>
            <a:chOff x="2771802" y="1988840"/>
            <a:chExt cx="936102" cy="2062103"/>
          </a:xfrm>
        </p:grpSpPr>
        <p:grpSp>
          <p:nvGrpSpPr>
            <p:cNvPr id="2" name="群組 1"/>
            <p:cNvGrpSpPr/>
            <p:nvPr/>
          </p:nvGrpSpPr>
          <p:grpSpPr>
            <a:xfrm>
              <a:off x="2771802" y="1988840"/>
              <a:ext cx="720075" cy="2062103"/>
              <a:chOff x="2949709" y="1522294"/>
              <a:chExt cx="529459" cy="2062103"/>
            </a:xfrm>
          </p:grpSpPr>
          <p:sp>
            <p:nvSpPr>
              <p:cNvPr id="35" name="文字方塊 24"/>
              <p:cNvSpPr txBox="1">
                <a:spLocks noChangeArrowheads="1"/>
              </p:cNvSpPr>
              <p:nvPr/>
            </p:nvSpPr>
            <p:spPr bwMode="auto">
              <a:xfrm>
                <a:off x="2949709" y="1522294"/>
                <a:ext cx="34732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600" dirty="0">
                    <a:solidFill>
                      <a:schemeClr val="tx1"/>
                    </a:solidFill>
                    <a:latin typeface="Arial" charset="0"/>
                    <a:ea typeface="新細明體" charset="-120"/>
                  </a:rPr>
                  <a:t>進行校內轉銜說明</a:t>
                </a:r>
              </a:p>
            </p:txBody>
          </p:sp>
          <p:sp>
            <p:nvSpPr>
              <p:cNvPr id="38" name="文字方塊 24"/>
              <p:cNvSpPr txBox="1">
                <a:spLocks noChangeArrowheads="1"/>
              </p:cNvSpPr>
              <p:nvPr/>
            </p:nvSpPr>
            <p:spPr bwMode="auto">
              <a:xfrm>
                <a:off x="3131846" y="1522294"/>
                <a:ext cx="34732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600" dirty="0">
                    <a:solidFill>
                      <a:schemeClr val="tx1"/>
                    </a:solidFill>
                    <a:latin typeface="Arial" charset="0"/>
                    <a:ea typeface="新細明體" charset="-120"/>
                  </a:rPr>
                  <a:t>召開校內評估會議</a:t>
                </a:r>
              </a:p>
            </p:txBody>
          </p:sp>
        </p:grpSp>
        <p:sp>
          <p:nvSpPr>
            <p:cNvPr id="41" name="文字方塊 24"/>
            <p:cNvSpPr txBox="1">
              <a:spLocks noChangeArrowheads="1"/>
            </p:cNvSpPr>
            <p:nvPr/>
          </p:nvSpPr>
          <p:spPr bwMode="auto">
            <a:xfrm>
              <a:off x="3235539" y="1988840"/>
              <a:ext cx="47236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600" dirty="0">
                  <a:solidFill>
                    <a:schemeClr val="tx1"/>
                  </a:solidFill>
                  <a:latin typeface="Arial" charset="0"/>
                  <a:ea typeface="新細明體" charset="-120"/>
                </a:rPr>
                <a:t>轉銜名單彙整</a:t>
              </a:r>
            </a:p>
          </p:txBody>
        </p:sp>
      </p:grpSp>
    </p:spTree>
    <p:extLst>
      <p:ext uri="{BB962C8B-B14F-4D97-AF65-F5344CB8AC3E}">
        <p14:creationId xmlns:p14="http://schemas.microsoft.com/office/powerpoint/2010/main" val="3651663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1000" fill="hold"/>
                                        <p:tgtEl>
                                          <p:spTgt spid="34"/>
                                        </p:tgtEl>
                                        <p:attrNameLst>
                                          <p:attrName>ppt_w</p:attrName>
                                        </p:attrNameLst>
                                      </p:cBhvr>
                                      <p:tavLst>
                                        <p:tav tm="0">
                                          <p:val>
                                            <p:strVal val="#ppt_w*0.70"/>
                                          </p:val>
                                        </p:tav>
                                        <p:tav tm="100000">
                                          <p:val>
                                            <p:strVal val="#ppt_w"/>
                                          </p:val>
                                        </p:tav>
                                      </p:tavLst>
                                    </p:anim>
                                    <p:anim calcmode="lin" valueType="num">
                                      <p:cBhvr>
                                        <p:cTn id="15" dur="1000" fill="hold"/>
                                        <p:tgtEl>
                                          <p:spTgt spid="34"/>
                                        </p:tgtEl>
                                        <p:attrNameLst>
                                          <p:attrName>ppt_h</p:attrName>
                                        </p:attrNameLst>
                                      </p:cBhvr>
                                      <p:tavLst>
                                        <p:tav tm="0">
                                          <p:val>
                                            <p:strVal val="#ppt_h"/>
                                          </p:val>
                                        </p:tav>
                                        <p:tav tm="100000">
                                          <p:val>
                                            <p:strVal val="#ppt_h"/>
                                          </p:val>
                                        </p:tav>
                                      </p:tavLst>
                                    </p:anim>
                                    <p:animEffect transition="in" filter="fade">
                                      <p:cBhvr>
                                        <p:cTn id="16" dur="1000"/>
                                        <p:tgtEl>
                                          <p:spTgt spid="3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4"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67744" y="2194073"/>
            <a:ext cx="4896544" cy="223224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9600" dirty="0"/>
              <a:t>或</a:t>
            </a:r>
          </a:p>
        </p:txBody>
      </p:sp>
    </p:spTree>
    <p:extLst>
      <p:ext uri="{BB962C8B-B14F-4D97-AF65-F5344CB8AC3E}">
        <p14:creationId xmlns:p14="http://schemas.microsoft.com/office/powerpoint/2010/main" val="3289663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5958" y="476672"/>
            <a:ext cx="8229600" cy="1143000"/>
          </a:xfrm>
        </p:spPr>
        <p:txBody>
          <a:bodyPr/>
          <a:lstStyle/>
          <a:p>
            <a:r>
              <a:rPr lang="zh-TW" altLang="en-US" dirty="0"/>
              <a:t>簡報大綱</a:t>
            </a:r>
          </a:p>
        </p:txBody>
      </p:sp>
      <p:sp>
        <p:nvSpPr>
          <p:cNvPr id="3" name="內容版面配置區 2"/>
          <p:cNvSpPr>
            <a:spLocks noGrp="1"/>
          </p:cNvSpPr>
          <p:nvPr>
            <p:ph idx="1"/>
          </p:nvPr>
        </p:nvSpPr>
        <p:spPr>
          <a:xfrm>
            <a:off x="457200" y="1916832"/>
            <a:ext cx="8229600" cy="4209332"/>
          </a:xfrm>
        </p:spPr>
        <p:txBody>
          <a:bodyPr/>
          <a:lstStyle/>
          <a:p>
            <a:r>
              <a:rPr lang="zh-TW" altLang="en-US" dirty="0">
                <a:solidFill>
                  <a:schemeClr val="accent6">
                    <a:lumMod val="50000"/>
                  </a:schemeClr>
                </a:solidFill>
              </a:rPr>
              <a:t>轉銜類型</a:t>
            </a:r>
            <a:endParaRPr lang="en-US" altLang="zh-TW" dirty="0">
              <a:solidFill>
                <a:schemeClr val="accent6">
                  <a:lumMod val="50000"/>
                </a:schemeClr>
              </a:solidFill>
            </a:endParaRPr>
          </a:p>
          <a:p>
            <a:r>
              <a:rPr lang="zh-TW" altLang="en-US" dirty="0">
                <a:solidFill>
                  <a:schemeClr val="accent6">
                    <a:lumMod val="50000"/>
                  </a:schemeClr>
                </a:solidFill>
              </a:rPr>
              <a:t>新北市輔導轉銜的規劃操作</a:t>
            </a:r>
            <a:endParaRPr lang="en-US" altLang="zh-TW" dirty="0">
              <a:solidFill>
                <a:schemeClr val="accent6">
                  <a:lumMod val="50000"/>
                </a:schemeClr>
              </a:solidFill>
            </a:endParaRPr>
          </a:p>
          <a:p>
            <a:pPr marL="514350" indent="-514350">
              <a:buFont typeface="+mj-lt"/>
              <a:buAutoNum type="arabicParenR"/>
            </a:pPr>
            <a:r>
              <a:rPr lang="zh-TW" altLang="en-US" dirty="0">
                <a:solidFill>
                  <a:schemeClr val="accent6">
                    <a:lumMod val="50000"/>
                  </a:schemeClr>
                </a:solidFill>
              </a:rPr>
              <a:t>目的</a:t>
            </a:r>
            <a:endParaRPr lang="en-US" altLang="zh-TW" dirty="0">
              <a:solidFill>
                <a:schemeClr val="accent6">
                  <a:lumMod val="50000"/>
                </a:schemeClr>
              </a:solidFill>
            </a:endParaRPr>
          </a:p>
          <a:p>
            <a:pPr marL="514350" indent="-514350">
              <a:buFont typeface="+mj-lt"/>
              <a:buAutoNum type="arabicParenR"/>
            </a:pPr>
            <a:r>
              <a:rPr lang="zh-TW" altLang="en-US" dirty="0">
                <a:solidFill>
                  <a:schemeClr val="accent6">
                    <a:lumMod val="50000"/>
                  </a:schemeClr>
                </a:solidFill>
              </a:rPr>
              <a:t>運作方式</a:t>
            </a:r>
            <a:endParaRPr lang="en-US" altLang="zh-TW" dirty="0">
              <a:solidFill>
                <a:schemeClr val="accent6">
                  <a:lumMod val="50000"/>
                </a:schemeClr>
              </a:solidFill>
            </a:endParaRPr>
          </a:p>
          <a:p>
            <a:r>
              <a:rPr lang="zh-TW" altLang="en-US" dirty="0">
                <a:solidFill>
                  <a:schemeClr val="accent6">
                    <a:lumMod val="50000"/>
                  </a:schemeClr>
                </a:solidFill>
              </a:rPr>
              <a:t>轉銜常見問題集</a:t>
            </a:r>
            <a:endParaRPr lang="en-US" altLang="zh-TW" dirty="0">
              <a:solidFill>
                <a:schemeClr val="accent6">
                  <a:lumMod val="50000"/>
                </a:schemeClr>
              </a:solidFill>
            </a:endParaRPr>
          </a:p>
          <a:p>
            <a:r>
              <a:rPr lang="zh-TW" altLang="en-US" dirty="0">
                <a:solidFill>
                  <a:schemeClr val="accent6">
                    <a:lumMod val="50000"/>
                  </a:schemeClr>
                </a:solidFill>
              </a:rPr>
              <a:t>教育部轉銜系統簡介</a:t>
            </a:r>
            <a:endParaRPr lang="en-US" altLang="zh-TW" dirty="0">
              <a:solidFill>
                <a:schemeClr val="accent6">
                  <a:lumMod val="50000"/>
                </a:schemeClr>
              </a:solidFill>
            </a:endParaRPr>
          </a:p>
          <a:p>
            <a:endParaRPr lang="en-US" altLang="zh-TW" dirty="0"/>
          </a:p>
          <a:p>
            <a:endParaRPr lang="zh-TW" altLang="en-US" dirty="0"/>
          </a:p>
        </p:txBody>
      </p:sp>
    </p:spTree>
    <p:extLst>
      <p:ext uri="{BB962C8B-B14F-4D97-AF65-F5344CB8AC3E}">
        <p14:creationId xmlns:p14="http://schemas.microsoft.com/office/powerpoint/2010/main" val="39811761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4" name="Oval 4"/>
          <p:cNvSpPr>
            <a:spLocks noChangeArrowheads="1"/>
          </p:cNvSpPr>
          <p:nvPr/>
        </p:nvSpPr>
        <p:spPr bwMode="gray">
          <a:xfrm>
            <a:off x="6660756" y="787413"/>
            <a:ext cx="1871684" cy="808600"/>
          </a:xfrm>
          <a:prstGeom prst="ellipse">
            <a:avLst/>
          </a:prstGeom>
          <a:solidFill>
            <a:srgbClr val="E0AD12"/>
          </a:solidFill>
          <a:ln w="25400">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400" dirty="0">
                <a:solidFill>
                  <a:schemeClr val="tx1"/>
                </a:solidFill>
                <a:latin typeface="Arial" charset="0"/>
                <a:ea typeface="新細明體" charset="-120"/>
              </a:rPr>
              <a:t>轉銜 後</a:t>
            </a:r>
          </a:p>
        </p:txBody>
      </p:sp>
      <p:sp>
        <p:nvSpPr>
          <p:cNvPr id="12305" name="Line 5"/>
          <p:cNvSpPr>
            <a:spLocks noChangeShapeType="1"/>
          </p:cNvSpPr>
          <p:nvPr/>
        </p:nvSpPr>
        <p:spPr bwMode="auto">
          <a:xfrm>
            <a:off x="1646249" y="1574113"/>
            <a:ext cx="12999" cy="3653862"/>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zh-TW" altLang="en-US"/>
          </a:p>
        </p:txBody>
      </p:sp>
      <p:sp>
        <p:nvSpPr>
          <p:cNvPr id="12306" name="Oval 6"/>
          <p:cNvSpPr>
            <a:spLocks noChangeArrowheads="1"/>
          </p:cNvSpPr>
          <p:nvPr/>
        </p:nvSpPr>
        <p:spPr bwMode="gray">
          <a:xfrm>
            <a:off x="1581252" y="765513"/>
            <a:ext cx="2287889" cy="808600"/>
          </a:xfrm>
          <a:prstGeom prst="ellipse">
            <a:avLst/>
          </a:prstGeom>
          <a:solidFill>
            <a:srgbClr val="6399AB"/>
          </a:solidFill>
          <a:ln w="25400">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400" dirty="0">
                <a:solidFill>
                  <a:schemeClr val="tx1"/>
                </a:solidFill>
                <a:latin typeface="Arial" charset="0"/>
                <a:ea typeface="新細明體" charset="-120"/>
              </a:rPr>
              <a:t>轉銜 前</a:t>
            </a:r>
          </a:p>
        </p:txBody>
      </p:sp>
      <p:sp>
        <p:nvSpPr>
          <p:cNvPr id="12307" name="Oval 7"/>
          <p:cNvSpPr>
            <a:spLocks noChangeArrowheads="1"/>
          </p:cNvSpPr>
          <p:nvPr/>
        </p:nvSpPr>
        <p:spPr bwMode="gray">
          <a:xfrm>
            <a:off x="4085255" y="765513"/>
            <a:ext cx="2161145" cy="808600"/>
          </a:xfrm>
          <a:prstGeom prst="ellipse">
            <a:avLst/>
          </a:prstGeom>
          <a:solidFill>
            <a:srgbClr val="B1A35D"/>
          </a:solidFill>
          <a:ln w="25400">
            <a:solidFill>
              <a:srgbClr val="FFFFFF"/>
            </a:solidFill>
            <a:round/>
            <a:headEnd/>
            <a:tailEnd/>
          </a:ln>
          <a:effectLst>
            <a:outerShdw dist="107763" dir="2700000" algn="ctr" rotWithShape="0">
              <a:schemeClr val="bg2">
                <a:alpha val="50000"/>
              </a:schemeClr>
            </a:outerShdw>
          </a:effectLst>
        </p:spPr>
        <p:txBody>
          <a:bodyPr lIns="45720" tIns="44450" rIns="45720" bIns="44450" anchor="ctr" anchorCtr="1"/>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2400" dirty="0">
                <a:solidFill>
                  <a:schemeClr val="tx1"/>
                </a:solidFill>
                <a:latin typeface="Arial" charset="0"/>
                <a:ea typeface="新細明體" charset="-120"/>
              </a:rPr>
              <a:t>轉銜 中</a:t>
            </a:r>
          </a:p>
        </p:txBody>
      </p:sp>
      <p:sp>
        <p:nvSpPr>
          <p:cNvPr id="12308" name="Line 8"/>
          <p:cNvSpPr>
            <a:spLocks noChangeShapeType="1"/>
          </p:cNvSpPr>
          <p:nvPr/>
        </p:nvSpPr>
        <p:spPr bwMode="auto">
          <a:xfrm>
            <a:off x="1631625" y="1833539"/>
            <a:ext cx="36885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09" name="Line 9"/>
          <p:cNvSpPr>
            <a:spLocks noChangeShapeType="1"/>
          </p:cNvSpPr>
          <p:nvPr/>
        </p:nvSpPr>
        <p:spPr bwMode="auto">
          <a:xfrm>
            <a:off x="1659249" y="2921780"/>
            <a:ext cx="36885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0" name="Line 10"/>
          <p:cNvSpPr>
            <a:spLocks noChangeShapeType="1"/>
          </p:cNvSpPr>
          <p:nvPr/>
        </p:nvSpPr>
        <p:spPr bwMode="auto">
          <a:xfrm>
            <a:off x="1646250" y="4512027"/>
            <a:ext cx="36885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1" name="Line 11"/>
          <p:cNvSpPr>
            <a:spLocks noChangeShapeType="1"/>
          </p:cNvSpPr>
          <p:nvPr/>
        </p:nvSpPr>
        <p:spPr bwMode="auto">
          <a:xfrm>
            <a:off x="4215707" y="1574113"/>
            <a:ext cx="0" cy="3653862"/>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zh-TW" altLang="en-US"/>
          </a:p>
        </p:txBody>
      </p:sp>
      <p:sp>
        <p:nvSpPr>
          <p:cNvPr id="12312" name="Line 12"/>
          <p:cNvSpPr>
            <a:spLocks noChangeShapeType="1"/>
          </p:cNvSpPr>
          <p:nvPr/>
        </p:nvSpPr>
        <p:spPr bwMode="auto">
          <a:xfrm>
            <a:off x="4215708" y="1833539"/>
            <a:ext cx="36885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3" name="Line 13"/>
          <p:cNvSpPr>
            <a:spLocks noChangeShapeType="1"/>
          </p:cNvSpPr>
          <p:nvPr/>
        </p:nvSpPr>
        <p:spPr bwMode="auto">
          <a:xfrm>
            <a:off x="4215708" y="3223320"/>
            <a:ext cx="36885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4" name="Line 14"/>
          <p:cNvSpPr>
            <a:spLocks noChangeShapeType="1"/>
          </p:cNvSpPr>
          <p:nvPr/>
        </p:nvSpPr>
        <p:spPr bwMode="auto">
          <a:xfrm>
            <a:off x="4215708" y="4077072"/>
            <a:ext cx="36885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5" name="Line 15"/>
          <p:cNvSpPr>
            <a:spLocks noChangeShapeType="1"/>
          </p:cNvSpPr>
          <p:nvPr/>
        </p:nvSpPr>
        <p:spPr bwMode="auto">
          <a:xfrm flipH="1">
            <a:off x="6660755" y="1629704"/>
            <a:ext cx="12999" cy="3653862"/>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zh-TW" altLang="en-US"/>
          </a:p>
        </p:txBody>
      </p:sp>
      <p:sp>
        <p:nvSpPr>
          <p:cNvPr id="12316" name="Line 16"/>
          <p:cNvSpPr>
            <a:spLocks noChangeShapeType="1"/>
          </p:cNvSpPr>
          <p:nvPr/>
        </p:nvSpPr>
        <p:spPr bwMode="auto">
          <a:xfrm>
            <a:off x="6673755" y="1833539"/>
            <a:ext cx="36885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7" name="Line 17"/>
          <p:cNvSpPr>
            <a:spLocks noChangeShapeType="1"/>
          </p:cNvSpPr>
          <p:nvPr/>
        </p:nvSpPr>
        <p:spPr bwMode="auto">
          <a:xfrm>
            <a:off x="6660756" y="3223320"/>
            <a:ext cx="36885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318" name="Line 18"/>
          <p:cNvSpPr>
            <a:spLocks noChangeShapeType="1"/>
          </p:cNvSpPr>
          <p:nvPr/>
        </p:nvSpPr>
        <p:spPr bwMode="auto">
          <a:xfrm>
            <a:off x="6683505" y="4518765"/>
            <a:ext cx="368857" cy="0"/>
          </a:xfrm>
          <a:prstGeom prst="line">
            <a:avLst/>
          </a:prstGeom>
          <a:noFill/>
          <a:ln w="38100">
            <a:solidFill>
              <a:srgbClr val="969696"/>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292" name="文字方塊 1"/>
          <p:cNvSpPr txBox="1">
            <a:spLocks noChangeArrowheads="1"/>
          </p:cNvSpPr>
          <p:nvPr/>
        </p:nvSpPr>
        <p:spPr bwMode="auto">
          <a:xfrm>
            <a:off x="1043607" y="1846746"/>
            <a:ext cx="3155629" cy="769441"/>
          </a:xfrm>
          <a:prstGeom prst="rect">
            <a:avLst/>
          </a:prstGeom>
          <a:solidFill>
            <a:srgbClr val="66FF99"/>
          </a:solidFill>
          <a:ln>
            <a:noFill/>
          </a:ln>
          <a:extLst/>
        </p:spPr>
        <p:txBody>
          <a:bodyPr wrap="squar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b="1" dirty="0">
                <a:solidFill>
                  <a:srgbClr val="FF0000"/>
                </a:solidFill>
                <a:latin typeface="Arial" charset="0"/>
                <a:ea typeface="新細明體" charset="-120"/>
              </a:rPr>
              <a:t>(</a:t>
            </a:r>
            <a:r>
              <a:rPr lang="zh-TW" altLang="en-US" sz="2200" b="1" dirty="0">
                <a:solidFill>
                  <a:srgbClr val="FF0000"/>
                </a:solidFill>
                <a:latin typeface="Arial" charset="0"/>
                <a:ea typeface="新細明體" charset="-120"/>
              </a:rPr>
              <a:t>日期？</a:t>
            </a:r>
            <a:r>
              <a:rPr lang="en-US" altLang="zh-TW" sz="2200" b="1" dirty="0">
                <a:solidFill>
                  <a:srgbClr val="FF0000"/>
                </a:solidFill>
                <a:latin typeface="Arial" charset="0"/>
                <a:ea typeface="新細明體" charset="-120"/>
              </a:rPr>
              <a:t>)</a:t>
            </a:r>
            <a:r>
              <a:rPr lang="zh-TW" altLang="en-US" sz="2000" b="1" dirty="0">
                <a:solidFill>
                  <a:schemeClr val="tx1"/>
                </a:solidFill>
                <a:latin typeface="Arial" charset="0"/>
                <a:ea typeface="新細明體" charset="-120"/>
              </a:rPr>
              <a:t>轉銜分區說明會</a:t>
            </a:r>
            <a:endParaRPr lang="en-US" altLang="zh-TW" sz="2000" b="1" dirty="0">
              <a:solidFill>
                <a:schemeClr val="tx1"/>
              </a:solidFill>
              <a:latin typeface="Arial" charset="0"/>
              <a:ea typeface="新細明體" charset="-120"/>
            </a:endParaRPr>
          </a:p>
          <a:p>
            <a:pPr eaLnBrk="1" hangingPunct="1">
              <a:spcBef>
                <a:spcPct val="0"/>
              </a:spcBef>
              <a:buFontTx/>
              <a:buNone/>
            </a:pPr>
            <a:r>
              <a:rPr lang="zh-TW" altLang="en-US" sz="2200" b="1" dirty="0">
                <a:solidFill>
                  <a:schemeClr val="tx1"/>
                </a:solidFill>
                <a:latin typeface="Arial" charset="0"/>
                <a:ea typeface="新細明體" charset="-120"/>
              </a:rPr>
              <a:t>            （</a:t>
            </a:r>
            <a:r>
              <a:rPr lang="en-US" altLang="zh-TW" sz="2200" b="1" dirty="0">
                <a:solidFill>
                  <a:schemeClr val="tx1"/>
                </a:solidFill>
                <a:latin typeface="Arial" charset="0"/>
                <a:ea typeface="新細明體" charset="-120"/>
              </a:rPr>
              <a:t>00</a:t>
            </a:r>
            <a:r>
              <a:rPr lang="zh-TW" altLang="en-US" sz="2200" b="1" dirty="0">
                <a:solidFill>
                  <a:schemeClr val="tx1"/>
                </a:solidFill>
                <a:latin typeface="Arial" charset="0"/>
                <a:ea typeface="新細明體" charset="-120"/>
              </a:rPr>
              <a:t>國中）</a:t>
            </a:r>
          </a:p>
        </p:txBody>
      </p:sp>
      <p:sp>
        <p:nvSpPr>
          <p:cNvPr id="12293" name="文字方塊 24"/>
          <p:cNvSpPr txBox="1">
            <a:spLocks noChangeArrowheads="1"/>
          </p:cNvSpPr>
          <p:nvPr/>
        </p:nvSpPr>
        <p:spPr bwMode="auto">
          <a:xfrm>
            <a:off x="4220580" y="1855897"/>
            <a:ext cx="2430830" cy="1107996"/>
          </a:xfrm>
          <a:prstGeom prst="rect">
            <a:avLst/>
          </a:prstGeom>
          <a:solidFill>
            <a:srgbClr val="FFFF99"/>
          </a:solidFill>
          <a:ln>
            <a:noFill/>
          </a:ln>
          <a:extLst/>
        </p:spPr>
        <p:txBody>
          <a:bodyPr wrap="squar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b="1" dirty="0">
                <a:solidFill>
                  <a:srgbClr val="FF0000"/>
                </a:solidFill>
                <a:latin typeface="Arial" charset="0"/>
                <a:ea typeface="新細明體" charset="-120"/>
              </a:rPr>
              <a:t>(</a:t>
            </a:r>
            <a:r>
              <a:rPr lang="zh-TW" altLang="en-US" sz="2200" b="1" dirty="0">
                <a:solidFill>
                  <a:srgbClr val="FF0000"/>
                </a:solidFill>
                <a:latin typeface="Arial" charset="0"/>
                <a:ea typeface="新細明體" charset="-120"/>
              </a:rPr>
              <a:t>日期？</a:t>
            </a:r>
            <a:r>
              <a:rPr lang="en-US" altLang="zh-TW" sz="2200" b="1" dirty="0">
                <a:solidFill>
                  <a:srgbClr val="FF0000"/>
                </a:solidFill>
                <a:latin typeface="Arial" charset="0"/>
                <a:ea typeface="新細明體" charset="-120"/>
              </a:rPr>
              <a:t>)</a:t>
            </a:r>
            <a:r>
              <a:rPr lang="zh-TW" altLang="en-US" sz="2200" b="1" dirty="0">
                <a:solidFill>
                  <a:schemeClr val="tx1"/>
                </a:solidFill>
                <a:latin typeface="Arial" charset="0"/>
                <a:ea typeface="新細明體" charset="-120"/>
              </a:rPr>
              <a:t>區域轉銜</a:t>
            </a:r>
            <a:endParaRPr lang="en-US" altLang="zh-TW" sz="2200" b="1" dirty="0">
              <a:solidFill>
                <a:schemeClr val="tx1"/>
              </a:solidFill>
              <a:latin typeface="Arial" charset="0"/>
              <a:ea typeface="新細明體" charset="-120"/>
            </a:endParaRPr>
          </a:p>
          <a:p>
            <a:pPr eaLnBrk="1" hangingPunct="1">
              <a:spcBef>
                <a:spcPct val="0"/>
              </a:spcBef>
              <a:buFontTx/>
              <a:buNone/>
            </a:pPr>
            <a:r>
              <a:rPr lang="zh-TW" altLang="en-US" sz="2200" b="1" dirty="0">
                <a:solidFill>
                  <a:schemeClr val="tx1"/>
                </a:solidFill>
                <a:latin typeface="Arial" charset="0"/>
                <a:ea typeface="新細明體" charset="-120"/>
              </a:rPr>
              <a:t>             </a:t>
            </a:r>
            <a:r>
              <a:rPr lang="en-US" altLang="zh-TW" sz="2200" b="1" dirty="0">
                <a:solidFill>
                  <a:schemeClr val="tx1"/>
                </a:solidFill>
                <a:latin typeface="Arial" charset="0"/>
                <a:ea typeface="新細明體" charset="-120"/>
              </a:rPr>
              <a:t>/</a:t>
            </a:r>
            <a:r>
              <a:rPr lang="zh-TW" altLang="en-US" sz="2200" b="1" dirty="0">
                <a:solidFill>
                  <a:schemeClr val="tx1"/>
                </a:solidFill>
                <a:latin typeface="Arial" charset="0"/>
                <a:ea typeface="新細明體" charset="-120"/>
              </a:rPr>
              <a:t>實質轉銜</a:t>
            </a:r>
            <a:endParaRPr lang="en-US" altLang="zh-TW" sz="2200" b="1" dirty="0">
              <a:solidFill>
                <a:schemeClr val="tx1"/>
              </a:solidFill>
              <a:latin typeface="Arial" charset="0"/>
              <a:ea typeface="新細明體" charset="-120"/>
            </a:endParaRPr>
          </a:p>
          <a:p>
            <a:pPr eaLnBrk="1" hangingPunct="1">
              <a:spcBef>
                <a:spcPct val="0"/>
              </a:spcBef>
              <a:buFontTx/>
              <a:buNone/>
            </a:pPr>
            <a:r>
              <a:rPr lang="zh-TW" altLang="en-US" sz="2200" b="1" dirty="0">
                <a:solidFill>
                  <a:schemeClr val="tx1"/>
                </a:solidFill>
                <a:latin typeface="Arial" charset="0"/>
                <a:ea typeface="新細明體" charset="-120"/>
              </a:rPr>
              <a:t>           （</a:t>
            </a:r>
            <a:r>
              <a:rPr lang="en-US" altLang="zh-TW" sz="2200" b="1" dirty="0">
                <a:solidFill>
                  <a:schemeClr val="tx1"/>
                </a:solidFill>
                <a:latin typeface="Arial" charset="0"/>
                <a:ea typeface="新細明體" charset="-120"/>
              </a:rPr>
              <a:t> 00</a:t>
            </a:r>
            <a:r>
              <a:rPr lang="zh-TW" altLang="en-US" sz="2200" b="1" dirty="0">
                <a:solidFill>
                  <a:schemeClr val="tx1"/>
                </a:solidFill>
                <a:latin typeface="Arial" charset="0"/>
                <a:ea typeface="新細明體" charset="-120"/>
              </a:rPr>
              <a:t>國中）</a:t>
            </a:r>
          </a:p>
        </p:txBody>
      </p:sp>
      <p:sp>
        <p:nvSpPr>
          <p:cNvPr id="12294" name="文字方塊 25"/>
          <p:cNvSpPr txBox="1">
            <a:spLocks noChangeArrowheads="1"/>
          </p:cNvSpPr>
          <p:nvPr/>
        </p:nvSpPr>
        <p:spPr bwMode="auto">
          <a:xfrm>
            <a:off x="6689634" y="1895222"/>
            <a:ext cx="1311367" cy="430887"/>
          </a:xfrm>
          <a:prstGeom prst="rect">
            <a:avLst/>
          </a:prstGeom>
          <a:solidFill>
            <a:schemeClr val="tx2">
              <a:lumMod val="25000"/>
              <a:lumOff val="75000"/>
            </a:schemeClr>
          </a:solidFill>
          <a:ln>
            <a:noFill/>
          </a:ln>
          <a:extLst/>
        </p:spPr>
        <p:txBody>
          <a:bodyPr wrap="squar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dirty="0">
                <a:solidFill>
                  <a:schemeClr val="tx1"/>
                </a:solidFill>
                <a:latin typeface="Arial" charset="0"/>
                <a:ea typeface="新細明體" charset="-120"/>
              </a:rPr>
              <a:t>7</a:t>
            </a:r>
            <a:r>
              <a:rPr lang="zh-TW" altLang="en-US" sz="2200" dirty="0">
                <a:solidFill>
                  <a:schemeClr val="tx1"/>
                </a:solidFill>
                <a:latin typeface="Arial" charset="0"/>
                <a:ea typeface="新細明體" charset="-120"/>
              </a:rPr>
              <a:t>、</a:t>
            </a:r>
            <a:r>
              <a:rPr lang="en-US" altLang="zh-TW" sz="2200" dirty="0">
                <a:solidFill>
                  <a:schemeClr val="tx1"/>
                </a:solidFill>
                <a:latin typeface="Arial" charset="0"/>
                <a:ea typeface="新細明體" charset="-120"/>
              </a:rPr>
              <a:t>8</a:t>
            </a:r>
            <a:r>
              <a:rPr lang="zh-TW" altLang="en-US" sz="2200" dirty="0">
                <a:solidFill>
                  <a:schemeClr val="tx1"/>
                </a:solidFill>
                <a:latin typeface="Arial" charset="0"/>
                <a:ea typeface="新細明體" charset="-120"/>
              </a:rPr>
              <a:t>月</a:t>
            </a:r>
            <a:r>
              <a:rPr lang="en-US" altLang="zh-TW" sz="2200" dirty="0">
                <a:solidFill>
                  <a:schemeClr val="tx1"/>
                </a:solidFill>
                <a:latin typeface="Arial" charset="0"/>
                <a:ea typeface="新細明體" charset="-120"/>
              </a:rPr>
              <a:t>~</a:t>
            </a:r>
            <a:endParaRPr lang="zh-TW" altLang="en-US" sz="2200" dirty="0">
              <a:solidFill>
                <a:schemeClr val="tx1"/>
              </a:solidFill>
              <a:latin typeface="Arial" charset="0"/>
              <a:ea typeface="新細明體" charset="-120"/>
            </a:endParaRPr>
          </a:p>
        </p:txBody>
      </p:sp>
      <p:sp>
        <p:nvSpPr>
          <p:cNvPr id="12300" name="文字方塊 5"/>
          <p:cNvSpPr txBox="1">
            <a:spLocks noChangeArrowheads="1"/>
          </p:cNvSpPr>
          <p:nvPr/>
        </p:nvSpPr>
        <p:spPr bwMode="auto">
          <a:xfrm>
            <a:off x="6688377" y="2375493"/>
            <a:ext cx="1348205" cy="1938992"/>
          </a:xfrm>
          <a:prstGeom prst="rect">
            <a:avLst/>
          </a:prstGeom>
          <a:solidFill>
            <a:schemeClr val="tx2">
              <a:lumMod val="25000"/>
              <a:lumOff val="75000"/>
            </a:schemeClr>
          </a:solidFill>
          <a:ln>
            <a:noFill/>
          </a:ln>
          <a:extLst/>
        </p:spPr>
        <p:txBody>
          <a:bodyPr wrap="squar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None/>
            </a:pPr>
            <a:endParaRPr lang="en-US" altLang="zh-TW" sz="2400" b="1" dirty="0">
              <a:solidFill>
                <a:schemeClr val="bg2">
                  <a:lumMod val="25000"/>
                </a:schemeClr>
              </a:solidFill>
              <a:latin typeface="Arial" charset="0"/>
              <a:ea typeface="新細明體" charset="-120"/>
            </a:endParaRPr>
          </a:p>
          <a:p>
            <a:pPr eaLnBrk="1" hangingPunct="1">
              <a:spcBef>
                <a:spcPct val="0"/>
              </a:spcBef>
              <a:buNone/>
            </a:pPr>
            <a:r>
              <a:rPr lang="zh-TW" altLang="en-US" sz="2400" b="1" dirty="0">
                <a:solidFill>
                  <a:schemeClr val="bg2">
                    <a:lumMod val="25000"/>
                  </a:schemeClr>
                </a:solidFill>
                <a:latin typeface="Arial" charset="0"/>
                <a:ea typeface="新細明體" charset="-120"/>
              </a:rPr>
              <a:t>輔導服務</a:t>
            </a:r>
            <a:endParaRPr lang="en-US" altLang="zh-TW" sz="2400" b="1" dirty="0">
              <a:solidFill>
                <a:schemeClr val="bg2">
                  <a:lumMod val="25000"/>
                </a:schemeClr>
              </a:solidFill>
              <a:latin typeface="Arial" charset="0"/>
              <a:ea typeface="新細明體" charset="-120"/>
            </a:endParaRPr>
          </a:p>
          <a:p>
            <a:pPr eaLnBrk="1" hangingPunct="1">
              <a:spcBef>
                <a:spcPct val="0"/>
              </a:spcBef>
              <a:buNone/>
            </a:pPr>
            <a:r>
              <a:rPr lang="zh-TW" altLang="en-US" sz="2400" b="1" dirty="0">
                <a:solidFill>
                  <a:schemeClr val="bg2">
                    <a:lumMod val="25000"/>
                  </a:schemeClr>
                </a:solidFill>
                <a:latin typeface="Arial" charset="0"/>
                <a:ea typeface="新細明體" charset="-120"/>
              </a:rPr>
              <a:t>延續</a:t>
            </a:r>
            <a:r>
              <a:rPr lang="en-US" altLang="zh-TW" sz="2400" b="1" dirty="0">
                <a:solidFill>
                  <a:schemeClr val="bg2">
                    <a:lumMod val="25000"/>
                  </a:schemeClr>
                </a:solidFill>
                <a:latin typeface="Arial" charset="0"/>
                <a:ea typeface="新細明體" charset="-120"/>
              </a:rPr>
              <a:t>…</a:t>
            </a:r>
          </a:p>
          <a:p>
            <a:pPr eaLnBrk="1" hangingPunct="1">
              <a:spcBef>
                <a:spcPct val="0"/>
              </a:spcBef>
              <a:buNone/>
            </a:pPr>
            <a:endParaRPr lang="en-US" altLang="zh-TW" sz="2400" b="1" dirty="0">
              <a:solidFill>
                <a:schemeClr val="bg2">
                  <a:lumMod val="25000"/>
                </a:schemeClr>
              </a:solidFill>
              <a:latin typeface="Arial" charset="0"/>
              <a:ea typeface="新細明體" charset="-120"/>
            </a:endParaRPr>
          </a:p>
        </p:txBody>
      </p:sp>
      <p:sp>
        <p:nvSpPr>
          <p:cNvPr id="32" name="文字方塊 24"/>
          <p:cNvSpPr txBox="1">
            <a:spLocks noChangeArrowheads="1"/>
          </p:cNvSpPr>
          <p:nvPr/>
        </p:nvSpPr>
        <p:spPr bwMode="auto">
          <a:xfrm>
            <a:off x="4215706" y="2996952"/>
            <a:ext cx="2428577" cy="1107996"/>
          </a:xfrm>
          <a:prstGeom prst="rect">
            <a:avLst/>
          </a:prstGeom>
          <a:solidFill>
            <a:srgbClr val="FFFF99"/>
          </a:solidFill>
          <a:ln>
            <a:noFill/>
          </a:ln>
          <a:extLst/>
        </p:spPr>
        <p:txBody>
          <a:bodyPr wrap="squar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b="1" dirty="0">
                <a:solidFill>
                  <a:srgbClr val="FF0000"/>
                </a:solidFill>
                <a:latin typeface="Arial" charset="0"/>
                <a:ea typeface="新細明體" charset="-120"/>
              </a:rPr>
              <a:t>5/31(</a:t>
            </a:r>
            <a:r>
              <a:rPr lang="zh-TW" altLang="en-US" sz="2200" b="1" dirty="0">
                <a:solidFill>
                  <a:srgbClr val="FF0000"/>
                </a:solidFill>
                <a:latin typeface="Arial" charset="0"/>
                <a:ea typeface="新細明體" charset="-120"/>
              </a:rPr>
              <a:t>三</a:t>
            </a:r>
            <a:r>
              <a:rPr lang="en-US" altLang="zh-TW" sz="2200" b="1" dirty="0">
                <a:solidFill>
                  <a:srgbClr val="FF0000"/>
                </a:solidFill>
                <a:latin typeface="Arial" charset="0"/>
                <a:ea typeface="新細明體" charset="-120"/>
              </a:rPr>
              <a:t>)</a:t>
            </a:r>
            <a:r>
              <a:rPr lang="zh-TW" altLang="en-US" sz="2200" b="1" dirty="0">
                <a:solidFill>
                  <a:srgbClr val="FF0000"/>
                </a:solidFill>
                <a:latin typeface="Arial" charset="0"/>
                <a:ea typeface="新細明體" charset="-120"/>
              </a:rPr>
              <a:t>前</a:t>
            </a:r>
            <a:r>
              <a:rPr lang="zh-TW" altLang="en-US" sz="2200" b="1" dirty="0">
                <a:solidFill>
                  <a:schemeClr val="tx1"/>
                </a:solidFill>
                <a:latin typeface="Arial" charset="0"/>
                <a:ea typeface="新細明體" charset="-120"/>
              </a:rPr>
              <a:t>，完成教育部 系統轉銜通報</a:t>
            </a:r>
          </a:p>
        </p:txBody>
      </p:sp>
      <p:sp>
        <p:nvSpPr>
          <p:cNvPr id="36" name="文字方塊 1"/>
          <p:cNvSpPr txBox="1">
            <a:spLocks noChangeArrowheads="1"/>
          </p:cNvSpPr>
          <p:nvPr/>
        </p:nvSpPr>
        <p:spPr bwMode="auto">
          <a:xfrm>
            <a:off x="1043607" y="2661179"/>
            <a:ext cx="3155628" cy="1585049"/>
          </a:xfrm>
          <a:prstGeom prst="rect">
            <a:avLst/>
          </a:prstGeom>
          <a:solidFill>
            <a:srgbClr val="66FF99"/>
          </a:solidFill>
          <a:ln>
            <a:noFill/>
          </a:ln>
          <a:extLst/>
        </p:spPr>
        <p:txBody>
          <a:bodyPr wrap="squar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b="1" dirty="0">
                <a:solidFill>
                  <a:srgbClr val="FF0000"/>
                </a:solidFill>
                <a:latin typeface="Arial" charset="0"/>
                <a:ea typeface="新細明體" charset="-120"/>
              </a:rPr>
              <a:t>(</a:t>
            </a:r>
            <a:r>
              <a:rPr lang="zh-TW" altLang="en-US" sz="2200" b="1" dirty="0">
                <a:solidFill>
                  <a:srgbClr val="FF0000"/>
                </a:solidFill>
                <a:latin typeface="Arial" charset="0"/>
                <a:ea typeface="新細明體" charset="-120"/>
              </a:rPr>
              <a:t>日期？</a:t>
            </a:r>
            <a:r>
              <a:rPr lang="en-US" altLang="zh-TW" sz="2200" b="1" dirty="0">
                <a:solidFill>
                  <a:srgbClr val="FF0000"/>
                </a:solidFill>
                <a:latin typeface="Arial" charset="0"/>
                <a:ea typeface="新細明體" charset="-120"/>
              </a:rPr>
              <a:t>)</a:t>
            </a:r>
            <a:r>
              <a:rPr lang="zh-TW" altLang="en-US" sz="2200" b="1" dirty="0">
                <a:solidFill>
                  <a:schemeClr val="tx1"/>
                </a:solidFill>
                <a:latin typeface="Arial" charset="0"/>
                <a:ea typeface="新細明體" charset="-120"/>
              </a:rPr>
              <a:t>各國中、小</a:t>
            </a:r>
            <a:endParaRPr lang="en-US" altLang="zh-TW" sz="2200" b="1" dirty="0">
              <a:solidFill>
                <a:schemeClr val="tx1"/>
              </a:solidFill>
              <a:latin typeface="Arial" charset="0"/>
              <a:ea typeface="新細明體" charset="-120"/>
            </a:endParaRPr>
          </a:p>
          <a:p>
            <a:pPr eaLnBrk="1" hangingPunct="1">
              <a:lnSpc>
                <a:spcPts val="3000"/>
              </a:lnSpc>
              <a:spcBef>
                <a:spcPct val="0"/>
              </a:spcBef>
              <a:buNone/>
            </a:pPr>
            <a:r>
              <a:rPr lang="zh-TW" altLang="en-US" sz="2200" b="1" dirty="0">
                <a:solidFill>
                  <a:schemeClr val="tx1"/>
                </a:solidFill>
                <a:latin typeface="Arial" charset="0"/>
                <a:ea typeface="新細明體" charset="-120"/>
              </a:rPr>
              <a:t>            </a:t>
            </a:r>
            <a:r>
              <a:rPr lang="zh-TW" altLang="en-US" sz="2200" b="1" dirty="0">
                <a:solidFill>
                  <a:srgbClr val="0000FF"/>
                </a:solidFill>
                <a:latin typeface="Arial" charset="0"/>
                <a:ea typeface="新細明體" charset="-120"/>
              </a:rPr>
              <a:t>轉銜校內說明會</a:t>
            </a:r>
            <a:endParaRPr lang="en-US" altLang="zh-TW" sz="2200" b="1" dirty="0">
              <a:solidFill>
                <a:srgbClr val="0000FF"/>
              </a:solidFill>
              <a:latin typeface="Arial" charset="0"/>
              <a:ea typeface="新細明體" charset="-120"/>
            </a:endParaRPr>
          </a:p>
          <a:p>
            <a:pPr eaLnBrk="1" hangingPunct="1">
              <a:lnSpc>
                <a:spcPts val="3000"/>
              </a:lnSpc>
              <a:spcBef>
                <a:spcPct val="0"/>
              </a:spcBef>
              <a:buNone/>
            </a:pPr>
            <a:r>
              <a:rPr lang="zh-TW" altLang="en-US" sz="2200" b="1" dirty="0">
                <a:solidFill>
                  <a:schemeClr val="tx1"/>
                </a:solidFill>
                <a:latin typeface="Arial" charset="0"/>
                <a:ea typeface="新細明體" charset="-120"/>
              </a:rPr>
              <a:t>            </a:t>
            </a:r>
            <a:r>
              <a:rPr lang="zh-TW" altLang="en-US" sz="2200" b="1" dirty="0">
                <a:latin typeface="Arial" charset="0"/>
                <a:ea typeface="新細明體" charset="-120"/>
              </a:rPr>
              <a:t>轉銜資料準備</a:t>
            </a:r>
            <a:endParaRPr lang="en-US" altLang="zh-TW" sz="2200" b="1" dirty="0">
              <a:latin typeface="Arial" charset="0"/>
              <a:ea typeface="新細明體" charset="-120"/>
            </a:endParaRPr>
          </a:p>
          <a:p>
            <a:pPr eaLnBrk="1" hangingPunct="1">
              <a:lnSpc>
                <a:spcPts val="3000"/>
              </a:lnSpc>
              <a:spcBef>
                <a:spcPct val="0"/>
              </a:spcBef>
              <a:buNone/>
            </a:pPr>
            <a:r>
              <a:rPr lang="zh-TW" altLang="en-US" sz="2200" b="1" dirty="0">
                <a:solidFill>
                  <a:schemeClr val="tx1"/>
                </a:solidFill>
                <a:latin typeface="Arial" charset="0"/>
                <a:ea typeface="新細明體" charset="-120"/>
              </a:rPr>
              <a:t>            </a:t>
            </a:r>
            <a:r>
              <a:rPr lang="zh-TW" altLang="en-US" sz="2200" b="1" dirty="0">
                <a:solidFill>
                  <a:srgbClr val="660066"/>
                </a:solidFill>
                <a:latin typeface="Arial" charset="0"/>
                <a:ea typeface="新細明體" charset="-120"/>
              </a:rPr>
              <a:t>評估會議</a:t>
            </a:r>
          </a:p>
        </p:txBody>
      </p:sp>
      <p:sp>
        <p:nvSpPr>
          <p:cNvPr id="37" name="文字方塊 5"/>
          <p:cNvSpPr txBox="1">
            <a:spLocks noChangeArrowheads="1"/>
          </p:cNvSpPr>
          <p:nvPr/>
        </p:nvSpPr>
        <p:spPr bwMode="auto">
          <a:xfrm>
            <a:off x="1871699" y="5732882"/>
            <a:ext cx="1134126" cy="830997"/>
          </a:xfrm>
          <a:prstGeom prst="rect">
            <a:avLst/>
          </a:prstGeom>
          <a:solidFill>
            <a:schemeClr val="bg1"/>
          </a:solidFill>
          <a:ln>
            <a:noFill/>
          </a:ln>
          <a:extLst/>
        </p:spPr>
        <p:txBody>
          <a:bodyPr wrap="squar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None/>
            </a:pPr>
            <a:r>
              <a:rPr lang="zh-TW" altLang="en-US" sz="2400" b="1" dirty="0">
                <a:solidFill>
                  <a:schemeClr val="bg2">
                    <a:lumMod val="25000"/>
                  </a:schemeClr>
                </a:solidFill>
                <a:latin typeface="Arial" charset="0"/>
                <a:ea typeface="新細明體" charset="-120"/>
              </a:rPr>
              <a:t>輔導服務</a:t>
            </a:r>
          </a:p>
        </p:txBody>
      </p:sp>
      <p:sp>
        <p:nvSpPr>
          <p:cNvPr id="38" name="弧形向左鍵 7"/>
          <p:cNvSpPr>
            <a:spLocks noChangeArrowheads="1"/>
          </p:cNvSpPr>
          <p:nvPr/>
        </p:nvSpPr>
        <p:spPr bwMode="auto">
          <a:xfrm rot="15423785" flipH="1">
            <a:off x="4979073" y="3277883"/>
            <a:ext cx="882397" cy="4691804"/>
          </a:xfrm>
          <a:prstGeom prst="curvedLeftArrow">
            <a:avLst>
              <a:gd name="adj1" fmla="val 25890"/>
              <a:gd name="adj2" fmla="val 146958"/>
              <a:gd name="adj3" fmla="val 3522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ln w="101600">
            <a:solidFill>
              <a:schemeClr val="accent1"/>
            </a:solidFill>
            <a:miter lim="800000"/>
            <a:headEnd/>
            <a:tailEnd/>
          </a:ln>
          <a:effectLst>
            <a:outerShdw blurRad="38100" dist="30000" dir="5400000" rotWithShape="0">
              <a:srgbClr val="808080">
                <a:alpha val="45000"/>
              </a:srgbClr>
            </a:outerShdw>
          </a:effectLst>
        </p:spPr>
        <p:txBody>
          <a:bodyPr anchor="ctr"/>
          <a:lstStyle/>
          <a:p>
            <a:pPr algn="ctr">
              <a:defRPr/>
            </a:pPr>
            <a:endParaRPr lang="zh-TW" altLang="en-US"/>
          </a:p>
        </p:txBody>
      </p:sp>
      <p:sp>
        <p:nvSpPr>
          <p:cNvPr id="2" name="矩形 1"/>
          <p:cNvSpPr/>
          <p:nvPr/>
        </p:nvSpPr>
        <p:spPr>
          <a:xfrm>
            <a:off x="1043607" y="4729417"/>
            <a:ext cx="3163864" cy="1046440"/>
          </a:xfrm>
          <a:prstGeom prst="rect">
            <a:avLst/>
          </a:prstGeom>
          <a:solidFill>
            <a:srgbClr val="66FF99"/>
          </a:solidFill>
        </p:spPr>
        <p:txBody>
          <a:bodyPr wrap="square">
            <a:spAutoFit/>
          </a:bodyPr>
          <a:lstStyle/>
          <a:p>
            <a:r>
              <a:rPr lang="en-US" altLang="zh-TW" sz="2200" b="1" dirty="0">
                <a:solidFill>
                  <a:srgbClr val="FF0000"/>
                </a:solidFill>
                <a:latin typeface="Arial" charset="0"/>
                <a:ea typeface="新細明體" charset="-120"/>
              </a:rPr>
              <a:t>(</a:t>
            </a:r>
            <a:r>
              <a:rPr lang="zh-TW" altLang="en-US" sz="2200" b="1" dirty="0">
                <a:solidFill>
                  <a:srgbClr val="FF0000"/>
                </a:solidFill>
                <a:latin typeface="Arial" charset="0"/>
                <a:ea typeface="新細明體" charset="-120"/>
              </a:rPr>
              <a:t>日期？</a:t>
            </a:r>
            <a:r>
              <a:rPr lang="en-US" altLang="zh-TW" sz="2200" b="1" dirty="0">
                <a:solidFill>
                  <a:srgbClr val="FF0000"/>
                </a:solidFill>
                <a:latin typeface="Arial" charset="0"/>
                <a:ea typeface="新細明體" charset="-120"/>
              </a:rPr>
              <a:t>)</a:t>
            </a:r>
            <a:r>
              <a:rPr lang="zh-TW" altLang="en-US" sz="2200" b="1" dirty="0">
                <a:solidFill>
                  <a:srgbClr val="FF0000"/>
                </a:solidFill>
              </a:rPr>
              <a:t>前</a:t>
            </a:r>
            <a:r>
              <a:rPr lang="zh-TW" altLang="en-US" dirty="0"/>
              <a:t>，</a:t>
            </a:r>
            <a:r>
              <a:rPr lang="en-US" altLang="zh-TW" sz="2000" b="1" dirty="0">
                <a:latin typeface="Arial" charset="0"/>
                <a:ea typeface="新細明體" charset="-120"/>
              </a:rPr>
              <a:t> 00</a:t>
            </a:r>
            <a:r>
              <a:rPr lang="zh-TW" altLang="en-US" sz="2000" b="1" dirty="0"/>
              <a:t>國中協助  </a:t>
            </a:r>
            <a:endParaRPr lang="en-US" altLang="zh-TW" sz="2000" b="1" dirty="0"/>
          </a:p>
          <a:p>
            <a:r>
              <a:rPr lang="zh-TW" altLang="en-US" sz="2000" b="1" dirty="0"/>
              <a:t> 通知各校實質轉銜流程</a:t>
            </a:r>
            <a:r>
              <a:rPr lang="en-US" altLang="zh-TW" sz="2000" b="1" dirty="0"/>
              <a:t>/</a:t>
            </a:r>
            <a:r>
              <a:rPr lang="zh-TW" altLang="en-US" sz="2000" b="1" dirty="0"/>
              <a:t>時間</a:t>
            </a:r>
          </a:p>
        </p:txBody>
      </p:sp>
      <p:sp>
        <p:nvSpPr>
          <p:cNvPr id="27" name="文字方塊 1"/>
          <p:cNvSpPr txBox="1">
            <a:spLocks noChangeArrowheads="1"/>
          </p:cNvSpPr>
          <p:nvPr/>
        </p:nvSpPr>
        <p:spPr bwMode="auto">
          <a:xfrm>
            <a:off x="1043607" y="4275633"/>
            <a:ext cx="3155628" cy="430887"/>
          </a:xfrm>
          <a:prstGeom prst="rect">
            <a:avLst/>
          </a:prstGeom>
          <a:solidFill>
            <a:srgbClr val="66FF99"/>
          </a:solidFill>
          <a:ln>
            <a:noFill/>
          </a:ln>
          <a:extLst/>
        </p:spPr>
        <p:txBody>
          <a:bodyPr wrap="squar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2200" b="1" dirty="0">
                <a:solidFill>
                  <a:srgbClr val="FF0000"/>
                </a:solidFill>
                <a:latin typeface="Arial" charset="0"/>
                <a:ea typeface="新細明體" charset="-120"/>
              </a:rPr>
              <a:t>(</a:t>
            </a:r>
            <a:r>
              <a:rPr lang="zh-TW" altLang="en-US" sz="2200" b="1" dirty="0">
                <a:solidFill>
                  <a:srgbClr val="FF0000"/>
                </a:solidFill>
                <a:latin typeface="Arial" charset="0"/>
                <a:ea typeface="新細明體" charset="-120"/>
              </a:rPr>
              <a:t>日期？</a:t>
            </a:r>
            <a:r>
              <a:rPr lang="en-US" altLang="zh-TW" sz="2200" b="1" dirty="0">
                <a:solidFill>
                  <a:srgbClr val="FF0000"/>
                </a:solidFill>
                <a:latin typeface="Arial" charset="0"/>
                <a:ea typeface="新細明體" charset="-120"/>
              </a:rPr>
              <a:t>)</a:t>
            </a:r>
            <a:r>
              <a:rPr lang="zh-TW" altLang="en-US" sz="2200" b="1" dirty="0">
                <a:solidFill>
                  <a:schemeClr val="tx1"/>
                </a:solidFill>
                <a:latin typeface="Arial" charset="0"/>
                <a:ea typeface="新細明體" charset="-120"/>
              </a:rPr>
              <a:t>國小寄回覆單         </a:t>
            </a:r>
          </a:p>
        </p:txBody>
      </p:sp>
    </p:spTree>
    <p:extLst>
      <p:ext uri="{BB962C8B-B14F-4D97-AF65-F5344CB8AC3E}">
        <p14:creationId xmlns:p14="http://schemas.microsoft.com/office/powerpoint/2010/main" val="252667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fade">
                                      <p:cBhvr>
                                        <p:cTn id="22" dur="500"/>
                                        <p:tgtEl>
                                          <p:spTgt spid="1229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294"/>
                                        </p:tgtEl>
                                        <p:attrNameLst>
                                          <p:attrName>style.visibility</p:attrName>
                                        </p:attrNameLst>
                                      </p:cBhvr>
                                      <p:to>
                                        <p:strVal val="visible"/>
                                      </p:to>
                                    </p:set>
                                    <p:animEffect transition="in" filter="wipe(left)">
                                      <p:cBhvr>
                                        <p:cTn id="32" dur="500"/>
                                        <p:tgtEl>
                                          <p:spTgt spid="1229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childTnLst>
                          </p:cTn>
                        </p:par>
                        <p:par>
                          <p:cTn id="38" fill="hold">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2300"/>
                                        </p:tgtEl>
                                        <p:attrNameLst>
                                          <p:attrName>style.visibility</p:attrName>
                                        </p:attrNameLst>
                                      </p:cBhvr>
                                      <p:to>
                                        <p:strVal val="visible"/>
                                      </p:to>
                                    </p:set>
                                    <p:animEffect transition="in" filter="wipe(left)">
                                      <p:cBhvr>
                                        <p:cTn id="45" dur="500"/>
                                        <p:tgtEl>
                                          <p:spTgt spid="1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12294" grpId="0" animBg="1"/>
      <p:bldP spid="12300" grpId="0" animBg="1"/>
      <p:bldP spid="32" grpId="0" animBg="1"/>
      <p:bldP spid="36" grpId="0" animBg="1"/>
      <p:bldP spid="37" grpId="0" animBg="1"/>
      <p:bldP spid="38" grpId="0" animBg="1"/>
      <p:bldP spid="2"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a:grpSpLocks/>
          </p:cNvGrpSpPr>
          <p:nvPr/>
        </p:nvGrpSpPr>
        <p:grpSpPr bwMode="auto">
          <a:xfrm>
            <a:off x="94415" y="339808"/>
            <a:ext cx="8988484" cy="5444674"/>
            <a:chOff x="165362" y="-150354"/>
            <a:chExt cx="8870416" cy="6866956"/>
          </a:xfrm>
        </p:grpSpPr>
        <p:grpSp>
          <p:nvGrpSpPr>
            <p:cNvPr id="9" name="Group 2"/>
            <p:cNvGrpSpPr>
              <a:grpSpLocks/>
            </p:cNvGrpSpPr>
            <p:nvPr/>
          </p:nvGrpSpPr>
          <p:grpSpPr bwMode="auto">
            <a:xfrm>
              <a:off x="1331640" y="888083"/>
              <a:ext cx="7704138" cy="674688"/>
              <a:chOff x="340" y="741"/>
              <a:chExt cx="4853" cy="425"/>
            </a:xfrm>
          </p:grpSpPr>
          <p:sp>
            <p:nvSpPr>
              <p:cNvPr id="28" name="Line 3"/>
              <p:cNvSpPr>
                <a:spLocks noChangeShapeType="1"/>
              </p:cNvSpPr>
              <p:nvPr/>
            </p:nvSpPr>
            <p:spPr bwMode="auto">
              <a:xfrm>
                <a:off x="340" y="962"/>
                <a:ext cx="4853"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9" name="Rectangle 4"/>
              <p:cNvSpPr>
                <a:spLocks noChangeArrowheads="1"/>
              </p:cNvSpPr>
              <p:nvPr/>
            </p:nvSpPr>
            <p:spPr bwMode="gray">
              <a:xfrm>
                <a:off x="567" y="758"/>
                <a:ext cx="1037" cy="408"/>
              </a:xfrm>
              <a:prstGeom prst="rect">
                <a:avLst/>
              </a:prstGeom>
              <a:solidFill>
                <a:srgbClr val="6399AB"/>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algn="ctr">
                  <a:lnSpc>
                    <a:spcPct val="85000"/>
                  </a:lnSpc>
                  <a:spcBef>
                    <a:spcPct val="30000"/>
                  </a:spcBef>
                  <a:buFontTx/>
                  <a:buNone/>
                </a:pPr>
                <a:r>
                  <a:rPr kumimoji="0" lang="zh-TW" altLang="en-US" sz="1350" dirty="0">
                    <a:solidFill>
                      <a:schemeClr val="tx1"/>
                    </a:solidFill>
                    <a:latin typeface="Tahoma" pitchFamily="34" charset="0"/>
                    <a:ea typeface="新細明體" charset="-120"/>
                    <a:cs typeface="Tahoma" pitchFamily="34" charset="0"/>
                  </a:rPr>
                  <a:t>轉銜前</a:t>
                </a:r>
                <a:endParaRPr kumimoji="0" lang="en-US" altLang="zh-TW" sz="1350" dirty="0">
                  <a:solidFill>
                    <a:schemeClr val="tx1"/>
                  </a:solidFill>
                  <a:latin typeface="Tahoma" pitchFamily="34" charset="0"/>
                  <a:ea typeface="新細明體" charset="-120"/>
                  <a:cs typeface="Tahoma" pitchFamily="34" charset="0"/>
                </a:endParaRPr>
              </a:p>
              <a:p>
                <a:pPr algn="ctr">
                  <a:lnSpc>
                    <a:spcPct val="85000"/>
                  </a:lnSpc>
                  <a:spcBef>
                    <a:spcPct val="30000"/>
                  </a:spcBef>
                  <a:buFontTx/>
                  <a:buNone/>
                </a:pPr>
                <a:r>
                  <a:rPr kumimoji="0" lang="en-US" altLang="zh-TW" sz="1350" dirty="0">
                    <a:solidFill>
                      <a:schemeClr val="tx1"/>
                    </a:solidFill>
                    <a:latin typeface="Tahoma" pitchFamily="34" charset="0"/>
                    <a:ea typeface="新細明體" charset="-120"/>
                    <a:cs typeface="Tahoma" pitchFamily="34" charset="0"/>
                  </a:rPr>
                  <a:t>(</a:t>
                </a:r>
                <a:r>
                  <a:rPr kumimoji="0" lang="zh-TW" altLang="en-US" sz="1350" dirty="0">
                    <a:solidFill>
                      <a:schemeClr val="tx1"/>
                    </a:solidFill>
                    <a:latin typeface="Tahoma" pitchFamily="34" charset="0"/>
                    <a:ea typeface="新細明體" charset="-120"/>
                    <a:cs typeface="Tahoma" pitchFamily="34" charset="0"/>
                  </a:rPr>
                  <a:t>分區說明會</a:t>
                </a:r>
                <a:r>
                  <a:rPr kumimoji="0" lang="en-US" altLang="zh-TW" sz="1350" dirty="0">
                    <a:solidFill>
                      <a:schemeClr val="tx1"/>
                    </a:solidFill>
                    <a:latin typeface="Tahoma" pitchFamily="34" charset="0"/>
                    <a:ea typeface="新細明體" charset="-120"/>
                    <a:cs typeface="Tahoma" pitchFamily="34" charset="0"/>
                  </a:rPr>
                  <a:t>)</a:t>
                </a:r>
                <a:endParaRPr lang="zh-TW" altLang="en-US" sz="1350" dirty="0">
                  <a:solidFill>
                    <a:schemeClr val="tx1"/>
                  </a:solidFill>
                  <a:latin typeface="Arial" charset="0"/>
                  <a:ea typeface="新細明體" charset="-120"/>
                </a:endParaRPr>
              </a:p>
            </p:txBody>
          </p:sp>
          <p:sp>
            <p:nvSpPr>
              <p:cNvPr id="30" name="Rectangle 5"/>
              <p:cNvSpPr>
                <a:spLocks noChangeArrowheads="1"/>
              </p:cNvSpPr>
              <p:nvPr/>
            </p:nvSpPr>
            <p:spPr bwMode="gray">
              <a:xfrm>
                <a:off x="1787" y="749"/>
                <a:ext cx="1115" cy="408"/>
              </a:xfrm>
              <a:prstGeom prst="rect">
                <a:avLst/>
              </a:prstGeom>
              <a:solidFill>
                <a:srgbClr val="B1A35D"/>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None/>
                </a:pPr>
                <a:r>
                  <a:rPr kumimoji="0" lang="zh-TW" altLang="en-US" sz="1200" dirty="0">
                    <a:solidFill>
                      <a:schemeClr val="tx1"/>
                    </a:solidFill>
                    <a:latin typeface="Tahoma" pitchFamily="34" charset="0"/>
                    <a:ea typeface="新細明體" charset="-120"/>
                    <a:cs typeface="Tahoma" pitchFamily="34" charset="0"/>
                  </a:rPr>
                  <a:t>轉銜資料蒐集</a:t>
                </a:r>
                <a:endParaRPr kumimoji="0" lang="en-US" altLang="zh-TW" sz="1200" dirty="0">
                  <a:solidFill>
                    <a:schemeClr val="tx1"/>
                  </a:solidFill>
                  <a:latin typeface="Tahoma" pitchFamily="34" charset="0"/>
                  <a:ea typeface="新細明體" charset="-120"/>
                  <a:cs typeface="Tahoma" pitchFamily="34" charset="0"/>
                </a:endParaRPr>
              </a:p>
              <a:p>
                <a:pPr eaLnBrk="1" hangingPunct="1">
                  <a:spcBef>
                    <a:spcPct val="0"/>
                  </a:spcBef>
                  <a:buNone/>
                </a:pPr>
                <a:r>
                  <a:rPr kumimoji="0" lang="en-US" altLang="zh-TW" sz="1200" dirty="0">
                    <a:solidFill>
                      <a:schemeClr val="tx1"/>
                    </a:solidFill>
                    <a:latin typeface="Tahoma" pitchFamily="34" charset="0"/>
                    <a:ea typeface="新細明體" charset="-120"/>
                    <a:cs typeface="Tahoma" pitchFamily="34" charset="0"/>
                  </a:rPr>
                  <a:t>(</a:t>
                </a:r>
                <a:r>
                  <a:rPr kumimoji="0" lang="zh-TW" altLang="en-US" sz="1200" dirty="0">
                    <a:solidFill>
                      <a:schemeClr val="tx1"/>
                    </a:solidFill>
                    <a:latin typeface="Tahoma" pitchFamily="34" charset="0"/>
                    <a:ea typeface="新細明體" charset="-120"/>
                    <a:cs typeface="Tahoma" pitchFamily="34" charset="0"/>
                  </a:rPr>
                  <a:t>校內轉銜說明</a:t>
                </a:r>
                <a:r>
                  <a:rPr kumimoji="0" lang="zh-TW" altLang="en-US" sz="1200" dirty="0">
                    <a:solidFill>
                      <a:schemeClr val="tx1"/>
                    </a:solidFill>
                    <a:latin typeface="新細明體"/>
                    <a:ea typeface="新細明體"/>
                    <a:cs typeface="Tahoma" pitchFamily="34" charset="0"/>
                  </a:rPr>
                  <a:t>、</a:t>
                </a:r>
                <a:endParaRPr kumimoji="0" lang="en-US" altLang="zh-TW" sz="1200" dirty="0">
                  <a:solidFill>
                    <a:schemeClr val="tx1"/>
                  </a:solidFill>
                  <a:latin typeface="新細明體"/>
                  <a:ea typeface="新細明體"/>
                  <a:cs typeface="Tahoma" pitchFamily="34" charset="0"/>
                </a:endParaRPr>
              </a:p>
              <a:p>
                <a:pPr eaLnBrk="1" hangingPunct="1">
                  <a:spcBef>
                    <a:spcPct val="0"/>
                  </a:spcBef>
                  <a:buNone/>
                </a:pPr>
                <a:r>
                  <a:rPr lang="zh-TW" altLang="zh-TW" sz="1200" dirty="0">
                    <a:solidFill>
                      <a:schemeClr val="tx1"/>
                    </a:solidFill>
                    <a:latin typeface="Arial" charset="0"/>
                    <a:ea typeface="新細明體" charset="-120"/>
                  </a:rPr>
                  <a:t>轉銜</a:t>
                </a:r>
                <a:r>
                  <a:rPr lang="zh-TW" altLang="en-US" sz="1200" dirty="0">
                    <a:solidFill>
                      <a:schemeClr val="tx1"/>
                    </a:solidFill>
                    <a:latin typeface="Arial" charset="0"/>
                    <a:ea typeface="新細明體" charset="-120"/>
                  </a:rPr>
                  <a:t>評估</a:t>
                </a:r>
                <a:r>
                  <a:rPr lang="zh-TW" altLang="zh-TW" sz="1200" dirty="0">
                    <a:solidFill>
                      <a:schemeClr val="tx1"/>
                    </a:solidFill>
                    <a:latin typeface="Arial" charset="0"/>
                    <a:ea typeface="新細明體" charset="-120"/>
                  </a:rPr>
                  <a:t>會議</a:t>
                </a:r>
                <a:r>
                  <a:rPr kumimoji="0" lang="en-US" altLang="zh-TW" sz="1200" dirty="0">
                    <a:solidFill>
                      <a:schemeClr val="tx1"/>
                    </a:solidFill>
                    <a:latin typeface="Tahoma" pitchFamily="34" charset="0"/>
                    <a:ea typeface="新細明體" charset="-120"/>
                    <a:cs typeface="Tahoma" pitchFamily="34" charset="0"/>
                  </a:rPr>
                  <a:t>)</a:t>
                </a:r>
              </a:p>
            </p:txBody>
          </p:sp>
          <p:sp>
            <p:nvSpPr>
              <p:cNvPr id="31" name="Rectangle 6"/>
              <p:cNvSpPr>
                <a:spLocks noChangeArrowheads="1"/>
              </p:cNvSpPr>
              <p:nvPr/>
            </p:nvSpPr>
            <p:spPr bwMode="gray">
              <a:xfrm>
                <a:off x="3007" y="741"/>
                <a:ext cx="984" cy="408"/>
              </a:xfrm>
              <a:prstGeom prst="rect">
                <a:avLst/>
              </a:prstGeom>
              <a:solidFill>
                <a:srgbClr val="E0AD12"/>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FontTx/>
                  <a:buNone/>
                </a:pPr>
                <a:r>
                  <a:rPr lang="zh-TW" altLang="en-US" sz="1350" dirty="0">
                    <a:solidFill>
                      <a:schemeClr val="tx1"/>
                    </a:solidFill>
                    <a:latin typeface="Arial" charset="0"/>
                    <a:ea typeface="新細明體" charset="-120"/>
                  </a:rPr>
                  <a:t>轉銜中</a:t>
                </a:r>
                <a:endParaRPr lang="en-US" altLang="zh-TW" sz="1350" dirty="0">
                  <a:solidFill>
                    <a:schemeClr val="tx1"/>
                  </a:solidFill>
                  <a:latin typeface="Arial" charset="0"/>
                  <a:ea typeface="新細明體" charset="-120"/>
                </a:endParaRPr>
              </a:p>
              <a:p>
                <a:pPr algn="ctr">
                  <a:lnSpc>
                    <a:spcPct val="85000"/>
                  </a:lnSpc>
                  <a:spcBef>
                    <a:spcPct val="30000"/>
                  </a:spcBef>
                  <a:buFontTx/>
                  <a:buNone/>
                </a:pPr>
                <a:r>
                  <a:rPr kumimoji="0" lang="en-US" altLang="zh-TW" sz="1350" dirty="0">
                    <a:solidFill>
                      <a:schemeClr val="tx1"/>
                    </a:solidFill>
                    <a:latin typeface="Tahoma" pitchFamily="34" charset="0"/>
                    <a:ea typeface="新細明體" charset="-120"/>
                    <a:cs typeface="Tahoma" pitchFamily="34" charset="0"/>
                  </a:rPr>
                  <a:t>(</a:t>
                </a:r>
                <a:r>
                  <a:rPr kumimoji="0" lang="zh-TW" altLang="en-US" sz="1350" dirty="0">
                    <a:solidFill>
                      <a:schemeClr val="tx1"/>
                    </a:solidFill>
                    <a:latin typeface="Tahoma" pitchFamily="34" charset="0"/>
                    <a:ea typeface="新細明體" charset="-120"/>
                    <a:cs typeface="Tahoma" pitchFamily="34" charset="0"/>
                  </a:rPr>
                  <a:t>實質轉銜</a:t>
                </a:r>
                <a:r>
                  <a:rPr kumimoji="0" lang="en-US" altLang="zh-TW" sz="1350" dirty="0">
                    <a:solidFill>
                      <a:schemeClr val="tx1"/>
                    </a:solidFill>
                    <a:latin typeface="Tahoma" pitchFamily="34" charset="0"/>
                    <a:ea typeface="新細明體" charset="-120"/>
                    <a:cs typeface="Tahoma" pitchFamily="34" charset="0"/>
                  </a:rPr>
                  <a:t>)</a:t>
                </a:r>
                <a:endParaRPr lang="zh-TW" altLang="en-US" sz="1350" dirty="0">
                  <a:solidFill>
                    <a:schemeClr val="tx1"/>
                  </a:solidFill>
                  <a:latin typeface="Arial" charset="0"/>
                  <a:ea typeface="新細明體" charset="-120"/>
                </a:endParaRPr>
              </a:p>
            </p:txBody>
          </p:sp>
          <p:sp>
            <p:nvSpPr>
              <p:cNvPr id="32" name="Rectangle 7"/>
              <p:cNvSpPr>
                <a:spLocks noChangeArrowheads="1"/>
              </p:cNvSpPr>
              <p:nvPr/>
            </p:nvSpPr>
            <p:spPr bwMode="gray">
              <a:xfrm>
                <a:off x="4096" y="754"/>
                <a:ext cx="1007" cy="408"/>
              </a:xfrm>
              <a:prstGeom prst="rect">
                <a:avLst/>
              </a:prstGeom>
              <a:solidFill>
                <a:srgbClr val="A1A646"/>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350" dirty="0">
                    <a:solidFill>
                      <a:schemeClr val="tx1"/>
                    </a:solidFill>
                    <a:latin typeface="Arial" charset="0"/>
                    <a:ea typeface="新細明體" charset="-120"/>
                  </a:rPr>
                  <a:t>轉銜後</a:t>
                </a:r>
              </a:p>
            </p:txBody>
          </p:sp>
        </p:grpSp>
        <p:grpSp>
          <p:nvGrpSpPr>
            <p:cNvPr id="10" name="Group 2"/>
            <p:cNvGrpSpPr>
              <a:grpSpLocks/>
            </p:cNvGrpSpPr>
            <p:nvPr/>
          </p:nvGrpSpPr>
          <p:grpSpPr bwMode="auto">
            <a:xfrm>
              <a:off x="165362" y="1556792"/>
              <a:ext cx="8753399" cy="5159810"/>
              <a:chOff x="741" y="599"/>
              <a:chExt cx="4330" cy="3513"/>
            </a:xfrm>
          </p:grpSpPr>
          <p:sp>
            <p:nvSpPr>
              <p:cNvPr id="19" name="Rectangle 3"/>
              <p:cNvSpPr>
                <a:spLocks noChangeArrowheads="1"/>
              </p:cNvSpPr>
              <p:nvPr/>
            </p:nvSpPr>
            <p:spPr bwMode="gray">
              <a:xfrm>
                <a:off x="741" y="1236"/>
                <a:ext cx="589" cy="539"/>
              </a:xfrm>
              <a:prstGeom prst="rect">
                <a:avLst/>
              </a:prstGeom>
              <a:solidFill>
                <a:srgbClr val="6399AB"/>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350">
                    <a:solidFill>
                      <a:schemeClr val="tx1"/>
                    </a:solidFill>
                    <a:latin typeface="Arial" charset="0"/>
                    <a:ea typeface="新細明體" charset="-120"/>
                  </a:rPr>
                  <a:t>行政人員</a:t>
                </a:r>
              </a:p>
            </p:txBody>
          </p:sp>
          <p:sp>
            <p:nvSpPr>
              <p:cNvPr id="20" name="AutoShape 4"/>
              <p:cNvSpPr>
                <a:spLocks noChangeArrowheads="1"/>
              </p:cNvSpPr>
              <p:nvPr/>
            </p:nvSpPr>
            <p:spPr bwMode="gray">
              <a:xfrm rot="5400000">
                <a:off x="478" y="1459"/>
                <a:ext cx="1867" cy="14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49 w 21600"/>
                  <a:gd name="T13" fmla="*/ 5143 h 21600"/>
                  <a:gd name="T14" fmla="*/ 16451 w 21600"/>
                  <a:gd name="T15" fmla="*/ 16457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6399AB"/>
                  </a:gs>
                  <a:gs pos="100000">
                    <a:srgbClr val="D2E2E7"/>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p>
                <a:endParaRPr lang="zh-TW" altLang="en-US"/>
              </a:p>
            </p:txBody>
          </p:sp>
          <p:sp>
            <p:nvSpPr>
              <p:cNvPr id="21" name="Rectangle 5"/>
              <p:cNvSpPr>
                <a:spLocks noChangeArrowheads="1"/>
              </p:cNvSpPr>
              <p:nvPr/>
            </p:nvSpPr>
            <p:spPr bwMode="auto">
              <a:xfrm>
                <a:off x="1498" y="614"/>
                <a:ext cx="3573" cy="1861"/>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sp>
            <p:nvSpPr>
              <p:cNvPr id="22" name="Rectangle 6"/>
              <p:cNvSpPr>
                <a:spLocks noChangeArrowheads="1"/>
              </p:cNvSpPr>
              <p:nvPr/>
            </p:nvSpPr>
            <p:spPr bwMode="gray">
              <a:xfrm>
                <a:off x="741" y="2759"/>
                <a:ext cx="563" cy="293"/>
              </a:xfrm>
              <a:prstGeom prst="rect">
                <a:avLst/>
              </a:prstGeom>
              <a:solidFill>
                <a:srgbClr val="E0AD12"/>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350" dirty="0">
                    <a:solidFill>
                      <a:schemeClr val="tx1"/>
                    </a:solidFill>
                    <a:latin typeface="Arial" charset="0"/>
                    <a:ea typeface="新細明體" charset="-120"/>
                  </a:rPr>
                  <a:t>導師</a:t>
                </a:r>
              </a:p>
            </p:txBody>
          </p:sp>
          <p:sp>
            <p:nvSpPr>
              <p:cNvPr id="23" name="AutoShape 7"/>
              <p:cNvSpPr>
                <a:spLocks noChangeArrowheads="1"/>
              </p:cNvSpPr>
              <p:nvPr/>
            </p:nvSpPr>
            <p:spPr bwMode="gray">
              <a:xfrm rot="5400000">
                <a:off x="980" y="2794"/>
                <a:ext cx="834" cy="17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43 w 21600"/>
                  <a:gd name="T13" fmla="*/ 5097 h 21600"/>
                  <a:gd name="T14" fmla="*/ 16457 w 21600"/>
                  <a:gd name="T15" fmla="*/ 16503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E0AD12"/>
                  </a:gs>
                  <a:gs pos="100000">
                    <a:srgbClr val="F6E8BB"/>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p>
                <a:endParaRPr lang="zh-TW" altLang="en-US"/>
              </a:p>
            </p:txBody>
          </p:sp>
          <p:sp>
            <p:nvSpPr>
              <p:cNvPr id="24" name="Rectangle 8"/>
              <p:cNvSpPr>
                <a:spLocks noChangeArrowheads="1"/>
              </p:cNvSpPr>
              <p:nvPr/>
            </p:nvSpPr>
            <p:spPr bwMode="auto">
              <a:xfrm>
                <a:off x="1498" y="2466"/>
                <a:ext cx="3573" cy="834"/>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sp>
            <p:nvSpPr>
              <p:cNvPr id="25" name="Rectangle 9"/>
              <p:cNvSpPr>
                <a:spLocks noChangeArrowheads="1"/>
              </p:cNvSpPr>
              <p:nvPr/>
            </p:nvSpPr>
            <p:spPr bwMode="gray">
              <a:xfrm>
                <a:off x="741" y="3502"/>
                <a:ext cx="583" cy="344"/>
              </a:xfrm>
              <a:prstGeom prst="rect">
                <a:avLst/>
              </a:prstGeom>
              <a:solidFill>
                <a:srgbClr val="A1A646"/>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FontTx/>
                  <a:buNone/>
                </a:pPr>
                <a:r>
                  <a:rPr lang="zh-TW" altLang="en-US" sz="1350" dirty="0">
                    <a:solidFill>
                      <a:schemeClr val="tx1"/>
                    </a:solidFill>
                    <a:latin typeface="Arial" charset="0"/>
                    <a:ea typeface="新細明體" charset="-120"/>
                  </a:rPr>
                  <a:t>專兼輔</a:t>
                </a:r>
                <a:r>
                  <a:rPr lang="en-US" altLang="zh-TW" sz="1350" dirty="0">
                    <a:solidFill>
                      <a:schemeClr val="tx1"/>
                    </a:solidFill>
                    <a:latin typeface="Arial" charset="0"/>
                    <a:ea typeface="新細明體" charset="-120"/>
                  </a:rPr>
                  <a:t/>
                </a:r>
                <a:br>
                  <a:rPr lang="en-US" altLang="zh-TW" sz="1350" dirty="0">
                    <a:solidFill>
                      <a:schemeClr val="tx1"/>
                    </a:solidFill>
                    <a:latin typeface="Arial" charset="0"/>
                    <a:ea typeface="新細明體" charset="-120"/>
                  </a:rPr>
                </a:br>
                <a:r>
                  <a:rPr lang="zh-TW" altLang="en-US" sz="1350" dirty="0">
                    <a:solidFill>
                      <a:schemeClr val="tx1"/>
                    </a:solidFill>
                    <a:latin typeface="Arial" charset="0"/>
                    <a:ea typeface="新細明體" charset="-120"/>
                  </a:rPr>
                  <a:t>教師</a:t>
                </a:r>
              </a:p>
            </p:txBody>
          </p:sp>
          <p:sp>
            <p:nvSpPr>
              <p:cNvPr id="26" name="AutoShape 10"/>
              <p:cNvSpPr>
                <a:spLocks noChangeArrowheads="1"/>
              </p:cNvSpPr>
              <p:nvPr/>
            </p:nvSpPr>
            <p:spPr bwMode="gray">
              <a:xfrm rot="5400000">
                <a:off x="1015" y="3618"/>
                <a:ext cx="792" cy="15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60 w 21600"/>
                  <a:gd name="T13" fmla="*/ 5058 h 21600"/>
                  <a:gd name="T14" fmla="*/ 16440 w 21600"/>
                  <a:gd name="T15" fmla="*/ 16542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A1A646"/>
                  </a:gs>
                  <a:gs pos="100000">
                    <a:srgbClr val="E4E6CA"/>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p>
                <a:endParaRPr lang="zh-TW" altLang="en-US"/>
              </a:p>
            </p:txBody>
          </p:sp>
          <p:sp>
            <p:nvSpPr>
              <p:cNvPr id="27" name="Rectangle 11"/>
              <p:cNvSpPr>
                <a:spLocks noChangeArrowheads="1"/>
              </p:cNvSpPr>
              <p:nvPr/>
            </p:nvSpPr>
            <p:spPr bwMode="auto">
              <a:xfrm>
                <a:off x="1498" y="3300"/>
                <a:ext cx="3573" cy="812"/>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grpSp>
        <p:sp>
          <p:nvSpPr>
            <p:cNvPr id="11" name="矩形 4"/>
            <p:cNvSpPr>
              <a:spLocks noChangeArrowheads="1"/>
            </p:cNvSpPr>
            <p:nvPr/>
          </p:nvSpPr>
          <p:spPr bwMode="auto">
            <a:xfrm>
              <a:off x="1680875" y="2380693"/>
              <a:ext cx="1769001" cy="815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zh-TW" sz="1200" dirty="0">
                  <a:solidFill>
                    <a:schemeClr val="tx1"/>
                  </a:solidFill>
                  <a:latin typeface="Arial" charset="0"/>
                  <a:ea typeface="新細明體" charset="-120"/>
                </a:rPr>
                <a:t>了解六年級</a:t>
              </a:r>
              <a:r>
                <a:rPr lang="zh-TW" altLang="en-US" sz="1200" dirty="0">
                  <a:solidFill>
                    <a:schemeClr val="tx1"/>
                  </a:solidFill>
                  <a:latin typeface="Arial" charset="0"/>
                  <a:ea typeface="新細明體" charset="-120"/>
                </a:rPr>
                <a:t>學生</a:t>
              </a:r>
              <a:r>
                <a:rPr lang="zh-TW" altLang="zh-TW" sz="1200" dirty="0">
                  <a:solidFill>
                    <a:schemeClr val="tx1"/>
                  </a:solidFill>
                  <a:latin typeface="Arial" charset="0"/>
                  <a:ea typeface="新細明體" charset="-120"/>
                </a:rPr>
                <a:t>屬性與導師特性</a:t>
              </a:r>
              <a:r>
                <a:rPr lang="zh-TW" altLang="en-US" sz="1200" dirty="0">
                  <a:solidFill>
                    <a:schemeClr val="tx1"/>
                  </a:solidFill>
                  <a:latin typeface="Arial" charset="0"/>
                  <a:ea typeface="新細明體" charset="-120"/>
                </a:rPr>
                <a:t>，並向相關人員收集學生資料。</a:t>
              </a:r>
              <a:endParaRPr lang="en-US" altLang="zh-TW" sz="1200" dirty="0">
                <a:solidFill>
                  <a:schemeClr val="tx1"/>
                </a:solidFill>
                <a:latin typeface="Arial" charset="0"/>
                <a:ea typeface="新細明體" charset="-120"/>
              </a:endParaRPr>
            </a:p>
          </p:txBody>
        </p:sp>
        <p:sp>
          <p:nvSpPr>
            <p:cNvPr id="12" name="矩形 5"/>
            <p:cNvSpPr>
              <a:spLocks noChangeArrowheads="1"/>
            </p:cNvSpPr>
            <p:nvPr/>
          </p:nvSpPr>
          <p:spPr bwMode="auto">
            <a:xfrm>
              <a:off x="3390833" y="1557662"/>
              <a:ext cx="2301504" cy="267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zh-TW" sz="1200" dirty="0">
                  <a:solidFill>
                    <a:schemeClr val="tx1"/>
                  </a:solidFill>
                  <a:latin typeface="Arial" charset="0"/>
                  <a:ea typeface="新細明體" charset="-120"/>
                </a:rPr>
                <a:t>召開校內轉銜說明會議，向導師傳達轉銜信念並說明轉銜表。</a:t>
              </a:r>
            </a:p>
            <a:p>
              <a:pPr eaLnBrk="1" hangingPunct="1">
                <a:spcBef>
                  <a:spcPct val="0"/>
                </a:spcBef>
                <a:buFontTx/>
                <a:buNone/>
              </a:pPr>
              <a:r>
                <a:rPr lang="en-US" altLang="zh-TW" sz="1200" dirty="0">
                  <a:solidFill>
                    <a:schemeClr val="tx1"/>
                  </a:solidFill>
                  <a:latin typeface="Arial" charset="0"/>
                  <a:ea typeface="新細明體" charset="-120"/>
                </a:rPr>
                <a:t>2.</a:t>
              </a:r>
              <a:r>
                <a:rPr lang="zh-TW" altLang="zh-TW" sz="1200" dirty="0">
                  <a:solidFill>
                    <a:schemeClr val="tx1"/>
                  </a:solidFill>
                  <a:latin typeface="Arial" charset="0"/>
                  <a:ea typeface="新細明體" charset="-120"/>
                </a:rPr>
                <a:t>盤整</a:t>
              </a:r>
              <a:r>
                <a:rPr lang="zh-TW" altLang="en-US" sz="1200" dirty="0">
                  <a:solidFill>
                    <a:schemeClr val="tx1"/>
                  </a:solidFill>
                  <a:latin typeface="Arial" charset="0"/>
                  <a:ea typeface="新細明體" charset="-120"/>
                </a:rPr>
                <a:t>校內</a:t>
              </a:r>
              <a:r>
                <a:rPr lang="zh-TW" altLang="zh-TW" sz="1200" dirty="0">
                  <a:solidFill>
                    <a:schemeClr val="tx1"/>
                  </a:solidFill>
                  <a:latin typeface="Arial" charset="0"/>
                  <a:ea typeface="新細明體" charset="-120"/>
                </a:rPr>
                <a:t>輔導</a:t>
              </a:r>
              <a:r>
                <a:rPr lang="zh-TW" altLang="en-US" sz="1200" dirty="0">
                  <a:solidFill>
                    <a:schemeClr val="tx1"/>
                  </a:solidFill>
                  <a:latin typeface="Arial" charset="0"/>
                  <a:ea typeface="新細明體" charset="-120"/>
                </a:rPr>
                <a:t>學生</a:t>
              </a:r>
              <a:r>
                <a:rPr lang="zh-TW" altLang="zh-TW" sz="1200" dirty="0">
                  <a:solidFill>
                    <a:schemeClr val="tx1"/>
                  </a:solidFill>
                  <a:latin typeface="Arial" charset="0"/>
                  <a:ea typeface="新細明體" charset="-120"/>
                </a:rPr>
                <a:t>，提供導師初步推薦名單。</a:t>
              </a:r>
            </a:p>
            <a:p>
              <a:pPr eaLnBrk="1" hangingPunct="1">
                <a:spcBef>
                  <a:spcPct val="0"/>
                </a:spcBef>
                <a:buFontTx/>
                <a:buNone/>
              </a:pPr>
              <a:r>
                <a:rPr lang="en-US" altLang="zh-TW" sz="1200" dirty="0">
                  <a:solidFill>
                    <a:schemeClr val="tx1"/>
                  </a:solidFill>
                  <a:latin typeface="Arial" charset="0"/>
                  <a:ea typeface="新細明體" charset="-120"/>
                </a:rPr>
                <a:t>3.</a:t>
              </a:r>
              <a:r>
                <a:rPr lang="zh-TW" altLang="zh-TW" sz="1200" dirty="0">
                  <a:solidFill>
                    <a:schemeClr val="tx1"/>
                  </a:solidFill>
                  <a:latin typeface="Arial" charset="0"/>
                  <a:ea typeface="新細明體" charset="-120"/>
                </a:rPr>
                <a:t>確認最終轉銜名單，並彙整校內轉銜表及相關輔導資料。</a:t>
              </a:r>
            </a:p>
            <a:p>
              <a:pPr eaLnBrk="1" hangingPunct="1">
                <a:spcBef>
                  <a:spcPct val="0"/>
                </a:spcBef>
                <a:buFontTx/>
                <a:buNone/>
              </a:pPr>
              <a:r>
                <a:rPr lang="en-US" altLang="zh-TW" sz="1200" dirty="0">
                  <a:solidFill>
                    <a:schemeClr val="tx1"/>
                  </a:solidFill>
                  <a:latin typeface="Arial" charset="0"/>
                  <a:ea typeface="新細明體" charset="-120"/>
                </a:rPr>
                <a:t>4.</a:t>
              </a:r>
              <a:r>
                <a:rPr lang="zh-TW" altLang="zh-TW" sz="1200" dirty="0">
                  <a:solidFill>
                    <a:schemeClr val="tx1"/>
                  </a:solidFill>
                  <a:latin typeface="Arial" charset="0"/>
                  <a:ea typeface="新細明體" charset="-120"/>
                </a:rPr>
                <a:t>確認轉銜名單中所需之行政協助事項。</a:t>
              </a:r>
            </a:p>
            <a:p>
              <a:pPr eaLnBrk="1" hangingPunct="1">
                <a:spcBef>
                  <a:spcPct val="0"/>
                </a:spcBef>
                <a:buFontTx/>
                <a:buNone/>
              </a:pPr>
              <a:r>
                <a:rPr lang="en-US" altLang="zh-TW" sz="1200" dirty="0">
                  <a:solidFill>
                    <a:schemeClr val="tx1"/>
                  </a:solidFill>
                  <a:latin typeface="Arial" charset="0"/>
                  <a:ea typeface="新細明體" charset="-120"/>
                </a:rPr>
                <a:t>5.</a:t>
              </a:r>
              <a:r>
                <a:rPr lang="zh-TW" altLang="zh-TW" sz="1200" dirty="0">
                  <a:solidFill>
                    <a:schemeClr val="tx1"/>
                  </a:solidFill>
                  <a:latin typeface="Arial" charset="0"/>
                  <a:ea typeface="新細明體" charset="-120"/>
                </a:rPr>
                <a:t>填寫轉銜表：補充未被導師轉銜出來之學生。</a:t>
              </a:r>
            </a:p>
            <a:p>
              <a:pPr eaLnBrk="1" hangingPunct="1">
                <a:spcBef>
                  <a:spcPct val="0"/>
                </a:spcBef>
                <a:buFontTx/>
                <a:buNone/>
              </a:pPr>
              <a:r>
                <a:rPr lang="en-US" altLang="zh-TW" sz="1200" dirty="0">
                  <a:solidFill>
                    <a:schemeClr val="tx1"/>
                  </a:solidFill>
                  <a:latin typeface="Arial" charset="0"/>
                  <a:ea typeface="新細明體" charset="-120"/>
                </a:rPr>
                <a:t>6.</a:t>
              </a:r>
              <a:r>
                <a:rPr lang="zh-TW" altLang="zh-TW" sz="1200" dirty="0">
                  <a:solidFill>
                    <a:schemeClr val="tx1"/>
                  </a:solidFill>
                  <a:latin typeface="Arial" charset="0"/>
                  <a:ea typeface="新細明體" charset="-120"/>
                </a:rPr>
                <a:t>留存校內轉銜名單存參。 </a:t>
              </a:r>
              <a:endParaRPr lang="zh-TW" altLang="en-US" sz="1200" dirty="0">
                <a:solidFill>
                  <a:schemeClr val="tx1"/>
                </a:solidFill>
                <a:latin typeface="Arial" charset="0"/>
                <a:ea typeface="新細明體" charset="-120"/>
              </a:endParaRPr>
            </a:p>
          </p:txBody>
        </p:sp>
        <p:sp>
          <p:nvSpPr>
            <p:cNvPr id="13" name="矩形 7"/>
            <p:cNvSpPr>
              <a:spLocks noChangeArrowheads="1"/>
            </p:cNvSpPr>
            <p:nvPr/>
          </p:nvSpPr>
          <p:spPr bwMode="auto">
            <a:xfrm>
              <a:off x="7236296" y="1628799"/>
              <a:ext cx="1799482" cy="197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zh-TW" sz="1200" dirty="0">
                  <a:solidFill>
                    <a:schemeClr val="tx1"/>
                  </a:solidFill>
                  <a:latin typeface="Arial" charset="0"/>
                  <a:ea typeface="新細明體" charset="-120"/>
                </a:rPr>
                <a:t>提供國中端後續說明與補充。</a:t>
              </a:r>
            </a:p>
            <a:p>
              <a:pPr eaLnBrk="1" hangingPunct="1">
                <a:spcBef>
                  <a:spcPct val="0"/>
                </a:spcBef>
                <a:buFontTx/>
                <a:buNone/>
              </a:pPr>
              <a:r>
                <a:rPr lang="en-US" altLang="zh-TW" sz="1200" dirty="0">
                  <a:solidFill>
                    <a:schemeClr val="tx1"/>
                  </a:solidFill>
                  <a:latin typeface="Arial" charset="0"/>
                  <a:ea typeface="新細明體" charset="-120"/>
                </a:rPr>
                <a:t>2.</a:t>
              </a:r>
              <a:r>
                <a:rPr lang="zh-TW" altLang="zh-TW" sz="1200" dirty="0">
                  <a:solidFill>
                    <a:schemeClr val="tx1"/>
                  </a:solidFill>
                  <a:latin typeface="Arial" charset="0"/>
                  <a:ea typeface="新細明體" charset="-120"/>
                </a:rPr>
                <a:t>未轉入原轉銜學校，需主動告</a:t>
              </a:r>
              <a:r>
                <a:rPr lang="zh-TW" altLang="en-US" sz="1200" dirty="0">
                  <a:solidFill>
                    <a:schemeClr val="tx1"/>
                  </a:solidFill>
                  <a:latin typeface="Arial" charset="0"/>
                  <a:ea typeface="新細明體" charset="-120"/>
                </a:rPr>
                <a:t>知</a:t>
              </a:r>
              <a:r>
                <a:rPr lang="zh-TW" altLang="zh-TW" sz="1200" dirty="0">
                  <a:solidFill>
                    <a:schemeClr val="tx1"/>
                  </a:solidFill>
                  <a:latin typeface="Arial" charset="0"/>
                  <a:ea typeface="新細明體" charset="-120"/>
                </a:rPr>
                <a:t>原</a:t>
              </a:r>
              <a:r>
                <a:rPr lang="zh-TW" altLang="en-US" sz="1200" dirty="0">
                  <a:solidFill>
                    <a:schemeClr val="tx1"/>
                  </a:solidFill>
                  <a:latin typeface="Arial" charset="0"/>
                  <a:ea typeface="新細明體" charset="-120"/>
                </a:rPr>
                <a:t>轉銜</a:t>
              </a:r>
              <a:r>
                <a:rPr lang="zh-TW" altLang="zh-TW" sz="1200" dirty="0">
                  <a:solidFill>
                    <a:schemeClr val="tx1"/>
                  </a:solidFill>
                  <a:latin typeface="Arial" charset="0"/>
                  <a:ea typeface="新細明體" charset="-120"/>
                </a:rPr>
                <a:t>學校與新轉入學校。</a:t>
              </a:r>
              <a:endParaRPr lang="en-US" altLang="zh-TW" sz="1200" dirty="0">
                <a:solidFill>
                  <a:schemeClr val="tx1"/>
                </a:solidFill>
                <a:latin typeface="Arial" charset="0"/>
                <a:ea typeface="新細明體" charset="-120"/>
              </a:endParaRPr>
            </a:p>
            <a:p>
              <a:pPr eaLnBrk="1" hangingPunct="1">
                <a:spcBef>
                  <a:spcPct val="0"/>
                </a:spcBef>
                <a:buFontTx/>
                <a:buNone/>
              </a:pPr>
              <a:r>
                <a:rPr lang="en-US" altLang="zh-TW" sz="1200" dirty="0">
                  <a:solidFill>
                    <a:schemeClr val="tx1"/>
                  </a:solidFill>
                  <a:latin typeface="Arial" charset="0"/>
                  <a:ea typeface="新細明體" charset="-120"/>
                </a:rPr>
                <a:t>3.</a:t>
              </a:r>
              <a:r>
                <a:rPr lang="zh-TW" altLang="en-US" sz="1200" dirty="0">
                  <a:solidFill>
                    <a:schemeClr val="tx1"/>
                  </a:solidFill>
                  <a:latin typeface="Arial" charset="0"/>
                  <a:ea typeface="新細明體" charset="-120"/>
                </a:rPr>
                <a:t>系統上轉銜後六個月若學生轉出無學校接收</a:t>
              </a:r>
              <a:r>
                <a:rPr lang="zh-TW" altLang="zh-TW" sz="1200" dirty="0">
                  <a:solidFill>
                    <a:schemeClr val="tx1"/>
                  </a:solidFill>
                  <a:latin typeface="Arial" charset="0"/>
                  <a:ea typeface="新細明體" charset="-120"/>
                </a:rPr>
                <a:t>，</a:t>
              </a:r>
              <a:r>
                <a:rPr lang="zh-TW" altLang="en-US" sz="1200" dirty="0">
                  <a:solidFill>
                    <a:schemeClr val="tx1"/>
                  </a:solidFill>
                  <a:latin typeface="Arial" charset="0"/>
                  <a:ea typeface="新細明體" charset="-120"/>
                </a:rPr>
                <a:t>將名單報請教育局</a:t>
              </a:r>
              <a:r>
                <a:rPr lang="zh-TW" altLang="zh-TW" sz="1200" dirty="0">
                  <a:solidFill>
                    <a:schemeClr val="tx1"/>
                  </a:solidFill>
                  <a:latin typeface="Arial" charset="0"/>
                  <a:ea typeface="新細明體" charset="-120"/>
                </a:rPr>
                <a:t>。</a:t>
              </a:r>
              <a:endParaRPr lang="zh-TW" altLang="en-US" sz="1200" dirty="0">
                <a:solidFill>
                  <a:schemeClr val="tx1"/>
                </a:solidFill>
                <a:latin typeface="Arial" charset="0"/>
                <a:ea typeface="新細明體" charset="-120"/>
              </a:endParaRPr>
            </a:p>
          </p:txBody>
        </p:sp>
        <p:sp>
          <p:nvSpPr>
            <p:cNvPr id="14" name="矩形 8"/>
            <p:cNvSpPr>
              <a:spLocks noChangeArrowheads="1"/>
            </p:cNvSpPr>
            <p:nvPr/>
          </p:nvSpPr>
          <p:spPr bwMode="auto">
            <a:xfrm>
              <a:off x="3421475" y="4399845"/>
              <a:ext cx="2447750" cy="104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zh-TW" sz="1200" dirty="0">
                  <a:solidFill>
                    <a:schemeClr val="tx1"/>
                  </a:solidFill>
                  <a:latin typeface="Arial" charset="0"/>
                  <a:ea typeface="新細明體" charset="-120"/>
                </a:rPr>
                <a:t>參加校內轉銜說明會。</a:t>
              </a:r>
            </a:p>
            <a:p>
              <a:pPr eaLnBrk="1" hangingPunct="1">
                <a:spcBef>
                  <a:spcPct val="0"/>
                </a:spcBef>
                <a:buFontTx/>
                <a:buNone/>
              </a:pPr>
              <a:r>
                <a:rPr lang="en-US" altLang="zh-TW" sz="1200" dirty="0">
                  <a:solidFill>
                    <a:schemeClr val="tx1"/>
                  </a:solidFill>
                  <a:latin typeface="Arial" charset="0"/>
                  <a:ea typeface="新細明體" charset="-120"/>
                </a:rPr>
                <a:t>2.</a:t>
              </a:r>
              <a:r>
                <a:rPr lang="zh-TW" altLang="zh-TW" sz="1200" dirty="0">
                  <a:solidFill>
                    <a:schemeClr val="tx1"/>
                  </a:solidFill>
                  <a:latin typeface="Arial" charset="0"/>
                  <a:ea typeface="新細明體" charset="-120"/>
                </a:rPr>
                <a:t>了解轉銜表單與填寫方式。</a:t>
              </a:r>
            </a:p>
            <a:p>
              <a:pPr eaLnBrk="1" hangingPunct="1">
                <a:spcBef>
                  <a:spcPct val="0"/>
                </a:spcBef>
                <a:buFontTx/>
                <a:buNone/>
              </a:pPr>
              <a:r>
                <a:rPr lang="en-US" altLang="zh-TW" sz="1200" dirty="0">
                  <a:solidFill>
                    <a:schemeClr val="tx1"/>
                  </a:solidFill>
                  <a:latin typeface="Arial" charset="0"/>
                  <a:ea typeface="新細明體" charset="-120"/>
                </a:rPr>
                <a:t>3.</a:t>
              </a:r>
              <a:r>
                <a:rPr lang="zh-TW" altLang="zh-TW" sz="1200" dirty="0">
                  <a:solidFill>
                    <a:schemeClr val="tx1"/>
                  </a:solidFill>
                  <a:latin typeface="Arial" charset="0"/>
                  <a:ea typeface="新細明體" charset="-120"/>
                </a:rPr>
                <a:t>轉銜適合學生。</a:t>
              </a:r>
            </a:p>
            <a:p>
              <a:pPr eaLnBrk="1" hangingPunct="1">
                <a:spcBef>
                  <a:spcPct val="0"/>
                </a:spcBef>
                <a:buFontTx/>
                <a:buNone/>
              </a:pPr>
              <a:r>
                <a:rPr lang="en-US" altLang="zh-TW" sz="1200" dirty="0">
                  <a:solidFill>
                    <a:schemeClr val="tx1"/>
                  </a:solidFill>
                  <a:latin typeface="Arial" charset="0"/>
                  <a:ea typeface="新細明體" charset="-120"/>
                </a:rPr>
                <a:t>4.</a:t>
              </a:r>
              <a:r>
                <a:rPr lang="zh-TW" altLang="zh-TW" sz="1200" dirty="0">
                  <a:solidFill>
                    <a:schemeClr val="tx1"/>
                  </a:solidFill>
                  <a:latin typeface="Arial" charset="0"/>
                  <a:ea typeface="新細明體" charset="-120"/>
                </a:rPr>
                <a:t>填寫轉銜表。 </a:t>
              </a:r>
              <a:endParaRPr lang="zh-TW" altLang="en-US" sz="1200" dirty="0">
                <a:solidFill>
                  <a:schemeClr val="tx1"/>
                </a:solidFill>
                <a:latin typeface="Arial" charset="0"/>
                <a:ea typeface="新細明體" charset="-120"/>
              </a:endParaRPr>
            </a:p>
          </p:txBody>
        </p:sp>
        <p:sp>
          <p:nvSpPr>
            <p:cNvPr id="15" name="矩形 9"/>
            <p:cNvSpPr>
              <a:spLocks noChangeArrowheads="1"/>
            </p:cNvSpPr>
            <p:nvPr/>
          </p:nvSpPr>
          <p:spPr bwMode="auto">
            <a:xfrm>
              <a:off x="7418121" y="4530322"/>
              <a:ext cx="1152129" cy="58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zh-TW" sz="1200" dirty="0">
                  <a:solidFill>
                    <a:schemeClr val="tx1"/>
                  </a:solidFill>
                  <a:latin typeface="Arial" charset="0"/>
                  <a:ea typeface="新細明體" charset="-120"/>
                </a:rPr>
                <a:t>提供國中端後續說明與補充 </a:t>
              </a:r>
              <a:endParaRPr lang="zh-TW" altLang="en-US" sz="1200" dirty="0">
                <a:solidFill>
                  <a:schemeClr val="tx1"/>
                </a:solidFill>
                <a:latin typeface="Arial" charset="0"/>
                <a:ea typeface="新細明體" charset="-120"/>
              </a:endParaRPr>
            </a:p>
          </p:txBody>
        </p:sp>
        <p:sp>
          <p:nvSpPr>
            <p:cNvPr id="16" name="矩形 11"/>
            <p:cNvSpPr>
              <a:spLocks noChangeArrowheads="1"/>
            </p:cNvSpPr>
            <p:nvPr/>
          </p:nvSpPr>
          <p:spPr bwMode="auto">
            <a:xfrm>
              <a:off x="3421475" y="5639892"/>
              <a:ext cx="2270862" cy="104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zh-TW" sz="1200" dirty="0">
                  <a:solidFill>
                    <a:schemeClr val="tx1"/>
                  </a:solidFill>
                  <a:latin typeface="Arial" charset="0"/>
                  <a:ea typeface="新細明體" charset="-120"/>
                </a:rPr>
                <a:t>參與校內轉銜</a:t>
              </a:r>
              <a:r>
                <a:rPr lang="zh-TW" altLang="en-US" sz="1200" dirty="0">
                  <a:solidFill>
                    <a:schemeClr val="tx1"/>
                  </a:solidFill>
                  <a:latin typeface="Arial" charset="0"/>
                  <a:ea typeface="新細明體" charset="-120"/>
                </a:rPr>
                <a:t>評估</a:t>
              </a:r>
              <a:r>
                <a:rPr lang="zh-TW" altLang="zh-TW" sz="1200" dirty="0">
                  <a:solidFill>
                    <a:schemeClr val="tx1"/>
                  </a:solidFill>
                  <a:latin typeface="Arial" charset="0"/>
                  <a:ea typeface="新細明體" charset="-120"/>
                </a:rPr>
                <a:t>會議。</a:t>
              </a:r>
            </a:p>
            <a:p>
              <a:pPr eaLnBrk="1" hangingPunct="1">
                <a:spcBef>
                  <a:spcPct val="0"/>
                </a:spcBef>
                <a:buFontTx/>
                <a:buNone/>
              </a:pPr>
              <a:r>
                <a:rPr lang="en-US" altLang="zh-TW" sz="1200" dirty="0">
                  <a:solidFill>
                    <a:schemeClr val="tx1"/>
                  </a:solidFill>
                  <a:latin typeface="Arial" charset="0"/>
                  <a:ea typeface="新細明體" charset="-120"/>
                </a:rPr>
                <a:t>2.</a:t>
              </a:r>
              <a:r>
                <a:rPr lang="zh-TW" altLang="zh-TW" sz="1200" dirty="0">
                  <a:solidFill>
                    <a:schemeClr val="tx1"/>
                  </a:solidFill>
                  <a:latin typeface="Arial" charset="0"/>
                  <a:ea typeface="新細明體" charset="-120"/>
                </a:rPr>
                <a:t>對轉銜名單提供相關專業建議。</a:t>
              </a:r>
            </a:p>
            <a:p>
              <a:pPr eaLnBrk="1" hangingPunct="1">
                <a:spcBef>
                  <a:spcPct val="0"/>
                </a:spcBef>
                <a:buFontTx/>
                <a:buNone/>
              </a:pPr>
              <a:r>
                <a:rPr lang="en-US" altLang="zh-TW" sz="1200" dirty="0">
                  <a:solidFill>
                    <a:schemeClr val="tx1"/>
                  </a:solidFill>
                  <a:latin typeface="Arial" charset="0"/>
                  <a:ea typeface="新細明體" charset="-120"/>
                </a:rPr>
                <a:t>3.</a:t>
              </a:r>
              <a:r>
                <a:rPr lang="zh-TW" altLang="zh-TW" sz="1200" dirty="0">
                  <a:solidFill>
                    <a:schemeClr val="tx1"/>
                  </a:solidFill>
                  <a:latin typeface="Arial" charset="0"/>
                  <a:ea typeface="新細明體" charset="-120"/>
                </a:rPr>
                <a:t>填寫轉銜表：補充未被導師轉銜出來之學生。 </a:t>
              </a:r>
              <a:endParaRPr lang="zh-TW" altLang="en-US" sz="1200" dirty="0">
                <a:solidFill>
                  <a:schemeClr val="tx1"/>
                </a:solidFill>
                <a:latin typeface="Arial" charset="0"/>
                <a:ea typeface="新細明體" charset="-120"/>
              </a:endParaRPr>
            </a:p>
          </p:txBody>
        </p:sp>
        <p:sp>
          <p:nvSpPr>
            <p:cNvPr id="17" name="矩形 12"/>
            <p:cNvSpPr>
              <a:spLocks noChangeArrowheads="1"/>
            </p:cNvSpPr>
            <p:nvPr/>
          </p:nvSpPr>
          <p:spPr bwMode="auto">
            <a:xfrm>
              <a:off x="7418121" y="5872796"/>
              <a:ext cx="1224135" cy="58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zh-TW" sz="1200" dirty="0">
                  <a:solidFill>
                    <a:schemeClr val="tx1"/>
                  </a:solidFill>
                  <a:latin typeface="Arial" charset="0"/>
                  <a:ea typeface="新細明體" charset="-120"/>
                </a:rPr>
                <a:t>提供國中端後續說明與補充</a:t>
              </a:r>
            </a:p>
          </p:txBody>
        </p:sp>
        <p:sp>
          <p:nvSpPr>
            <p:cNvPr id="18" name="文字方塊 17"/>
            <p:cNvSpPr txBox="1"/>
            <p:nvPr/>
          </p:nvSpPr>
          <p:spPr>
            <a:xfrm>
              <a:off x="2284875" y="-150354"/>
              <a:ext cx="5472608" cy="861585"/>
            </a:xfrm>
            <a:prstGeom prst="rect">
              <a:avLst/>
            </a:prstGeom>
            <a:noFill/>
          </p:spPr>
          <p:txBody>
            <a:bodyPr>
              <a:spAutoFit/>
            </a:bodyPr>
            <a:lstStyle/>
            <a:p>
              <a:pPr algn="ctr">
                <a:defRPr/>
              </a:pPr>
              <a:r>
                <a:rPr lang="zh-TW" altLang="en-US" sz="3600" b="1" dirty="0">
                  <a:ln w="1905"/>
                  <a:solidFill>
                    <a:schemeClr val="accent1">
                      <a:lumMod val="25000"/>
                    </a:schemeClr>
                  </a:solidFill>
                  <a:effectLst>
                    <a:innerShdw blurRad="69850" dist="43180" dir="5400000">
                      <a:srgbClr val="000000">
                        <a:alpha val="65000"/>
                      </a:srgbClr>
                    </a:innerShdw>
                  </a:effectLst>
                  <a:ea typeface="新細明體" charset="0"/>
                  <a:cs typeface="新細明體" charset="0"/>
                </a:rPr>
                <a:t>國小端各人員</a:t>
              </a:r>
            </a:p>
          </p:txBody>
        </p:sp>
      </p:grpSp>
      <p:sp>
        <p:nvSpPr>
          <p:cNvPr id="33" name="Rectangle 9"/>
          <p:cNvSpPr>
            <a:spLocks noChangeArrowheads="1"/>
          </p:cNvSpPr>
          <p:nvPr/>
        </p:nvSpPr>
        <p:spPr bwMode="gray">
          <a:xfrm>
            <a:off x="94415" y="6031117"/>
            <a:ext cx="1206551" cy="304325"/>
          </a:xfrm>
          <a:prstGeom prst="rect">
            <a:avLst/>
          </a:prstGeom>
          <a:solidFill>
            <a:srgbClr val="814F82"/>
          </a:solidFill>
          <a:ln>
            <a:noFill/>
          </a:ln>
          <a:extLst/>
        </p:spPr>
        <p:txBody>
          <a:bodyPr lIns="34290" tIns="33338" rIns="34290" bIns="33338" anchor="ctr" anchorCtr="1"/>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FontTx/>
              <a:buNone/>
            </a:pPr>
            <a:r>
              <a:rPr lang="zh-TW" altLang="en-US" sz="1350" dirty="0">
                <a:solidFill>
                  <a:schemeClr val="tx1"/>
                </a:solidFill>
                <a:latin typeface="Arial" charset="0"/>
                <a:ea typeface="新細明體" charset="-120"/>
              </a:rPr>
              <a:t>專業人員</a:t>
            </a:r>
          </a:p>
        </p:txBody>
      </p:sp>
      <p:sp>
        <p:nvSpPr>
          <p:cNvPr id="34" name="AutoShape 10"/>
          <p:cNvSpPr>
            <a:spLocks noChangeArrowheads="1"/>
          </p:cNvSpPr>
          <p:nvPr/>
        </p:nvSpPr>
        <p:spPr bwMode="gray">
          <a:xfrm rot="5400000">
            <a:off x="1079832" y="6014613"/>
            <a:ext cx="806623" cy="32188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60 w 21600"/>
              <a:gd name="T13" fmla="*/ 5058 h 21600"/>
              <a:gd name="T14" fmla="*/ 16440 w 21600"/>
              <a:gd name="T15" fmla="*/ 16542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814F82"/>
              </a:gs>
              <a:gs pos="100000">
                <a:srgbClr val="E4E6CA"/>
              </a:gs>
            </a:gsLst>
            <a:lin ang="5400000" scaled="1"/>
          </a:gradFill>
          <a:ln>
            <a:noFill/>
          </a:ln>
          <a:extLst/>
        </p:spPr>
        <p:txBody>
          <a:bodyPr lIns="34290" tIns="33338" rIns="34290" bIns="33338" anchor="ctr" anchorCtr="1"/>
          <a:lstStyle/>
          <a:p>
            <a:endParaRPr lang="zh-TW" altLang="en-US"/>
          </a:p>
        </p:txBody>
      </p:sp>
      <p:sp>
        <p:nvSpPr>
          <p:cNvPr id="35" name="Rectangle 11"/>
          <p:cNvSpPr>
            <a:spLocks noChangeArrowheads="1"/>
          </p:cNvSpPr>
          <p:nvPr/>
        </p:nvSpPr>
        <p:spPr bwMode="auto">
          <a:xfrm>
            <a:off x="1636059" y="5790430"/>
            <a:ext cx="7329455" cy="779694"/>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sp>
        <p:nvSpPr>
          <p:cNvPr id="37" name="矩形 11"/>
          <p:cNvSpPr>
            <a:spLocks noChangeArrowheads="1"/>
          </p:cNvSpPr>
          <p:nvPr/>
        </p:nvSpPr>
        <p:spPr bwMode="auto">
          <a:xfrm>
            <a:off x="3409368" y="5891953"/>
            <a:ext cx="17032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en-US" sz="1200" dirty="0">
                <a:solidFill>
                  <a:schemeClr val="tx1"/>
                </a:solidFill>
                <a:latin typeface="Arial" charset="0"/>
                <a:ea typeface="新細明體" charset="-120"/>
              </a:rPr>
              <a:t>偕同確認轉銜名單</a:t>
            </a:r>
            <a:endParaRPr lang="en-US" altLang="zh-TW" sz="1200" dirty="0">
              <a:solidFill>
                <a:schemeClr val="tx1"/>
              </a:solidFill>
              <a:latin typeface="Arial" charset="0"/>
              <a:ea typeface="新細明體" charset="-120"/>
            </a:endParaRPr>
          </a:p>
          <a:p>
            <a:pPr eaLnBrk="1" hangingPunct="1">
              <a:spcBef>
                <a:spcPct val="0"/>
              </a:spcBef>
              <a:buFontTx/>
              <a:buNone/>
            </a:pPr>
            <a:r>
              <a:rPr lang="en-US" altLang="zh-TW" sz="1200" dirty="0">
                <a:solidFill>
                  <a:schemeClr val="tx1"/>
                </a:solidFill>
                <a:latin typeface="Arial" charset="0"/>
                <a:ea typeface="新細明體" charset="-120"/>
              </a:rPr>
              <a:t>2.</a:t>
            </a:r>
            <a:r>
              <a:rPr lang="zh-TW" altLang="en-US" sz="1200" dirty="0">
                <a:solidFill>
                  <a:schemeClr val="tx1"/>
                </a:solidFill>
                <a:latin typeface="Arial" charset="0"/>
                <a:ea typeface="新細明體" charset="-120"/>
              </a:rPr>
              <a:t>出席校內轉銜會議</a:t>
            </a:r>
            <a:r>
              <a:rPr lang="zh-TW" altLang="zh-TW" sz="1200" dirty="0">
                <a:solidFill>
                  <a:schemeClr val="tx1"/>
                </a:solidFill>
                <a:latin typeface="Arial" charset="0"/>
                <a:ea typeface="新細明體" charset="-120"/>
              </a:rPr>
              <a:t>。 </a:t>
            </a:r>
            <a:endParaRPr lang="zh-TW" altLang="en-US" sz="1200" dirty="0">
              <a:solidFill>
                <a:schemeClr val="tx1"/>
              </a:solidFill>
              <a:latin typeface="Arial" charset="0"/>
              <a:ea typeface="新細明體" charset="-120"/>
            </a:endParaRPr>
          </a:p>
        </p:txBody>
      </p:sp>
      <p:sp>
        <p:nvSpPr>
          <p:cNvPr id="38" name="矩形 11"/>
          <p:cNvSpPr>
            <a:spLocks noChangeArrowheads="1"/>
          </p:cNvSpPr>
          <p:nvPr/>
        </p:nvSpPr>
        <p:spPr bwMode="auto">
          <a:xfrm>
            <a:off x="1900635" y="5984285"/>
            <a:ext cx="17032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200" dirty="0">
                <a:solidFill>
                  <a:schemeClr val="tx1"/>
                </a:solidFill>
                <a:latin typeface="Arial" charset="0"/>
                <a:ea typeface="新細明體" charset="-120"/>
              </a:rPr>
              <a:t>不須出席</a:t>
            </a:r>
            <a:r>
              <a:rPr lang="zh-TW" altLang="zh-TW" sz="1200" dirty="0">
                <a:solidFill>
                  <a:schemeClr val="tx1"/>
                </a:solidFill>
                <a:latin typeface="Arial" charset="0"/>
                <a:ea typeface="新細明體" charset="-120"/>
              </a:rPr>
              <a:t>。 </a:t>
            </a:r>
            <a:endParaRPr lang="zh-TW" altLang="en-US" sz="1200" dirty="0">
              <a:solidFill>
                <a:schemeClr val="tx1"/>
              </a:solidFill>
              <a:latin typeface="Arial" charset="0"/>
              <a:ea typeface="新細明體" charset="-120"/>
            </a:endParaRPr>
          </a:p>
        </p:txBody>
      </p:sp>
      <p:sp>
        <p:nvSpPr>
          <p:cNvPr id="39" name="矩形 11"/>
          <p:cNvSpPr>
            <a:spLocks noChangeArrowheads="1"/>
          </p:cNvSpPr>
          <p:nvPr/>
        </p:nvSpPr>
        <p:spPr bwMode="auto">
          <a:xfrm>
            <a:off x="5799382" y="5930181"/>
            <a:ext cx="14128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5"/>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6"/>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8"/>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8"/>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200" dirty="0">
                <a:solidFill>
                  <a:schemeClr val="tx1"/>
                </a:solidFill>
                <a:latin typeface="Arial" charset="0"/>
                <a:ea typeface="新細明體" charset="-120"/>
              </a:rPr>
              <a:t>出席並進行轉銜學生資料補充</a:t>
            </a:r>
          </a:p>
        </p:txBody>
      </p:sp>
      <p:sp>
        <p:nvSpPr>
          <p:cNvPr id="42" name="矩形 41"/>
          <p:cNvSpPr/>
          <p:nvPr/>
        </p:nvSpPr>
        <p:spPr>
          <a:xfrm>
            <a:off x="7338249" y="5767780"/>
            <a:ext cx="1649521" cy="830997"/>
          </a:xfrm>
          <a:prstGeom prst="rect">
            <a:avLst/>
          </a:prstGeom>
        </p:spPr>
        <p:txBody>
          <a:bodyPr wrap="square">
            <a:spAutoFit/>
          </a:bodyPr>
          <a:lstStyle/>
          <a:p>
            <a:pPr>
              <a:spcBef>
                <a:spcPct val="0"/>
              </a:spcBef>
            </a:pPr>
            <a:r>
              <a:rPr lang="zh-TW" altLang="en-US" sz="1200" dirty="0"/>
              <a:t>學校社工師透過</a:t>
            </a:r>
            <a:r>
              <a:rPr lang="zh-TW" altLang="zh-TW" sz="1200" dirty="0"/>
              <a:t>區域轉銜類型</a:t>
            </a:r>
            <a:r>
              <a:rPr lang="zh-TW" altLang="en-US" sz="1200" dirty="0"/>
              <a:t>的分析</a:t>
            </a:r>
            <a:r>
              <a:rPr lang="zh-TW" altLang="zh-TW" sz="1200" dirty="0"/>
              <a:t>，作為後續協助指標，發展服務方案與策略</a:t>
            </a:r>
            <a:r>
              <a:rPr lang="zh-TW" altLang="en-US" sz="1200" dirty="0">
                <a:latin typeface="新細明體"/>
                <a:ea typeface="新細明體"/>
              </a:rPr>
              <a:t>。</a:t>
            </a:r>
            <a:endParaRPr lang="zh-TW" altLang="en-US" sz="1200" dirty="0"/>
          </a:p>
        </p:txBody>
      </p:sp>
    </p:spTree>
    <p:extLst>
      <p:ext uri="{BB962C8B-B14F-4D97-AF65-F5344CB8AC3E}">
        <p14:creationId xmlns:p14="http://schemas.microsoft.com/office/powerpoint/2010/main" val="2700197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127164" y="476673"/>
            <a:ext cx="8981339" cy="4211927"/>
            <a:chOff x="87121" y="222467"/>
            <a:chExt cx="9053552" cy="5094073"/>
          </a:xfrm>
        </p:grpSpPr>
        <p:grpSp>
          <p:nvGrpSpPr>
            <p:cNvPr id="5" name="Group 2"/>
            <p:cNvGrpSpPr>
              <a:grpSpLocks/>
            </p:cNvGrpSpPr>
            <p:nvPr/>
          </p:nvGrpSpPr>
          <p:grpSpPr bwMode="auto">
            <a:xfrm>
              <a:off x="1436535" y="1176115"/>
              <a:ext cx="7704138" cy="668338"/>
              <a:chOff x="340" y="741"/>
              <a:chExt cx="4853" cy="421"/>
            </a:xfrm>
          </p:grpSpPr>
          <p:sp>
            <p:nvSpPr>
              <p:cNvPr id="22" name="Line 3"/>
              <p:cNvSpPr>
                <a:spLocks noChangeShapeType="1"/>
              </p:cNvSpPr>
              <p:nvPr/>
            </p:nvSpPr>
            <p:spPr bwMode="auto">
              <a:xfrm>
                <a:off x="340" y="962"/>
                <a:ext cx="4853"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3" name="Rectangle 4"/>
              <p:cNvSpPr>
                <a:spLocks noChangeArrowheads="1"/>
              </p:cNvSpPr>
              <p:nvPr/>
            </p:nvSpPr>
            <p:spPr bwMode="gray">
              <a:xfrm>
                <a:off x="521" y="754"/>
                <a:ext cx="1159" cy="408"/>
              </a:xfrm>
              <a:prstGeom prst="rect">
                <a:avLst/>
              </a:prstGeom>
              <a:solidFill>
                <a:srgbClr val="6399AB"/>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algn="ctr">
                  <a:lnSpc>
                    <a:spcPct val="85000"/>
                  </a:lnSpc>
                  <a:spcBef>
                    <a:spcPct val="30000"/>
                  </a:spcBef>
                  <a:buFontTx/>
                  <a:buNone/>
                </a:pPr>
                <a:r>
                  <a:rPr kumimoji="0" lang="zh-TW" altLang="en-US" sz="1350" dirty="0">
                    <a:solidFill>
                      <a:schemeClr val="tx1"/>
                    </a:solidFill>
                    <a:latin typeface="Tahoma" pitchFamily="34" charset="0"/>
                    <a:ea typeface="新細明體" charset="-120"/>
                    <a:cs typeface="Tahoma" pitchFamily="34" charset="0"/>
                  </a:rPr>
                  <a:t>轉銜前</a:t>
                </a:r>
                <a:endParaRPr kumimoji="0" lang="en-US" altLang="zh-TW" sz="1350" dirty="0">
                  <a:solidFill>
                    <a:schemeClr val="tx1"/>
                  </a:solidFill>
                  <a:latin typeface="Tahoma" pitchFamily="34" charset="0"/>
                  <a:ea typeface="新細明體" charset="-120"/>
                  <a:cs typeface="Tahoma" pitchFamily="34" charset="0"/>
                </a:endParaRPr>
              </a:p>
              <a:p>
                <a:pPr algn="ctr">
                  <a:lnSpc>
                    <a:spcPct val="85000"/>
                  </a:lnSpc>
                  <a:spcBef>
                    <a:spcPct val="30000"/>
                  </a:spcBef>
                  <a:buFontTx/>
                  <a:buNone/>
                </a:pPr>
                <a:r>
                  <a:rPr kumimoji="0" lang="en-US" altLang="zh-TW" sz="1350" dirty="0">
                    <a:solidFill>
                      <a:schemeClr val="tx1"/>
                    </a:solidFill>
                    <a:latin typeface="Tahoma" pitchFamily="34" charset="0"/>
                    <a:ea typeface="新細明體" charset="-120"/>
                    <a:cs typeface="Tahoma" pitchFamily="34" charset="0"/>
                  </a:rPr>
                  <a:t>(</a:t>
                </a:r>
                <a:r>
                  <a:rPr kumimoji="0" lang="zh-TW" altLang="en-US" sz="1350" dirty="0">
                    <a:solidFill>
                      <a:schemeClr val="tx1"/>
                    </a:solidFill>
                    <a:latin typeface="Tahoma" pitchFamily="34" charset="0"/>
                    <a:ea typeface="新細明體" charset="-120"/>
                    <a:cs typeface="Tahoma" pitchFamily="34" charset="0"/>
                  </a:rPr>
                  <a:t>分區說明會</a:t>
                </a:r>
                <a:r>
                  <a:rPr kumimoji="0" lang="en-US" altLang="zh-TW" sz="1350" dirty="0">
                    <a:solidFill>
                      <a:schemeClr val="tx1"/>
                    </a:solidFill>
                    <a:latin typeface="Tahoma" pitchFamily="34" charset="0"/>
                    <a:ea typeface="新細明體" charset="-120"/>
                    <a:cs typeface="Tahoma" pitchFamily="34" charset="0"/>
                  </a:rPr>
                  <a:t>)</a:t>
                </a:r>
                <a:endParaRPr lang="zh-TW" altLang="en-US" sz="1350" dirty="0">
                  <a:solidFill>
                    <a:schemeClr val="tx1"/>
                  </a:solidFill>
                  <a:latin typeface="Arial" charset="0"/>
                  <a:ea typeface="新細明體" charset="-120"/>
                </a:endParaRPr>
              </a:p>
            </p:txBody>
          </p:sp>
          <p:sp>
            <p:nvSpPr>
              <p:cNvPr id="24" name="Rectangle 6"/>
              <p:cNvSpPr>
                <a:spLocks noChangeArrowheads="1"/>
              </p:cNvSpPr>
              <p:nvPr/>
            </p:nvSpPr>
            <p:spPr bwMode="gray">
              <a:xfrm>
                <a:off x="2303" y="741"/>
                <a:ext cx="750" cy="408"/>
              </a:xfrm>
              <a:prstGeom prst="rect">
                <a:avLst/>
              </a:prstGeom>
              <a:solidFill>
                <a:srgbClr val="E0AD12"/>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FontTx/>
                  <a:buNone/>
                </a:pPr>
                <a:r>
                  <a:rPr lang="zh-TW" altLang="en-US" sz="1350" dirty="0">
                    <a:solidFill>
                      <a:schemeClr val="tx1"/>
                    </a:solidFill>
                    <a:latin typeface="Arial" charset="0"/>
                    <a:ea typeface="新細明體" charset="-120"/>
                  </a:rPr>
                  <a:t>轉銜中</a:t>
                </a:r>
                <a:endParaRPr lang="en-US" altLang="zh-TW" sz="1350" dirty="0">
                  <a:solidFill>
                    <a:schemeClr val="tx1"/>
                  </a:solidFill>
                  <a:latin typeface="Arial" charset="0"/>
                  <a:ea typeface="新細明體" charset="-120"/>
                </a:endParaRPr>
              </a:p>
              <a:p>
                <a:pPr algn="ctr">
                  <a:lnSpc>
                    <a:spcPct val="85000"/>
                  </a:lnSpc>
                  <a:spcBef>
                    <a:spcPct val="30000"/>
                  </a:spcBef>
                  <a:buFontTx/>
                  <a:buNone/>
                </a:pPr>
                <a:r>
                  <a:rPr kumimoji="0" lang="en-US" altLang="zh-TW" sz="1350" dirty="0">
                    <a:solidFill>
                      <a:schemeClr val="tx1"/>
                    </a:solidFill>
                    <a:latin typeface="Tahoma" pitchFamily="34" charset="0"/>
                    <a:ea typeface="新細明體" charset="-120"/>
                    <a:cs typeface="Tahoma" pitchFamily="34" charset="0"/>
                  </a:rPr>
                  <a:t>(</a:t>
                </a:r>
                <a:r>
                  <a:rPr kumimoji="0" lang="zh-TW" altLang="en-US" sz="1350" dirty="0">
                    <a:solidFill>
                      <a:schemeClr val="tx1"/>
                    </a:solidFill>
                    <a:latin typeface="Tahoma" pitchFamily="34" charset="0"/>
                    <a:ea typeface="新細明體" charset="-120"/>
                    <a:cs typeface="Tahoma" pitchFamily="34" charset="0"/>
                  </a:rPr>
                  <a:t>實質轉銜</a:t>
                </a:r>
                <a:r>
                  <a:rPr kumimoji="0" lang="en-US" altLang="zh-TW" sz="1350" dirty="0">
                    <a:solidFill>
                      <a:schemeClr val="tx1"/>
                    </a:solidFill>
                    <a:latin typeface="Tahoma" pitchFamily="34" charset="0"/>
                    <a:ea typeface="新細明體" charset="-120"/>
                    <a:cs typeface="Tahoma" pitchFamily="34" charset="0"/>
                  </a:rPr>
                  <a:t>)</a:t>
                </a:r>
                <a:endParaRPr lang="zh-TW" altLang="en-US" sz="1350" dirty="0">
                  <a:solidFill>
                    <a:schemeClr val="tx1"/>
                  </a:solidFill>
                  <a:latin typeface="Arial" charset="0"/>
                  <a:ea typeface="新細明體" charset="-120"/>
                </a:endParaRPr>
              </a:p>
            </p:txBody>
          </p:sp>
          <p:sp>
            <p:nvSpPr>
              <p:cNvPr id="25" name="Rectangle 7"/>
              <p:cNvSpPr>
                <a:spLocks noChangeArrowheads="1"/>
              </p:cNvSpPr>
              <p:nvPr/>
            </p:nvSpPr>
            <p:spPr bwMode="gray">
              <a:xfrm>
                <a:off x="3395" y="754"/>
                <a:ext cx="1610" cy="408"/>
              </a:xfrm>
              <a:prstGeom prst="rect">
                <a:avLst/>
              </a:prstGeom>
              <a:solidFill>
                <a:srgbClr val="A1A646"/>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350">
                    <a:solidFill>
                      <a:schemeClr val="tx1"/>
                    </a:solidFill>
                    <a:latin typeface="Arial" charset="0"/>
                    <a:ea typeface="新細明體" charset="-120"/>
                  </a:rPr>
                  <a:t>轉銜後</a:t>
                </a:r>
              </a:p>
            </p:txBody>
          </p:sp>
        </p:grpSp>
        <p:grpSp>
          <p:nvGrpSpPr>
            <p:cNvPr id="6" name="Group 2"/>
            <p:cNvGrpSpPr>
              <a:grpSpLocks/>
            </p:cNvGrpSpPr>
            <p:nvPr/>
          </p:nvGrpSpPr>
          <p:grpSpPr bwMode="auto">
            <a:xfrm>
              <a:off x="87121" y="1918192"/>
              <a:ext cx="8813512" cy="3398348"/>
              <a:chOff x="738" y="600"/>
              <a:chExt cx="4324" cy="2499"/>
            </a:xfrm>
          </p:grpSpPr>
          <p:sp>
            <p:nvSpPr>
              <p:cNvPr id="13" name="Rectangle 3"/>
              <p:cNvSpPr>
                <a:spLocks noChangeArrowheads="1"/>
              </p:cNvSpPr>
              <p:nvPr/>
            </p:nvSpPr>
            <p:spPr bwMode="gray">
              <a:xfrm>
                <a:off x="741" y="1086"/>
                <a:ext cx="589" cy="583"/>
              </a:xfrm>
              <a:prstGeom prst="rect">
                <a:avLst/>
              </a:prstGeom>
              <a:solidFill>
                <a:srgbClr val="6399AB"/>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350">
                    <a:solidFill>
                      <a:schemeClr val="tx1"/>
                    </a:solidFill>
                    <a:latin typeface="Arial" charset="0"/>
                    <a:ea typeface="新細明體" charset="-120"/>
                  </a:rPr>
                  <a:t>行政人員</a:t>
                </a:r>
              </a:p>
            </p:txBody>
          </p:sp>
          <p:sp>
            <p:nvSpPr>
              <p:cNvPr id="14" name="AutoShape 4"/>
              <p:cNvSpPr>
                <a:spLocks noChangeArrowheads="1"/>
              </p:cNvSpPr>
              <p:nvPr/>
            </p:nvSpPr>
            <p:spPr bwMode="gray">
              <a:xfrm rot="5400000">
                <a:off x="609" y="1328"/>
                <a:ext cx="1604" cy="14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52 w 21600"/>
                  <a:gd name="T13" fmla="*/ 5143 h 21600"/>
                  <a:gd name="T14" fmla="*/ 16448 w 21600"/>
                  <a:gd name="T15" fmla="*/ 16457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6399AB"/>
                  </a:gs>
                  <a:gs pos="100000">
                    <a:srgbClr val="D2E2E7"/>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p>
                <a:endParaRPr lang="zh-TW" altLang="en-US"/>
              </a:p>
            </p:txBody>
          </p:sp>
          <p:sp>
            <p:nvSpPr>
              <p:cNvPr id="15" name="Rectangle 5"/>
              <p:cNvSpPr>
                <a:spLocks noChangeArrowheads="1"/>
              </p:cNvSpPr>
              <p:nvPr/>
            </p:nvSpPr>
            <p:spPr bwMode="auto">
              <a:xfrm>
                <a:off x="1485" y="607"/>
                <a:ext cx="3573" cy="1596"/>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sp>
            <p:nvSpPr>
              <p:cNvPr id="16" name="Rectangle 6"/>
              <p:cNvSpPr>
                <a:spLocks noChangeArrowheads="1"/>
              </p:cNvSpPr>
              <p:nvPr/>
            </p:nvSpPr>
            <p:spPr bwMode="gray">
              <a:xfrm>
                <a:off x="748" y="2263"/>
                <a:ext cx="589" cy="260"/>
              </a:xfrm>
              <a:prstGeom prst="rect">
                <a:avLst/>
              </a:prstGeom>
              <a:solidFill>
                <a:srgbClr val="E0AD12"/>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350">
                    <a:solidFill>
                      <a:schemeClr val="tx1"/>
                    </a:solidFill>
                    <a:latin typeface="Arial" charset="0"/>
                    <a:ea typeface="新細明體" charset="-120"/>
                  </a:rPr>
                  <a:t>導師</a:t>
                </a:r>
              </a:p>
            </p:txBody>
          </p:sp>
          <p:sp>
            <p:nvSpPr>
              <p:cNvPr id="17" name="AutoShape 7"/>
              <p:cNvSpPr>
                <a:spLocks noChangeArrowheads="1"/>
              </p:cNvSpPr>
              <p:nvPr/>
            </p:nvSpPr>
            <p:spPr bwMode="gray">
              <a:xfrm rot="5400000">
                <a:off x="1224" y="2325"/>
                <a:ext cx="365" cy="1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75 w 21600"/>
                  <a:gd name="T13" fmla="*/ 5108 h 21600"/>
                  <a:gd name="T14" fmla="*/ 16425 w 21600"/>
                  <a:gd name="T15" fmla="*/ 16492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E0AD12"/>
                  </a:gs>
                  <a:gs pos="100000">
                    <a:srgbClr val="F6E8BB"/>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p>
                <a:endParaRPr lang="zh-TW" altLang="en-US"/>
              </a:p>
            </p:txBody>
          </p:sp>
          <p:sp>
            <p:nvSpPr>
              <p:cNvPr id="18" name="Rectangle 8"/>
              <p:cNvSpPr>
                <a:spLocks noChangeArrowheads="1"/>
              </p:cNvSpPr>
              <p:nvPr/>
            </p:nvSpPr>
            <p:spPr bwMode="auto">
              <a:xfrm>
                <a:off x="1485" y="2217"/>
                <a:ext cx="3573" cy="365"/>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sp>
            <p:nvSpPr>
              <p:cNvPr id="19" name="Rectangle 9"/>
              <p:cNvSpPr>
                <a:spLocks noChangeArrowheads="1"/>
              </p:cNvSpPr>
              <p:nvPr/>
            </p:nvSpPr>
            <p:spPr bwMode="gray">
              <a:xfrm>
                <a:off x="738" y="2699"/>
                <a:ext cx="592" cy="318"/>
              </a:xfrm>
              <a:prstGeom prst="rect">
                <a:avLst/>
              </a:prstGeom>
              <a:solidFill>
                <a:srgbClr val="A1A646"/>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FontTx/>
                  <a:buNone/>
                </a:pPr>
                <a:r>
                  <a:rPr lang="zh-TW" altLang="en-US" sz="1350" dirty="0">
                    <a:solidFill>
                      <a:schemeClr val="tx1"/>
                    </a:solidFill>
                    <a:latin typeface="Arial" charset="0"/>
                    <a:ea typeface="新細明體" charset="-120"/>
                  </a:rPr>
                  <a:t>專兼輔教師</a:t>
                </a:r>
              </a:p>
            </p:txBody>
          </p:sp>
          <p:sp>
            <p:nvSpPr>
              <p:cNvPr id="20" name="AutoShape 10"/>
              <p:cNvSpPr>
                <a:spLocks noChangeArrowheads="1"/>
              </p:cNvSpPr>
              <p:nvPr/>
            </p:nvSpPr>
            <p:spPr bwMode="gray">
              <a:xfrm rot="5400000">
                <a:off x="1152" y="2767"/>
                <a:ext cx="516" cy="14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44 w 21600"/>
                  <a:gd name="T13" fmla="*/ 5143 h 21600"/>
                  <a:gd name="T14" fmla="*/ 16456 w 21600"/>
                  <a:gd name="T15" fmla="*/ 16457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A1A646"/>
                  </a:gs>
                  <a:gs pos="100000">
                    <a:srgbClr val="E4E6CA"/>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p>
                <a:endParaRPr lang="zh-TW" altLang="en-US"/>
              </a:p>
            </p:txBody>
          </p:sp>
          <p:sp>
            <p:nvSpPr>
              <p:cNvPr id="21" name="Rectangle 11"/>
              <p:cNvSpPr>
                <a:spLocks noChangeArrowheads="1"/>
              </p:cNvSpPr>
              <p:nvPr/>
            </p:nvSpPr>
            <p:spPr bwMode="auto">
              <a:xfrm>
                <a:off x="1489" y="2582"/>
                <a:ext cx="3573" cy="516"/>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grpSp>
        <p:sp>
          <p:nvSpPr>
            <p:cNvPr id="7" name="矩形 62"/>
            <p:cNvSpPr>
              <a:spLocks noChangeArrowheads="1"/>
            </p:cNvSpPr>
            <p:nvPr/>
          </p:nvSpPr>
          <p:spPr bwMode="auto">
            <a:xfrm>
              <a:off x="1721442" y="2025015"/>
              <a:ext cx="2496478" cy="189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新細明體" panose="02020500000000000000" pitchFamily="18" charset="-120"/>
                  <a:ea typeface="新細明體" panose="02020500000000000000" pitchFamily="18" charset="-120"/>
                </a:rPr>
                <a:t>1.</a:t>
              </a:r>
              <a:r>
                <a:rPr lang="zh-TW" altLang="zh-TW" sz="1200" dirty="0">
                  <a:solidFill>
                    <a:schemeClr val="tx1"/>
                  </a:solidFill>
                  <a:latin typeface="新細明體" panose="02020500000000000000" pitchFamily="18" charset="-120"/>
                  <a:ea typeface="新細明體" panose="02020500000000000000" pitchFamily="18" charset="-120"/>
                </a:rPr>
                <a:t>整理過往接受轉銜名單後之安排與服務經驗，協助國小了解資料的流向與效益。</a:t>
              </a:r>
            </a:p>
            <a:p>
              <a:pPr eaLnBrk="1" hangingPunct="1">
                <a:spcBef>
                  <a:spcPct val="0"/>
                </a:spcBef>
                <a:buFontTx/>
                <a:buNone/>
              </a:pPr>
              <a:r>
                <a:rPr lang="en-US" altLang="zh-TW" sz="1200" dirty="0">
                  <a:solidFill>
                    <a:schemeClr val="tx1"/>
                  </a:solidFill>
                  <a:latin typeface="新細明體" panose="02020500000000000000" pitchFamily="18" charset="-120"/>
                  <a:ea typeface="新細明體" panose="02020500000000000000" pitchFamily="18" charset="-120"/>
                </a:rPr>
                <a:t>2.</a:t>
              </a:r>
              <a:r>
                <a:rPr lang="zh-TW" altLang="zh-TW" sz="1200" dirty="0">
                  <a:solidFill>
                    <a:schemeClr val="tx1"/>
                  </a:solidFill>
                  <a:latin typeface="新細明體" panose="02020500000000000000" pitchFamily="18" charset="-120"/>
                  <a:ea typeface="新細明體" panose="02020500000000000000" pitchFamily="18" charset="-120"/>
                </a:rPr>
                <a:t>說明國中端期待延續服務對象及希望取得之資訊為何。</a:t>
              </a:r>
            </a:p>
            <a:p>
              <a:pPr eaLnBrk="1" hangingPunct="1">
                <a:spcBef>
                  <a:spcPct val="0"/>
                </a:spcBef>
                <a:buFontTx/>
                <a:buNone/>
              </a:pPr>
              <a:r>
                <a:rPr lang="en-US" altLang="zh-TW" sz="1200" dirty="0">
                  <a:solidFill>
                    <a:schemeClr val="tx1"/>
                  </a:solidFill>
                  <a:latin typeface="新細明體" panose="02020500000000000000" pitchFamily="18" charset="-120"/>
                  <a:ea typeface="新細明體" panose="02020500000000000000" pitchFamily="18" charset="-120"/>
                </a:rPr>
                <a:t>3.</a:t>
              </a:r>
              <a:r>
                <a:rPr lang="zh-TW" altLang="en-US" sz="1200" dirty="0">
                  <a:solidFill>
                    <a:schemeClr val="tx1"/>
                  </a:solidFill>
                  <a:latin typeface="新細明體" panose="02020500000000000000" pitchFamily="18" charset="-120"/>
                  <a:ea typeface="新細明體" panose="02020500000000000000" pitchFamily="18" charset="-120"/>
                </a:rPr>
                <a:t>針對上述進行「市內實質轉銜」表格之修訂，並討論可能執行的困難與因應方式</a:t>
              </a:r>
              <a:r>
                <a:rPr lang="zh-TW" altLang="zh-TW" sz="1200" dirty="0">
                  <a:solidFill>
                    <a:schemeClr val="tx1"/>
                  </a:solidFill>
                  <a:latin typeface="新細明體" panose="02020500000000000000" pitchFamily="18" charset="-120"/>
                  <a:ea typeface="新細明體" panose="02020500000000000000" pitchFamily="18" charset="-120"/>
                </a:rPr>
                <a:t> </a:t>
              </a:r>
              <a:endParaRPr lang="zh-TW" altLang="en-US" sz="1200" dirty="0">
                <a:solidFill>
                  <a:schemeClr val="tx1"/>
                </a:solidFill>
                <a:latin typeface="新細明體" panose="02020500000000000000" pitchFamily="18" charset="-120"/>
                <a:ea typeface="新細明體" panose="02020500000000000000" pitchFamily="18" charset="-120"/>
              </a:endParaRPr>
            </a:p>
          </p:txBody>
        </p:sp>
        <p:sp>
          <p:nvSpPr>
            <p:cNvPr id="8" name="矩形 63"/>
            <p:cNvSpPr>
              <a:spLocks noChangeArrowheads="1"/>
            </p:cNvSpPr>
            <p:nvPr/>
          </p:nvSpPr>
          <p:spPr bwMode="auto">
            <a:xfrm>
              <a:off x="4422521" y="2696783"/>
              <a:ext cx="2077153" cy="33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zh-TW" sz="1200" dirty="0">
                  <a:solidFill>
                    <a:schemeClr val="tx1"/>
                  </a:solidFill>
                  <a:latin typeface="Arial" charset="0"/>
                  <a:ea typeface="新細明體" charset="-120"/>
                </a:rPr>
                <a:t>逐一了解轉銜</a:t>
              </a:r>
              <a:r>
                <a:rPr lang="zh-TW" altLang="en-US" sz="1200" dirty="0">
                  <a:solidFill>
                    <a:schemeClr val="tx1"/>
                  </a:solidFill>
                  <a:latin typeface="Arial" charset="0"/>
                  <a:ea typeface="新細明體" charset="-120"/>
                </a:rPr>
                <a:t>學生</a:t>
              </a:r>
              <a:r>
                <a:rPr lang="zh-TW" altLang="zh-TW" sz="1200" dirty="0">
                  <a:solidFill>
                    <a:schemeClr val="tx1"/>
                  </a:solidFill>
                  <a:latin typeface="Arial" charset="0"/>
                  <a:ea typeface="新細明體" charset="-120"/>
                </a:rPr>
                <a:t>。</a:t>
              </a:r>
              <a:endParaRPr lang="zh-TW" altLang="en-US" sz="1200" dirty="0">
                <a:solidFill>
                  <a:schemeClr val="tx1"/>
                </a:solidFill>
                <a:latin typeface="Arial" charset="0"/>
                <a:ea typeface="新細明體" charset="-120"/>
              </a:endParaRPr>
            </a:p>
          </p:txBody>
        </p:sp>
        <p:sp>
          <p:nvSpPr>
            <p:cNvPr id="9" name="矩形 64"/>
            <p:cNvSpPr>
              <a:spLocks noChangeArrowheads="1"/>
            </p:cNvSpPr>
            <p:nvPr/>
          </p:nvSpPr>
          <p:spPr bwMode="auto">
            <a:xfrm>
              <a:off x="6286611" y="1948349"/>
              <a:ext cx="2645800" cy="212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zh-TW" sz="1200" dirty="0">
                  <a:solidFill>
                    <a:schemeClr val="tx1"/>
                  </a:solidFill>
                  <a:latin typeface="Arial" charset="0"/>
                  <a:ea typeface="新細明體" charset="-120"/>
                </a:rPr>
                <a:t>整理轉銜名單與資料，進行分級處理，以盤整後續輔導老師及導師各自所須之資訊。</a:t>
              </a:r>
            </a:p>
            <a:p>
              <a:pPr eaLnBrk="1" hangingPunct="1">
                <a:spcBef>
                  <a:spcPct val="0"/>
                </a:spcBef>
                <a:buFontTx/>
                <a:buNone/>
              </a:pPr>
              <a:r>
                <a:rPr lang="en-US" altLang="zh-TW" sz="1200" dirty="0">
                  <a:solidFill>
                    <a:schemeClr val="tx1"/>
                  </a:solidFill>
                  <a:latin typeface="Arial" charset="0"/>
                  <a:ea typeface="新細明體" charset="-120"/>
                </a:rPr>
                <a:t>2.</a:t>
              </a:r>
              <a:r>
                <a:rPr lang="zh-TW" altLang="zh-TW" sz="1200" dirty="0">
                  <a:solidFill>
                    <a:schemeClr val="tx1"/>
                  </a:solidFill>
                  <a:latin typeface="Arial" charset="0"/>
                  <a:ea typeface="新細明體" charset="-120"/>
                </a:rPr>
                <a:t>轉銜資料保存。</a:t>
              </a:r>
            </a:p>
            <a:p>
              <a:pPr eaLnBrk="1" hangingPunct="1">
                <a:spcBef>
                  <a:spcPct val="0"/>
                </a:spcBef>
                <a:buFontTx/>
                <a:buNone/>
              </a:pPr>
              <a:r>
                <a:rPr lang="en-US" altLang="zh-TW" sz="1200" dirty="0">
                  <a:solidFill>
                    <a:schemeClr val="tx1"/>
                  </a:solidFill>
                  <a:latin typeface="Arial" charset="0"/>
                  <a:ea typeface="新細明體" charset="-120"/>
                </a:rPr>
                <a:t>3.</a:t>
              </a:r>
              <a:r>
                <a:rPr lang="zh-TW" altLang="zh-TW" sz="1200" dirty="0">
                  <a:solidFill>
                    <a:schemeClr val="tx1"/>
                  </a:solidFill>
                  <a:latin typeface="Arial" charset="0"/>
                  <a:ea typeface="新細明體" charset="-120"/>
                </a:rPr>
                <a:t>個別學生的介入處理規</a:t>
              </a:r>
              <a:r>
                <a:rPr lang="zh-TW" altLang="en-US" sz="1200" dirty="0">
                  <a:solidFill>
                    <a:schemeClr val="tx1"/>
                  </a:solidFill>
                  <a:latin typeface="Arial" charset="0"/>
                  <a:ea typeface="新細明體" charset="-120"/>
                </a:rPr>
                <a:t>    </a:t>
              </a:r>
              <a:endParaRPr lang="en-US" altLang="zh-TW" sz="1200" dirty="0">
                <a:solidFill>
                  <a:schemeClr val="tx1"/>
                </a:solidFill>
                <a:latin typeface="Arial" charset="0"/>
                <a:ea typeface="新細明體" charset="-120"/>
              </a:endParaRPr>
            </a:p>
            <a:p>
              <a:pPr eaLnBrk="1" hangingPunct="1">
                <a:spcBef>
                  <a:spcPct val="0"/>
                </a:spcBef>
                <a:buFontTx/>
                <a:buNone/>
              </a:pPr>
              <a:r>
                <a:rPr lang="zh-TW" altLang="zh-TW" sz="1200" dirty="0">
                  <a:solidFill>
                    <a:schemeClr val="tx1"/>
                  </a:solidFill>
                  <a:latin typeface="Arial" charset="0"/>
                  <a:ea typeface="新細明體" charset="-120"/>
                </a:rPr>
                <a:t>劃與行政協助</a:t>
              </a:r>
              <a:r>
                <a:rPr lang="zh-TW" altLang="en-US" sz="1200" dirty="0">
                  <a:solidFill>
                    <a:schemeClr val="tx1"/>
                  </a:solidFill>
                  <a:latin typeface="新細明體"/>
                  <a:ea typeface="新細明體"/>
                </a:rPr>
                <a:t>，評估學生需求，</a:t>
              </a:r>
              <a:r>
                <a:rPr lang="zh-TW" altLang="en-US" sz="1200" dirty="0">
                  <a:solidFill>
                    <a:schemeClr val="tx1"/>
                  </a:solidFill>
                  <a:latin typeface="Arial" charset="0"/>
                  <a:ea typeface="新細明體" charset="-120"/>
                </a:rPr>
                <a:t>召開轉介會議</a:t>
              </a:r>
              <a:r>
                <a:rPr lang="zh-TW" altLang="zh-TW" sz="1200" dirty="0">
                  <a:solidFill>
                    <a:schemeClr val="tx1"/>
                  </a:solidFill>
                  <a:latin typeface="Arial" charset="0"/>
                  <a:ea typeface="新細明體" charset="-120"/>
                </a:rPr>
                <a:t>。</a:t>
              </a:r>
            </a:p>
            <a:p>
              <a:pPr eaLnBrk="1" hangingPunct="1">
                <a:spcBef>
                  <a:spcPct val="0"/>
                </a:spcBef>
                <a:buFontTx/>
                <a:buNone/>
              </a:pPr>
              <a:r>
                <a:rPr lang="en-US" altLang="zh-TW" sz="1200" dirty="0">
                  <a:solidFill>
                    <a:schemeClr val="tx1"/>
                  </a:solidFill>
                  <a:latin typeface="Arial" charset="0"/>
                  <a:ea typeface="新細明體" charset="-120"/>
                </a:rPr>
                <a:t>4.</a:t>
              </a:r>
              <a:r>
                <a:rPr lang="zh-TW" altLang="zh-TW" sz="1200" dirty="0">
                  <a:solidFill>
                    <a:schemeClr val="tx1"/>
                  </a:solidFill>
                  <a:latin typeface="Arial" charset="0"/>
                  <a:ea typeface="新細明體" charset="-120"/>
                </a:rPr>
                <a:t>轉銜學生未轉入，需聯</a:t>
              </a:r>
              <a:endParaRPr lang="en-US" altLang="zh-TW" sz="1200" dirty="0">
                <a:solidFill>
                  <a:schemeClr val="tx1"/>
                </a:solidFill>
                <a:latin typeface="Arial" charset="0"/>
                <a:ea typeface="新細明體" charset="-120"/>
              </a:endParaRPr>
            </a:p>
            <a:p>
              <a:pPr eaLnBrk="1" hangingPunct="1">
                <a:spcBef>
                  <a:spcPct val="0"/>
                </a:spcBef>
                <a:buFontTx/>
                <a:buNone/>
              </a:pPr>
              <a:r>
                <a:rPr lang="zh-TW" altLang="zh-TW" sz="1200" dirty="0">
                  <a:solidFill>
                    <a:schemeClr val="tx1"/>
                  </a:solidFill>
                  <a:latin typeface="Arial" charset="0"/>
                  <a:ea typeface="新細明體" charset="-120"/>
                </a:rPr>
                <a:t>繫原學校。 </a:t>
              </a:r>
              <a:endParaRPr lang="zh-TW" altLang="en-US" sz="1200" dirty="0">
                <a:solidFill>
                  <a:schemeClr val="tx1"/>
                </a:solidFill>
                <a:latin typeface="Arial" charset="0"/>
                <a:ea typeface="新細明體" charset="-120"/>
              </a:endParaRPr>
            </a:p>
          </p:txBody>
        </p:sp>
        <p:sp>
          <p:nvSpPr>
            <p:cNvPr id="10" name="矩形 65"/>
            <p:cNvSpPr>
              <a:spLocks noChangeArrowheads="1"/>
            </p:cNvSpPr>
            <p:nvPr/>
          </p:nvSpPr>
          <p:spPr bwMode="auto">
            <a:xfrm>
              <a:off x="6315525" y="4188400"/>
              <a:ext cx="2062728" cy="33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zh-TW" sz="1200" dirty="0">
                  <a:solidFill>
                    <a:schemeClr val="tx1"/>
                  </a:solidFill>
                  <a:latin typeface="Arial" charset="0"/>
                  <a:ea typeface="新細明體" charset="-120"/>
                </a:rPr>
                <a:t>協助學生適應與輔導 </a:t>
              </a:r>
              <a:endParaRPr lang="zh-TW" altLang="en-US" sz="1200" dirty="0">
                <a:solidFill>
                  <a:schemeClr val="tx1"/>
                </a:solidFill>
                <a:latin typeface="Arial" charset="0"/>
                <a:ea typeface="新細明體" charset="-120"/>
              </a:endParaRPr>
            </a:p>
          </p:txBody>
        </p:sp>
        <p:sp>
          <p:nvSpPr>
            <p:cNvPr id="11" name="矩形 66"/>
            <p:cNvSpPr>
              <a:spLocks noChangeArrowheads="1"/>
            </p:cNvSpPr>
            <p:nvPr/>
          </p:nvSpPr>
          <p:spPr bwMode="auto">
            <a:xfrm>
              <a:off x="6315525" y="4666757"/>
              <a:ext cx="2221691" cy="55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zh-TW" sz="1200" dirty="0">
                  <a:solidFill>
                    <a:schemeClr val="tx1"/>
                  </a:solidFill>
                  <a:latin typeface="Arial" charset="0"/>
                  <a:ea typeface="新細明體" charset="-120"/>
                </a:rPr>
                <a:t>了解重點名單，提早觀察及輔導介入規劃。</a:t>
              </a:r>
            </a:p>
          </p:txBody>
        </p:sp>
        <p:sp>
          <p:nvSpPr>
            <p:cNvPr id="12" name="文字方塊 11"/>
            <p:cNvSpPr txBox="1"/>
            <p:nvPr/>
          </p:nvSpPr>
          <p:spPr>
            <a:xfrm>
              <a:off x="107504" y="222467"/>
              <a:ext cx="9022022" cy="861654"/>
            </a:xfrm>
            <a:prstGeom prst="rect">
              <a:avLst/>
            </a:prstGeom>
            <a:noFill/>
          </p:spPr>
          <p:txBody>
            <a:bodyPr wrap="square">
              <a:spAutoFit/>
            </a:bodyPr>
            <a:lstStyle/>
            <a:p>
              <a:pPr algn="ctr">
                <a:defRPr/>
              </a:pPr>
              <a:r>
                <a:rPr lang="zh-TW" altLang="en-US" sz="3600" b="1" dirty="0">
                  <a:ln w="1905"/>
                  <a:effectLst>
                    <a:innerShdw blurRad="69850" dist="43180" dir="5400000">
                      <a:srgbClr val="000000">
                        <a:alpha val="65000"/>
                      </a:srgbClr>
                    </a:innerShdw>
                  </a:effectLst>
                  <a:ea typeface="新細明體" charset="0"/>
                  <a:cs typeface="新細明體" charset="0"/>
                </a:rPr>
                <a:t>國中端各人員</a:t>
              </a:r>
              <a:r>
                <a:rPr lang="en-US" altLang="zh-TW" sz="3600" b="1" dirty="0">
                  <a:ln w="1905"/>
                  <a:effectLst>
                    <a:innerShdw blurRad="69850" dist="43180" dir="5400000">
                      <a:srgbClr val="000000">
                        <a:alpha val="65000"/>
                      </a:srgbClr>
                    </a:innerShdw>
                  </a:effectLst>
                  <a:ea typeface="新細明體" charset="0"/>
                  <a:cs typeface="新細明體" charset="0"/>
                </a:rPr>
                <a:t>(</a:t>
              </a:r>
              <a:r>
                <a:rPr lang="zh-TW" altLang="en-US" sz="3600" b="1" dirty="0">
                  <a:ln w="1905"/>
                  <a:effectLst>
                    <a:innerShdw blurRad="69850" dist="43180" dir="5400000">
                      <a:srgbClr val="000000">
                        <a:alpha val="65000"/>
                      </a:srgbClr>
                    </a:innerShdw>
                  </a:effectLst>
                  <a:ea typeface="新細明體" charset="0"/>
                  <a:cs typeface="新細明體" charset="0"/>
                </a:rPr>
                <a:t>針對接收任務</a:t>
              </a:r>
              <a:r>
                <a:rPr lang="en-US" altLang="zh-TW" sz="3600" b="1" dirty="0">
                  <a:ln w="1905"/>
                  <a:effectLst>
                    <a:innerShdw blurRad="69850" dist="43180" dir="5400000">
                      <a:srgbClr val="000000">
                        <a:alpha val="65000"/>
                      </a:srgbClr>
                    </a:innerShdw>
                  </a:effectLst>
                  <a:ea typeface="新細明體" charset="0"/>
                  <a:cs typeface="新細明體" charset="0"/>
                </a:rPr>
                <a:t>)</a:t>
              </a:r>
              <a:endParaRPr lang="zh-TW" altLang="en-US" sz="3600" b="1" dirty="0">
                <a:ln w="1905"/>
                <a:effectLst>
                  <a:innerShdw blurRad="69850" dist="43180" dir="5400000">
                    <a:srgbClr val="000000">
                      <a:alpha val="65000"/>
                    </a:srgbClr>
                  </a:innerShdw>
                </a:effectLst>
                <a:ea typeface="新細明體" charset="0"/>
                <a:cs typeface="新細明體" charset="0"/>
              </a:endParaRPr>
            </a:p>
          </p:txBody>
        </p:sp>
      </p:grpSp>
      <p:sp>
        <p:nvSpPr>
          <p:cNvPr id="26" name="Rectangle 9"/>
          <p:cNvSpPr>
            <a:spLocks noChangeArrowheads="1"/>
          </p:cNvSpPr>
          <p:nvPr/>
        </p:nvSpPr>
        <p:spPr bwMode="gray">
          <a:xfrm>
            <a:off x="127164" y="5146741"/>
            <a:ext cx="1180608" cy="478739"/>
          </a:xfrm>
          <a:prstGeom prst="rect">
            <a:avLst/>
          </a:prstGeom>
          <a:solidFill>
            <a:srgbClr val="814F82"/>
          </a:solidFill>
          <a:ln>
            <a:noFill/>
          </a:ln>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FontTx/>
              <a:buNone/>
            </a:pPr>
            <a:r>
              <a:rPr lang="zh-TW" altLang="en-US" sz="1350" dirty="0">
                <a:solidFill>
                  <a:schemeClr val="tx1"/>
                </a:solidFill>
                <a:latin typeface="Arial" charset="0"/>
                <a:ea typeface="新細明體" charset="-120"/>
              </a:rPr>
              <a:t>專業人員</a:t>
            </a:r>
          </a:p>
        </p:txBody>
      </p:sp>
      <p:sp>
        <p:nvSpPr>
          <p:cNvPr id="27" name="AutoShape 10"/>
          <p:cNvSpPr>
            <a:spLocks noChangeArrowheads="1"/>
          </p:cNvSpPr>
          <p:nvPr/>
        </p:nvSpPr>
        <p:spPr bwMode="gray">
          <a:xfrm rot="5400000">
            <a:off x="750130" y="5256670"/>
            <a:ext cx="1477727" cy="33953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60 w 21600"/>
              <a:gd name="T13" fmla="*/ 5058 h 21600"/>
              <a:gd name="T14" fmla="*/ 16440 w 21600"/>
              <a:gd name="T15" fmla="*/ 16542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814F82"/>
              </a:gs>
              <a:gs pos="100000">
                <a:srgbClr val="E4E6CA"/>
              </a:gs>
            </a:gsLst>
            <a:lin ang="5400000" scaled="1"/>
          </a:gradFill>
          <a:ln>
            <a:noFill/>
          </a:ln>
          <a:extLst/>
        </p:spPr>
        <p:txBody>
          <a:bodyPr lIns="34290" tIns="33338" rIns="34290" bIns="33338" anchor="ctr" anchorCtr="1"/>
          <a:lstStyle/>
          <a:p>
            <a:endParaRPr lang="zh-TW" altLang="en-US"/>
          </a:p>
        </p:txBody>
      </p:sp>
      <p:sp>
        <p:nvSpPr>
          <p:cNvPr id="28" name="Rectangle 11"/>
          <p:cNvSpPr>
            <a:spLocks noChangeArrowheads="1"/>
          </p:cNvSpPr>
          <p:nvPr/>
        </p:nvSpPr>
        <p:spPr bwMode="auto">
          <a:xfrm>
            <a:off x="1648583" y="4694322"/>
            <a:ext cx="7221795" cy="1470981"/>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sp>
        <p:nvSpPr>
          <p:cNvPr id="29" name="矩形 11"/>
          <p:cNvSpPr>
            <a:spLocks noChangeArrowheads="1"/>
          </p:cNvSpPr>
          <p:nvPr/>
        </p:nvSpPr>
        <p:spPr bwMode="auto">
          <a:xfrm>
            <a:off x="6305889" y="4694322"/>
            <a:ext cx="2317817"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zh-TW" sz="1200" dirty="0">
                <a:solidFill>
                  <a:schemeClr val="tx1"/>
                </a:solidFill>
                <a:latin typeface="Arial" charset="0"/>
                <a:ea typeface="新細明體" charset="-120"/>
              </a:rPr>
              <a:t>追縱轉銜會議中評估需後續服務之學生。</a:t>
            </a:r>
            <a:endParaRPr lang="en-US" altLang="zh-TW" sz="1200" dirty="0">
              <a:solidFill>
                <a:schemeClr val="tx1"/>
              </a:solidFill>
              <a:latin typeface="Arial" charset="0"/>
              <a:ea typeface="新細明體" charset="-120"/>
            </a:endParaRPr>
          </a:p>
          <a:p>
            <a:pPr eaLnBrk="1" hangingPunct="1">
              <a:spcBef>
                <a:spcPct val="0"/>
              </a:spcBef>
              <a:buNone/>
            </a:pPr>
            <a:r>
              <a:rPr lang="en-US" altLang="zh-TW" sz="1200" dirty="0">
                <a:solidFill>
                  <a:schemeClr val="tx1"/>
                </a:solidFill>
                <a:latin typeface="Arial" charset="0"/>
                <a:ea typeface="新細明體" charset="-120"/>
              </a:rPr>
              <a:t>2.</a:t>
            </a:r>
            <a:r>
              <a:rPr lang="zh-TW" altLang="zh-TW" sz="1200" dirty="0">
                <a:solidFill>
                  <a:schemeClr val="tx1"/>
                </a:solidFill>
                <a:latin typeface="Arial" charset="0"/>
                <a:ea typeface="新細明體" charset="-120"/>
              </a:rPr>
              <a:t>針對國中評估仍有轉介需求之學生召開轉介會議提供服務</a:t>
            </a:r>
            <a:endParaRPr lang="en-US" altLang="zh-TW" sz="1200" dirty="0">
              <a:solidFill>
                <a:schemeClr val="tx1"/>
              </a:solidFill>
              <a:latin typeface="Arial" charset="0"/>
              <a:ea typeface="新細明體" charset="-120"/>
            </a:endParaRPr>
          </a:p>
          <a:p>
            <a:pPr eaLnBrk="1" hangingPunct="1">
              <a:spcBef>
                <a:spcPct val="0"/>
              </a:spcBef>
              <a:buNone/>
            </a:pPr>
            <a:r>
              <a:rPr lang="en-US" altLang="zh-TW" sz="1200" dirty="0">
                <a:solidFill>
                  <a:schemeClr val="tx1"/>
                </a:solidFill>
                <a:latin typeface="Arial" charset="0"/>
                <a:ea typeface="新細明體" charset="-120"/>
              </a:rPr>
              <a:t>3.</a:t>
            </a:r>
            <a:r>
              <a:rPr lang="zh-TW" altLang="en-US" sz="1200" dirty="0">
                <a:solidFill>
                  <a:schemeClr val="tx1"/>
                </a:solidFill>
                <a:latin typeface="Arial" charset="0"/>
                <a:ea typeface="新細明體" charset="-120"/>
              </a:rPr>
              <a:t>學校社工師透過</a:t>
            </a:r>
            <a:r>
              <a:rPr lang="zh-TW" altLang="zh-TW" sz="1200" dirty="0">
                <a:solidFill>
                  <a:schemeClr val="tx1"/>
                </a:solidFill>
                <a:latin typeface="Arial" charset="0"/>
                <a:ea typeface="新細明體" charset="-120"/>
              </a:rPr>
              <a:t>區域轉銜類型</a:t>
            </a:r>
            <a:r>
              <a:rPr lang="zh-TW" altLang="en-US" sz="1200" dirty="0">
                <a:solidFill>
                  <a:schemeClr val="tx1"/>
                </a:solidFill>
                <a:latin typeface="Arial" charset="0"/>
                <a:ea typeface="新細明體" charset="-120"/>
              </a:rPr>
              <a:t>的分析</a:t>
            </a:r>
            <a:r>
              <a:rPr lang="zh-TW" altLang="zh-TW" sz="1200" dirty="0">
                <a:solidFill>
                  <a:schemeClr val="tx1"/>
                </a:solidFill>
                <a:latin typeface="Arial" charset="0"/>
                <a:ea typeface="新細明體" charset="-120"/>
              </a:rPr>
              <a:t>，作為後續協助指標，發展服務方案與策略</a:t>
            </a:r>
            <a:r>
              <a:rPr lang="zh-TW" altLang="en-US" sz="1200" dirty="0">
                <a:solidFill>
                  <a:schemeClr val="tx1"/>
                </a:solidFill>
                <a:latin typeface="新細明體"/>
                <a:ea typeface="新細明體"/>
              </a:rPr>
              <a:t>。</a:t>
            </a:r>
            <a:endParaRPr lang="zh-TW" altLang="en-US" sz="1200" dirty="0">
              <a:solidFill>
                <a:schemeClr val="tx1"/>
              </a:solidFill>
              <a:latin typeface="Arial" charset="0"/>
              <a:ea typeface="新細明體" charset="-120"/>
            </a:endParaRPr>
          </a:p>
          <a:p>
            <a:pPr eaLnBrk="1" hangingPunct="1">
              <a:spcBef>
                <a:spcPct val="0"/>
              </a:spcBef>
              <a:buNone/>
            </a:pPr>
            <a:endParaRPr lang="en-US" altLang="zh-TW" sz="1050" dirty="0">
              <a:solidFill>
                <a:schemeClr val="tx1"/>
              </a:solidFill>
              <a:latin typeface="Arial" charset="0"/>
              <a:ea typeface="新細明體" charset="-120"/>
            </a:endParaRPr>
          </a:p>
          <a:p>
            <a:pPr eaLnBrk="1" hangingPunct="1">
              <a:spcBef>
                <a:spcPct val="0"/>
              </a:spcBef>
              <a:buFontTx/>
              <a:buNone/>
            </a:pPr>
            <a:endParaRPr lang="en-US" altLang="zh-TW" sz="1050" dirty="0">
              <a:solidFill>
                <a:schemeClr val="tx1"/>
              </a:solidFill>
              <a:latin typeface="Arial" charset="0"/>
              <a:ea typeface="新細明體" charset="-120"/>
            </a:endParaRPr>
          </a:p>
        </p:txBody>
      </p:sp>
      <p:sp>
        <p:nvSpPr>
          <p:cNvPr id="31" name="矩形 11"/>
          <p:cNvSpPr>
            <a:spLocks noChangeArrowheads="1"/>
          </p:cNvSpPr>
          <p:nvPr/>
        </p:nvSpPr>
        <p:spPr bwMode="auto">
          <a:xfrm>
            <a:off x="1840488" y="5146741"/>
            <a:ext cx="10813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200" dirty="0">
                <a:solidFill>
                  <a:schemeClr val="tx1"/>
                </a:solidFill>
                <a:latin typeface="Arial" charset="0"/>
                <a:ea typeface="新細明體" charset="-120"/>
              </a:rPr>
              <a:t>不須出席</a:t>
            </a:r>
            <a:r>
              <a:rPr lang="zh-TW" altLang="zh-TW" sz="1200" dirty="0">
                <a:solidFill>
                  <a:schemeClr val="tx1"/>
                </a:solidFill>
                <a:latin typeface="Arial" charset="0"/>
                <a:ea typeface="新細明體" charset="-120"/>
              </a:rPr>
              <a:t>。 </a:t>
            </a:r>
            <a:endParaRPr lang="zh-TW" altLang="en-US" sz="1200" dirty="0">
              <a:solidFill>
                <a:schemeClr val="tx1"/>
              </a:solidFill>
              <a:latin typeface="Arial" charset="0"/>
              <a:ea typeface="新細明體" charset="-120"/>
            </a:endParaRPr>
          </a:p>
        </p:txBody>
      </p:sp>
      <p:sp>
        <p:nvSpPr>
          <p:cNvPr id="32" name="矩形 11"/>
          <p:cNvSpPr>
            <a:spLocks noChangeArrowheads="1"/>
          </p:cNvSpPr>
          <p:nvPr/>
        </p:nvSpPr>
        <p:spPr bwMode="auto">
          <a:xfrm>
            <a:off x="4557222" y="5128537"/>
            <a:ext cx="13473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200" dirty="0">
                <a:solidFill>
                  <a:schemeClr val="tx1"/>
                </a:solidFill>
                <a:latin typeface="Arial" charset="0"/>
                <a:ea typeface="新細明體" charset="-120"/>
              </a:rPr>
              <a:t>出席並進行轉銜學生資料補充</a:t>
            </a:r>
          </a:p>
        </p:txBody>
      </p:sp>
    </p:spTree>
    <p:extLst>
      <p:ext uri="{BB962C8B-B14F-4D97-AF65-F5344CB8AC3E}">
        <p14:creationId xmlns:p14="http://schemas.microsoft.com/office/powerpoint/2010/main" val="3749411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a:grpSpLocks/>
          </p:cNvGrpSpPr>
          <p:nvPr/>
        </p:nvGrpSpPr>
        <p:grpSpPr bwMode="auto">
          <a:xfrm>
            <a:off x="169870" y="378287"/>
            <a:ext cx="8974129" cy="5176662"/>
            <a:chOff x="143125" y="116632"/>
            <a:chExt cx="8892653" cy="6288589"/>
          </a:xfrm>
        </p:grpSpPr>
        <p:grpSp>
          <p:nvGrpSpPr>
            <p:cNvPr id="5" name="Group 2"/>
            <p:cNvGrpSpPr>
              <a:grpSpLocks/>
            </p:cNvGrpSpPr>
            <p:nvPr/>
          </p:nvGrpSpPr>
          <p:grpSpPr bwMode="auto">
            <a:xfrm>
              <a:off x="1331640" y="908720"/>
              <a:ext cx="7704138" cy="654050"/>
              <a:chOff x="340" y="754"/>
              <a:chExt cx="4853" cy="412"/>
            </a:xfrm>
          </p:grpSpPr>
          <p:sp>
            <p:nvSpPr>
              <p:cNvPr id="22" name="Line 3"/>
              <p:cNvSpPr>
                <a:spLocks noChangeShapeType="1"/>
              </p:cNvSpPr>
              <p:nvPr/>
            </p:nvSpPr>
            <p:spPr bwMode="auto">
              <a:xfrm>
                <a:off x="340" y="962"/>
                <a:ext cx="4853" cy="0"/>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3" name="Rectangle 4"/>
              <p:cNvSpPr>
                <a:spLocks noChangeArrowheads="1"/>
              </p:cNvSpPr>
              <p:nvPr/>
            </p:nvSpPr>
            <p:spPr bwMode="gray">
              <a:xfrm>
                <a:off x="567" y="758"/>
                <a:ext cx="1037" cy="408"/>
              </a:xfrm>
              <a:prstGeom prst="rect">
                <a:avLst/>
              </a:prstGeom>
              <a:solidFill>
                <a:srgbClr val="6399AB"/>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algn="ctr">
                  <a:lnSpc>
                    <a:spcPct val="85000"/>
                  </a:lnSpc>
                  <a:spcBef>
                    <a:spcPct val="30000"/>
                  </a:spcBef>
                  <a:buFontTx/>
                  <a:buNone/>
                </a:pPr>
                <a:r>
                  <a:rPr kumimoji="0" lang="zh-TW" altLang="en-US" sz="1350" dirty="0">
                    <a:solidFill>
                      <a:schemeClr val="tx1"/>
                    </a:solidFill>
                    <a:latin typeface="Tahoma" pitchFamily="34" charset="0"/>
                    <a:ea typeface="新細明體" charset="-120"/>
                    <a:cs typeface="Tahoma" pitchFamily="34" charset="0"/>
                  </a:rPr>
                  <a:t>轉銜前</a:t>
                </a:r>
                <a:endParaRPr kumimoji="0" lang="en-US" altLang="zh-TW" sz="1350" dirty="0">
                  <a:solidFill>
                    <a:schemeClr val="tx1"/>
                  </a:solidFill>
                  <a:latin typeface="Tahoma" pitchFamily="34" charset="0"/>
                  <a:ea typeface="新細明體" charset="-120"/>
                  <a:cs typeface="Tahoma" pitchFamily="34" charset="0"/>
                </a:endParaRPr>
              </a:p>
              <a:p>
                <a:pPr algn="ctr">
                  <a:lnSpc>
                    <a:spcPct val="85000"/>
                  </a:lnSpc>
                  <a:spcBef>
                    <a:spcPct val="30000"/>
                  </a:spcBef>
                  <a:buFontTx/>
                  <a:buNone/>
                </a:pPr>
                <a:r>
                  <a:rPr kumimoji="0" lang="en-US" altLang="zh-TW" sz="1350" dirty="0">
                    <a:solidFill>
                      <a:schemeClr val="tx1"/>
                    </a:solidFill>
                    <a:latin typeface="Tahoma" pitchFamily="34" charset="0"/>
                    <a:ea typeface="新細明體" charset="-120"/>
                    <a:cs typeface="Tahoma" pitchFamily="34" charset="0"/>
                  </a:rPr>
                  <a:t>(</a:t>
                </a:r>
                <a:r>
                  <a:rPr kumimoji="0" lang="zh-TW" altLang="en-US" sz="1350" dirty="0">
                    <a:solidFill>
                      <a:schemeClr val="tx1"/>
                    </a:solidFill>
                    <a:latin typeface="Tahoma" pitchFamily="34" charset="0"/>
                    <a:ea typeface="新細明體" charset="-120"/>
                    <a:cs typeface="Tahoma" pitchFamily="34" charset="0"/>
                  </a:rPr>
                  <a:t>分區說明會</a:t>
                </a:r>
                <a:r>
                  <a:rPr kumimoji="0" lang="en-US" altLang="zh-TW" sz="1350" dirty="0">
                    <a:solidFill>
                      <a:schemeClr val="tx1"/>
                    </a:solidFill>
                    <a:latin typeface="Tahoma" pitchFamily="34" charset="0"/>
                    <a:ea typeface="新細明體" charset="-120"/>
                    <a:cs typeface="Tahoma" pitchFamily="34" charset="0"/>
                  </a:rPr>
                  <a:t>)</a:t>
                </a:r>
                <a:endParaRPr lang="zh-TW" altLang="en-US" sz="1350" dirty="0">
                  <a:solidFill>
                    <a:schemeClr val="tx1"/>
                  </a:solidFill>
                  <a:latin typeface="Arial" charset="0"/>
                  <a:ea typeface="新細明體" charset="-120"/>
                </a:endParaRPr>
              </a:p>
            </p:txBody>
          </p:sp>
          <p:sp>
            <p:nvSpPr>
              <p:cNvPr id="24" name="Rectangle 6"/>
              <p:cNvSpPr>
                <a:spLocks noChangeArrowheads="1"/>
              </p:cNvSpPr>
              <p:nvPr/>
            </p:nvSpPr>
            <p:spPr bwMode="gray">
              <a:xfrm>
                <a:off x="3251" y="761"/>
                <a:ext cx="605" cy="390"/>
              </a:xfrm>
              <a:prstGeom prst="rect">
                <a:avLst/>
              </a:prstGeom>
              <a:solidFill>
                <a:srgbClr val="E0AD12"/>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FontTx/>
                  <a:buNone/>
                </a:pPr>
                <a:r>
                  <a:rPr lang="zh-TW" altLang="en-US" sz="1350" dirty="0">
                    <a:solidFill>
                      <a:schemeClr val="tx1"/>
                    </a:solidFill>
                    <a:latin typeface="Arial" charset="0"/>
                    <a:ea typeface="新細明體" charset="-120"/>
                  </a:rPr>
                  <a:t>轉銜中</a:t>
                </a:r>
                <a:endParaRPr lang="zh-TW" altLang="en-US" sz="1350" dirty="0">
                  <a:solidFill>
                    <a:srgbClr val="FF0000"/>
                  </a:solidFill>
                  <a:latin typeface="Arial" charset="0"/>
                  <a:ea typeface="新細明體" charset="-120"/>
                </a:endParaRPr>
              </a:p>
            </p:txBody>
          </p:sp>
          <p:sp>
            <p:nvSpPr>
              <p:cNvPr id="25" name="Rectangle 7"/>
              <p:cNvSpPr>
                <a:spLocks noChangeArrowheads="1"/>
              </p:cNvSpPr>
              <p:nvPr/>
            </p:nvSpPr>
            <p:spPr bwMode="gray">
              <a:xfrm>
                <a:off x="4009" y="754"/>
                <a:ext cx="1094" cy="397"/>
              </a:xfrm>
              <a:prstGeom prst="rect">
                <a:avLst/>
              </a:prstGeom>
              <a:solidFill>
                <a:srgbClr val="A1A646"/>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350" dirty="0">
                    <a:solidFill>
                      <a:schemeClr val="tx1"/>
                    </a:solidFill>
                    <a:latin typeface="Arial" charset="0"/>
                    <a:ea typeface="新細明體" charset="-120"/>
                  </a:rPr>
                  <a:t>轉銜後</a:t>
                </a:r>
              </a:p>
            </p:txBody>
          </p:sp>
        </p:grpSp>
        <p:grpSp>
          <p:nvGrpSpPr>
            <p:cNvPr id="6" name="Group 2"/>
            <p:cNvGrpSpPr>
              <a:grpSpLocks/>
            </p:cNvGrpSpPr>
            <p:nvPr/>
          </p:nvGrpSpPr>
          <p:grpSpPr bwMode="auto">
            <a:xfrm>
              <a:off x="143125" y="1547979"/>
              <a:ext cx="8783724" cy="4857242"/>
              <a:chOff x="730" y="593"/>
              <a:chExt cx="4345" cy="3307"/>
            </a:xfrm>
          </p:grpSpPr>
          <p:sp>
            <p:nvSpPr>
              <p:cNvPr id="13" name="Rectangle 3"/>
              <p:cNvSpPr>
                <a:spLocks noChangeArrowheads="1"/>
              </p:cNvSpPr>
              <p:nvPr/>
            </p:nvSpPr>
            <p:spPr bwMode="gray">
              <a:xfrm>
                <a:off x="752" y="1105"/>
                <a:ext cx="589" cy="539"/>
              </a:xfrm>
              <a:prstGeom prst="rect">
                <a:avLst/>
              </a:prstGeom>
              <a:solidFill>
                <a:srgbClr val="6399AB"/>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350" dirty="0">
                    <a:solidFill>
                      <a:schemeClr val="tx1"/>
                    </a:solidFill>
                    <a:latin typeface="Arial" charset="0"/>
                    <a:ea typeface="新細明體" charset="-120"/>
                  </a:rPr>
                  <a:t>行政人員</a:t>
                </a:r>
              </a:p>
            </p:txBody>
          </p:sp>
          <p:sp>
            <p:nvSpPr>
              <p:cNvPr id="14" name="AutoShape 4"/>
              <p:cNvSpPr>
                <a:spLocks noChangeArrowheads="1"/>
              </p:cNvSpPr>
              <p:nvPr/>
            </p:nvSpPr>
            <p:spPr bwMode="gray">
              <a:xfrm rot="5400000">
                <a:off x="611" y="1332"/>
                <a:ext cx="1626" cy="14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49 w 21600"/>
                  <a:gd name="T13" fmla="*/ 5143 h 21600"/>
                  <a:gd name="T14" fmla="*/ 16451 w 21600"/>
                  <a:gd name="T15" fmla="*/ 16457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6399AB"/>
                  </a:gs>
                  <a:gs pos="100000">
                    <a:srgbClr val="D2E2E7"/>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p>
                <a:endParaRPr lang="zh-TW" altLang="en-US"/>
              </a:p>
            </p:txBody>
          </p:sp>
          <p:sp>
            <p:nvSpPr>
              <p:cNvPr id="15" name="Rectangle 5"/>
              <p:cNvSpPr>
                <a:spLocks noChangeArrowheads="1"/>
              </p:cNvSpPr>
              <p:nvPr/>
            </p:nvSpPr>
            <p:spPr bwMode="auto">
              <a:xfrm>
                <a:off x="1502" y="608"/>
                <a:ext cx="3567" cy="1632"/>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sp>
            <p:nvSpPr>
              <p:cNvPr id="16" name="Rectangle 6"/>
              <p:cNvSpPr>
                <a:spLocks noChangeArrowheads="1"/>
              </p:cNvSpPr>
              <p:nvPr/>
            </p:nvSpPr>
            <p:spPr bwMode="gray">
              <a:xfrm>
                <a:off x="730" y="2399"/>
                <a:ext cx="589" cy="344"/>
              </a:xfrm>
              <a:prstGeom prst="rect">
                <a:avLst/>
              </a:prstGeom>
              <a:solidFill>
                <a:srgbClr val="E0AD12"/>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350">
                    <a:solidFill>
                      <a:schemeClr val="tx1"/>
                    </a:solidFill>
                    <a:latin typeface="Arial" charset="0"/>
                    <a:ea typeface="新細明體" charset="-120"/>
                  </a:rPr>
                  <a:t>導師</a:t>
                </a:r>
              </a:p>
            </p:txBody>
          </p:sp>
          <p:sp>
            <p:nvSpPr>
              <p:cNvPr id="17" name="AutoShape 7"/>
              <p:cNvSpPr>
                <a:spLocks noChangeArrowheads="1"/>
              </p:cNvSpPr>
              <p:nvPr/>
            </p:nvSpPr>
            <p:spPr bwMode="gray">
              <a:xfrm rot="5400000">
                <a:off x="1068" y="2482"/>
                <a:ext cx="678" cy="17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43 w 21600"/>
                  <a:gd name="T13" fmla="*/ 5097 h 21600"/>
                  <a:gd name="T14" fmla="*/ 16457 w 21600"/>
                  <a:gd name="T15" fmla="*/ 16503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E0AD12"/>
                  </a:gs>
                  <a:gs pos="100000">
                    <a:srgbClr val="F6E8BB"/>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p>
                <a:endParaRPr lang="zh-TW" altLang="en-US"/>
              </a:p>
            </p:txBody>
          </p:sp>
          <p:sp>
            <p:nvSpPr>
              <p:cNvPr id="18" name="Rectangle 8"/>
              <p:cNvSpPr>
                <a:spLocks noChangeArrowheads="1"/>
              </p:cNvSpPr>
              <p:nvPr/>
            </p:nvSpPr>
            <p:spPr bwMode="auto">
              <a:xfrm>
                <a:off x="1502" y="2236"/>
                <a:ext cx="3573" cy="670"/>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sp>
            <p:nvSpPr>
              <p:cNvPr id="19" name="Rectangle 9"/>
              <p:cNvSpPr>
                <a:spLocks noChangeArrowheads="1"/>
              </p:cNvSpPr>
              <p:nvPr/>
            </p:nvSpPr>
            <p:spPr bwMode="gray">
              <a:xfrm>
                <a:off x="730" y="3221"/>
                <a:ext cx="616" cy="344"/>
              </a:xfrm>
              <a:prstGeom prst="rect">
                <a:avLst/>
              </a:prstGeom>
              <a:solidFill>
                <a:srgbClr val="A1A646"/>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FontTx/>
                  <a:buNone/>
                </a:pPr>
                <a:r>
                  <a:rPr lang="zh-TW" altLang="en-US" sz="1350" dirty="0">
                    <a:solidFill>
                      <a:schemeClr val="tx1"/>
                    </a:solidFill>
                    <a:latin typeface="Arial" charset="0"/>
                    <a:ea typeface="新細明體" charset="-120"/>
                  </a:rPr>
                  <a:t>專兼輔教師</a:t>
                </a:r>
              </a:p>
            </p:txBody>
          </p:sp>
          <p:sp>
            <p:nvSpPr>
              <p:cNvPr id="20" name="AutoShape 10"/>
              <p:cNvSpPr>
                <a:spLocks noChangeArrowheads="1"/>
              </p:cNvSpPr>
              <p:nvPr/>
            </p:nvSpPr>
            <p:spPr bwMode="gray">
              <a:xfrm rot="5400000">
                <a:off x="917" y="3321"/>
                <a:ext cx="1000" cy="15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60 w 21600"/>
                  <a:gd name="T13" fmla="*/ 5058 h 21600"/>
                  <a:gd name="T14" fmla="*/ 16440 w 21600"/>
                  <a:gd name="T15" fmla="*/ 16542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A1A646"/>
                  </a:gs>
                  <a:gs pos="100000">
                    <a:srgbClr val="E4E6CA"/>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p>
                <a:endParaRPr lang="zh-TW" altLang="en-US"/>
              </a:p>
            </p:txBody>
          </p:sp>
          <p:sp>
            <p:nvSpPr>
              <p:cNvPr id="21" name="Rectangle 11"/>
              <p:cNvSpPr>
                <a:spLocks noChangeArrowheads="1"/>
              </p:cNvSpPr>
              <p:nvPr/>
            </p:nvSpPr>
            <p:spPr bwMode="auto">
              <a:xfrm>
                <a:off x="1499" y="2900"/>
                <a:ext cx="3573" cy="977"/>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grpSp>
        <p:sp>
          <p:nvSpPr>
            <p:cNvPr id="7" name="矩形 5"/>
            <p:cNvSpPr>
              <a:spLocks noChangeArrowheads="1"/>
            </p:cNvSpPr>
            <p:nvPr/>
          </p:nvSpPr>
          <p:spPr bwMode="auto">
            <a:xfrm>
              <a:off x="3644909" y="1590262"/>
              <a:ext cx="2154225" cy="235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fontAlgn="auto" hangingPunct="1">
                <a:spcBef>
                  <a:spcPct val="0"/>
                </a:spcBef>
                <a:spcAft>
                  <a:spcPts val="0"/>
                </a:spcAft>
                <a:buNone/>
              </a:pPr>
              <a:r>
                <a:rPr kumimoji="0" lang="en-US" altLang="zh-TW" sz="1200" dirty="0">
                  <a:solidFill>
                    <a:prstClr val="black"/>
                  </a:solidFill>
                  <a:latin typeface="Arial" charset="0"/>
                  <a:ea typeface="新細明體" charset="-120"/>
                  <a:cs typeface="+mn-cs"/>
                </a:rPr>
                <a:t>1.</a:t>
              </a:r>
              <a:r>
                <a:rPr kumimoji="0" lang="zh-TW" altLang="zh-TW" sz="1200" dirty="0">
                  <a:solidFill>
                    <a:prstClr val="black"/>
                  </a:solidFill>
                  <a:latin typeface="Arial" charset="0"/>
                  <a:ea typeface="新細明體" charset="-120"/>
                  <a:cs typeface="+mn-cs"/>
                </a:rPr>
                <a:t>召開校內轉銜說明會議，向導師傳達轉銜信念並說明轉銜表。</a:t>
              </a:r>
            </a:p>
            <a:p>
              <a:pPr eaLnBrk="1" fontAlgn="auto" hangingPunct="1">
                <a:spcBef>
                  <a:spcPct val="0"/>
                </a:spcBef>
                <a:spcAft>
                  <a:spcPts val="0"/>
                </a:spcAft>
                <a:buNone/>
              </a:pPr>
              <a:r>
                <a:rPr kumimoji="0" lang="en-US" altLang="zh-TW" sz="1200" dirty="0">
                  <a:solidFill>
                    <a:prstClr val="black"/>
                  </a:solidFill>
                  <a:latin typeface="Arial" charset="0"/>
                  <a:ea typeface="新細明體" charset="-120"/>
                  <a:cs typeface="+mn-cs"/>
                </a:rPr>
                <a:t>2.</a:t>
              </a:r>
              <a:r>
                <a:rPr kumimoji="0" lang="zh-TW" altLang="zh-TW" sz="1200" dirty="0">
                  <a:solidFill>
                    <a:prstClr val="black"/>
                  </a:solidFill>
                  <a:latin typeface="Arial" charset="0"/>
                  <a:ea typeface="新細明體" charset="-120"/>
                  <a:cs typeface="+mn-cs"/>
                </a:rPr>
                <a:t>盤整輔導個案，提供導師初步推薦名單。</a:t>
              </a:r>
            </a:p>
            <a:p>
              <a:pPr eaLnBrk="1" fontAlgn="auto" hangingPunct="1">
                <a:spcBef>
                  <a:spcPct val="0"/>
                </a:spcBef>
                <a:spcAft>
                  <a:spcPts val="0"/>
                </a:spcAft>
                <a:buNone/>
              </a:pPr>
              <a:r>
                <a:rPr kumimoji="0" lang="en-US" altLang="zh-TW" sz="1200" dirty="0">
                  <a:solidFill>
                    <a:prstClr val="black"/>
                  </a:solidFill>
                  <a:latin typeface="Arial" charset="0"/>
                  <a:ea typeface="新細明體" charset="-120"/>
                  <a:cs typeface="+mn-cs"/>
                </a:rPr>
                <a:t>3.</a:t>
              </a:r>
              <a:r>
                <a:rPr kumimoji="0" lang="zh-TW" altLang="zh-TW" sz="1200" dirty="0">
                  <a:solidFill>
                    <a:prstClr val="black"/>
                  </a:solidFill>
                  <a:latin typeface="Arial" charset="0"/>
                  <a:ea typeface="新細明體" charset="-120"/>
                  <a:cs typeface="+mn-cs"/>
                </a:rPr>
                <a:t>確認最終轉銜名單，並彙整校內轉銜表及相關輔導資料。</a:t>
              </a:r>
            </a:p>
            <a:p>
              <a:pPr eaLnBrk="1" fontAlgn="auto" hangingPunct="1">
                <a:spcBef>
                  <a:spcPct val="0"/>
                </a:spcBef>
                <a:spcAft>
                  <a:spcPts val="0"/>
                </a:spcAft>
                <a:buNone/>
              </a:pPr>
              <a:r>
                <a:rPr kumimoji="0" lang="en-US" altLang="zh-TW" sz="1200" dirty="0">
                  <a:solidFill>
                    <a:prstClr val="black"/>
                  </a:solidFill>
                  <a:latin typeface="Arial" charset="0"/>
                  <a:ea typeface="新細明體" charset="-120"/>
                  <a:cs typeface="+mn-cs"/>
                </a:rPr>
                <a:t>4.</a:t>
              </a:r>
              <a:r>
                <a:rPr kumimoji="0" lang="zh-TW" altLang="zh-TW" sz="1200" dirty="0">
                  <a:solidFill>
                    <a:prstClr val="black"/>
                  </a:solidFill>
                  <a:latin typeface="Arial" charset="0"/>
                  <a:ea typeface="新細明體" charset="-120"/>
                  <a:cs typeface="+mn-cs"/>
                </a:rPr>
                <a:t>確認轉銜名單中所需之行政協助事項。</a:t>
              </a:r>
              <a:endParaRPr kumimoji="0" lang="en-US" altLang="zh-TW" sz="1200" dirty="0">
                <a:solidFill>
                  <a:prstClr val="black"/>
                </a:solidFill>
                <a:latin typeface="Arial" charset="0"/>
                <a:ea typeface="新細明體" charset="-120"/>
                <a:cs typeface="+mn-cs"/>
              </a:endParaRPr>
            </a:p>
            <a:p>
              <a:pPr eaLnBrk="1" fontAlgn="auto" hangingPunct="1">
                <a:spcBef>
                  <a:spcPct val="0"/>
                </a:spcBef>
                <a:spcAft>
                  <a:spcPts val="0"/>
                </a:spcAft>
                <a:buNone/>
              </a:pPr>
              <a:r>
                <a:rPr kumimoji="0" lang="en-US" altLang="zh-TW" sz="1200" dirty="0">
                  <a:solidFill>
                    <a:prstClr val="black"/>
                  </a:solidFill>
                  <a:latin typeface="Arial" charset="0"/>
                  <a:ea typeface="新細明體" charset="-120"/>
                  <a:cs typeface="+mn-cs"/>
                </a:rPr>
                <a:t>5.</a:t>
              </a:r>
              <a:r>
                <a:rPr kumimoji="0" lang="zh-TW" altLang="zh-TW" sz="1200" dirty="0">
                  <a:solidFill>
                    <a:prstClr val="black"/>
                  </a:solidFill>
                  <a:latin typeface="Arial" charset="0"/>
                  <a:ea typeface="新細明體" charset="-120"/>
                  <a:cs typeface="+mn-cs"/>
                </a:rPr>
                <a:t>留存校內轉銜名單存參。 </a:t>
              </a:r>
              <a:endParaRPr kumimoji="0" lang="zh-TW" altLang="en-US" sz="1200" dirty="0">
                <a:solidFill>
                  <a:prstClr val="black"/>
                </a:solidFill>
                <a:latin typeface="Arial" charset="0"/>
                <a:ea typeface="新細明體" charset="-120"/>
                <a:cs typeface="+mn-cs"/>
              </a:endParaRPr>
            </a:p>
          </p:txBody>
        </p:sp>
        <p:sp>
          <p:nvSpPr>
            <p:cNvPr id="8" name="矩形 8"/>
            <p:cNvSpPr>
              <a:spLocks noChangeArrowheads="1"/>
            </p:cNvSpPr>
            <p:nvPr/>
          </p:nvSpPr>
          <p:spPr bwMode="auto">
            <a:xfrm>
              <a:off x="3644909" y="3961176"/>
              <a:ext cx="2447749" cy="100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zh-TW" sz="1200" dirty="0">
                  <a:solidFill>
                    <a:schemeClr val="tx1"/>
                  </a:solidFill>
                  <a:latin typeface="Arial" charset="0"/>
                  <a:ea typeface="新細明體" charset="-120"/>
                </a:rPr>
                <a:t>參加校內轉銜說明會。</a:t>
              </a:r>
            </a:p>
            <a:p>
              <a:pPr eaLnBrk="1" hangingPunct="1">
                <a:spcBef>
                  <a:spcPct val="0"/>
                </a:spcBef>
                <a:buFontTx/>
                <a:buNone/>
              </a:pPr>
              <a:r>
                <a:rPr lang="en-US" altLang="zh-TW" sz="1200" dirty="0">
                  <a:solidFill>
                    <a:schemeClr val="tx1"/>
                  </a:solidFill>
                  <a:latin typeface="Arial" charset="0"/>
                  <a:ea typeface="新細明體" charset="-120"/>
                </a:rPr>
                <a:t>2.</a:t>
              </a:r>
              <a:r>
                <a:rPr lang="zh-TW" altLang="zh-TW" sz="1200" dirty="0">
                  <a:solidFill>
                    <a:schemeClr val="tx1"/>
                  </a:solidFill>
                  <a:latin typeface="Arial" charset="0"/>
                  <a:ea typeface="新細明體" charset="-120"/>
                </a:rPr>
                <a:t>了解轉銜表單與填寫方式。</a:t>
              </a:r>
            </a:p>
            <a:p>
              <a:pPr eaLnBrk="1" hangingPunct="1">
                <a:spcBef>
                  <a:spcPct val="0"/>
                </a:spcBef>
                <a:buFontTx/>
                <a:buNone/>
              </a:pPr>
              <a:r>
                <a:rPr lang="en-US" altLang="zh-TW" sz="1200" dirty="0">
                  <a:solidFill>
                    <a:schemeClr val="tx1"/>
                  </a:solidFill>
                  <a:latin typeface="Arial" charset="0"/>
                  <a:ea typeface="新細明體" charset="-120"/>
                </a:rPr>
                <a:t>3.</a:t>
              </a:r>
              <a:r>
                <a:rPr lang="zh-TW" altLang="zh-TW" sz="1200" dirty="0">
                  <a:solidFill>
                    <a:schemeClr val="tx1"/>
                  </a:solidFill>
                  <a:latin typeface="Arial" charset="0"/>
                  <a:ea typeface="新細明體" charset="-120"/>
                </a:rPr>
                <a:t>轉銜適合學生。</a:t>
              </a:r>
            </a:p>
            <a:p>
              <a:pPr eaLnBrk="1" hangingPunct="1">
                <a:spcBef>
                  <a:spcPct val="0"/>
                </a:spcBef>
                <a:buFontTx/>
                <a:buNone/>
              </a:pPr>
              <a:r>
                <a:rPr lang="en-US" altLang="zh-TW" sz="1200" dirty="0">
                  <a:solidFill>
                    <a:schemeClr val="tx1"/>
                  </a:solidFill>
                  <a:latin typeface="Arial" charset="0"/>
                  <a:ea typeface="新細明體" charset="-120"/>
                </a:rPr>
                <a:t>4.</a:t>
              </a:r>
              <a:r>
                <a:rPr lang="zh-TW" altLang="zh-TW" sz="1200" dirty="0">
                  <a:solidFill>
                    <a:schemeClr val="tx1"/>
                  </a:solidFill>
                  <a:latin typeface="Arial" charset="0"/>
                  <a:ea typeface="新細明體" charset="-120"/>
                </a:rPr>
                <a:t>填寫轉銜表。 </a:t>
              </a:r>
              <a:endParaRPr lang="zh-TW" altLang="en-US" sz="1200" dirty="0">
                <a:solidFill>
                  <a:schemeClr val="tx1"/>
                </a:solidFill>
                <a:latin typeface="Arial" charset="0"/>
                <a:ea typeface="新細明體" charset="-120"/>
              </a:endParaRPr>
            </a:p>
          </p:txBody>
        </p:sp>
        <p:sp>
          <p:nvSpPr>
            <p:cNvPr id="9" name="矩形 9"/>
            <p:cNvSpPr>
              <a:spLocks noChangeArrowheads="1"/>
            </p:cNvSpPr>
            <p:nvPr/>
          </p:nvSpPr>
          <p:spPr bwMode="auto">
            <a:xfrm>
              <a:off x="7155881" y="4124878"/>
              <a:ext cx="1637306" cy="56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zh-TW" sz="1200" dirty="0">
                  <a:solidFill>
                    <a:schemeClr val="tx1"/>
                  </a:solidFill>
                  <a:latin typeface="Arial" charset="0"/>
                  <a:ea typeface="新細明體" charset="-120"/>
                </a:rPr>
                <a:t>提供</a:t>
              </a:r>
              <a:r>
                <a:rPr lang="zh-TW" altLang="en-US" sz="1200" dirty="0">
                  <a:solidFill>
                    <a:schemeClr val="tx1"/>
                  </a:solidFill>
                  <a:latin typeface="Arial" charset="0"/>
                  <a:ea typeface="新細明體" charset="-120"/>
                </a:rPr>
                <a:t>高</a:t>
              </a:r>
              <a:r>
                <a:rPr lang="zh-TW" altLang="zh-TW" sz="1200" dirty="0">
                  <a:solidFill>
                    <a:schemeClr val="tx1"/>
                  </a:solidFill>
                  <a:latin typeface="Arial" charset="0"/>
                  <a:ea typeface="新細明體" charset="-120"/>
                </a:rPr>
                <a:t>中端後續說明與補充 。</a:t>
              </a:r>
              <a:endParaRPr lang="zh-TW" altLang="en-US" sz="1200" dirty="0">
                <a:solidFill>
                  <a:schemeClr val="tx1"/>
                </a:solidFill>
                <a:latin typeface="Arial" charset="0"/>
                <a:ea typeface="新細明體" charset="-120"/>
              </a:endParaRPr>
            </a:p>
          </p:txBody>
        </p:sp>
        <p:sp>
          <p:nvSpPr>
            <p:cNvPr id="10" name="矩形 10"/>
            <p:cNvSpPr>
              <a:spLocks noChangeArrowheads="1"/>
            </p:cNvSpPr>
            <p:nvPr/>
          </p:nvSpPr>
          <p:spPr bwMode="auto">
            <a:xfrm>
              <a:off x="1732565" y="5260295"/>
              <a:ext cx="1656184" cy="78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zh-TW" sz="1200" dirty="0">
                  <a:solidFill>
                    <a:schemeClr val="tx1"/>
                  </a:solidFill>
                  <a:latin typeface="Arial" charset="0"/>
                  <a:ea typeface="新細明體" charset="-120"/>
                </a:rPr>
                <a:t>整理</a:t>
              </a:r>
              <a:r>
                <a:rPr lang="zh-TW" altLang="en-US" sz="1200" dirty="0">
                  <a:solidFill>
                    <a:schemeClr val="tx1"/>
                  </a:solidFill>
                  <a:latin typeface="Arial" charset="0"/>
                  <a:ea typeface="新細明體" charset="-120"/>
                </a:rPr>
                <a:t>九</a:t>
              </a:r>
              <a:r>
                <a:rPr lang="zh-TW" altLang="zh-TW" sz="1200" dirty="0">
                  <a:solidFill>
                    <a:schemeClr val="tx1"/>
                  </a:solidFill>
                  <a:latin typeface="Arial" charset="0"/>
                  <a:ea typeface="新細明體" charset="-120"/>
                </a:rPr>
                <a:t>年級</a:t>
              </a:r>
              <a:r>
                <a:rPr lang="zh-TW" altLang="en-US" sz="1200" dirty="0">
                  <a:solidFill>
                    <a:schemeClr val="tx1"/>
                  </a:solidFill>
                  <a:latin typeface="Arial" charset="0"/>
                  <a:ea typeface="新細明體" charset="-120"/>
                </a:rPr>
                <a:t>學生</a:t>
              </a:r>
              <a:r>
                <a:rPr lang="zh-TW" altLang="zh-TW" sz="1200" dirty="0">
                  <a:solidFill>
                    <a:schemeClr val="tx1"/>
                  </a:solidFill>
                  <a:latin typeface="Arial" charset="0"/>
                  <a:ea typeface="新細明體" charset="-120"/>
                </a:rPr>
                <a:t>屬性，提供學校輔導之分析予行政參考。 </a:t>
              </a:r>
              <a:endParaRPr lang="zh-TW" altLang="en-US" sz="1200" dirty="0">
                <a:solidFill>
                  <a:schemeClr val="tx1"/>
                </a:solidFill>
                <a:latin typeface="Arial" charset="0"/>
                <a:ea typeface="新細明體" charset="-120"/>
              </a:endParaRPr>
            </a:p>
          </p:txBody>
        </p:sp>
        <p:sp>
          <p:nvSpPr>
            <p:cNvPr id="11" name="矩形 11"/>
            <p:cNvSpPr>
              <a:spLocks noChangeArrowheads="1"/>
            </p:cNvSpPr>
            <p:nvPr/>
          </p:nvSpPr>
          <p:spPr bwMode="auto">
            <a:xfrm>
              <a:off x="3665419" y="5006427"/>
              <a:ext cx="2016224" cy="123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en-US" sz="1200" dirty="0">
                  <a:solidFill>
                    <a:schemeClr val="tx1"/>
                  </a:solidFill>
                  <a:latin typeface="Arial" charset="0"/>
                  <a:ea typeface="新細明體" charset="-120"/>
                </a:rPr>
                <a:t>參與校內轉銜評估會議。</a:t>
              </a:r>
            </a:p>
            <a:p>
              <a:pPr eaLnBrk="1" hangingPunct="1">
                <a:spcBef>
                  <a:spcPct val="0"/>
                </a:spcBef>
                <a:buFontTx/>
                <a:buNone/>
              </a:pPr>
              <a:r>
                <a:rPr lang="en-US" altLang="zh-TW" sz="1200" dirty="0">
                  <a:solidFill>
                    <a:schemeClr val="tx1"/>
                  </a:solidFill>
                  <a:latin typeface="Arial" charset="0"/>
                  <a:ea typeface="新細明體" charset="-120"/>
                </a:rPr>
                <a:t>2.</a:t>
              </a:r>
              <a:r>
                <a:rPr lang="zh-TW" altLang="en-US" sz="1200" dirty="0">
                  <a:solidFill>
                    <a:schemeClr val="tx1"/>
                  </a:solidFill>
                  <a:latin typeface="Arial" charset="0"/>
                  <a:ea typeface="新細明體" charset="-120"/>
                </a:rPr>
                <a:t>對轉銜名單提供相關專業建議。</a:t>
              </a:r>
            </a:p>
            <a:p>
              <a:pPr eaLnBrk="1" hangingPunct="1">
                <a:spcBef>
                  <a:spcPct val="0"/>
                </a:spcBef>
                <a:buFontTx/>
                <a:buNone/>
              </a:pPr>
              <a:r>
                <a:rPr lang="en-US" altLang="zh-TW" sz="1200" dirty="0">
                  <a:solidFill>
                    <a:schemeClr val="tx1"/>
                  </a:solidFill>
                  <a:latin typeface="Arial" charset="0"/>
                  <a:ea typeface="新細明體" charset="-120"/>
                </a:rPr>
                <a:t>3.</a:t>
              </a:r>
              <a:r>
                <a:rPr lang="zh-TW" altLang="en-US" sz="1200" dirty="0">
                  <a:solidFill>
                    <a:schemeClr val="tx1"/>
                  </a:solidFill>
                  <a:latin typeface="Arial" charset="0"/>
                  <a:ea typeface="新細明體" charset="-120"/>
                </a:rPr>
                <a:t>填寫轉銜表：補充未被導師轉銜出來之學生。 </a:t>
              </a:r>
            </a:p>
          </p:txBody>
        </p:sp>
        <p:sp>
          <p:nvSpPr>
            <p:cNvPr id="12" name="文字方塊 11"/>
            <p:cNvSpPr txBox="1"/>
            <p:nvPr/>
          </p:nvSpPr>
          <p:spPr>
            <a:xfrm>
              <a:off x="539892" y="116632"/>
              <a:ext cx="7992311" cy="861585"/>
            </a:xfrm>
            <a:prstGeom prst="rect">
              <a:avLst/>
            </a:prstGeom>
            <a:noFill/>
          </p:spPr>
          <p:txBody>
            <a:bodyPr wrap="square">
              <a:spAutoFit/>
            </a:bodyPr>
            <a:lstStyle/>
            <a:p>
              <a:pPr algn="ctr">
                <a:defRPr/>
              </a:pPr>
              <a:r>
                <a:rPr lang="zh-TW" altLang="en-US" sz="3600" b="1" dirty="0">
                  <a:ln w="1905"/>
                  <a:effectLst>
                    <a:innerShdw blurRad="69850" dist="43180" dir="5400000">
                      <a:srgbClr val="000000">
                        <a:alpha val="65000"/>
                      </a:srgbClr>
                    </a:innerShdw>
                  </a:effectLst>
                  <a:ea typeface="新細明體" charset="0"/>
                  <a:cs typeface="新細明體" charset="0"/>
                </a:rPr>
                <a:t>國中端各人員</a:t>
              </a:r>
              <a:r>
                <a:rPr lang="en-US" altLang="zh-TW" sz="3600" b="1" dirty="0">
                  <a:ln w="1905"/>
                  <a:effectLst>
                    <a:innerShdw blurRad="69850" dist="43180" dir="5400000">
                      <a:srgbClr val="000000">
                        <a:alpha val="65000"/>
                      </a:srgbClr>
                    </a:innerShdw>
                  </a:effectLst>
                  <a:ea typeface="新細明體" charset="0"/>
                  <a:cs typeface="新細明體" charset="0"/>
                </a:rPr>
                <a:t>(</a:t>
              </a:r>
              <a:r>
                <a:rPr lang="zh-TW" altLang="en-US" sz="3600" b="1" dirty="0">
                  <a:ln w="1905"/>
                  <a:effectLst>
                    <a:innerShdw blurRad="69850" dist="43180" dir="5400000">
                      <a:srgbClr val="000000">
                        <a:alpha val="65000"/>
                      </a:srgbClr>
                    </a:innerShdw>
                  </a:effectLst>
                  <a:ea typeface="新細明體" charset="0"/>
                  <a:cs typeface="新細明體" charset="0"/>
                </a:rPr>
                <a:t>針對轉出任務</a:t>
              </a:r>
              <a:r>
                <a:rPr lang="en-US" altLang="zh-TW" sz="3600" b="1" dirty="0">
                  <a:ln w="1905"/>
                  <a:effectLst>
                    <a:innerShdw blurRad="69850" dist="43180" dir="5400000">
                      <a:srgbClr val="000000">
                        <a:alpha val="65000"/>
                      </a:srgbClr>
                    </a:innerShdw>
                  </a:effectLst>
                  <a:ea typeface="新細明體" charset="0"/>
                  <a:cs typeface="新細明體" charset="0"/>
                </a:rPr>
                <a:t>)</a:t>
              </a:r>
              <a:endParaRPr lang="zh-TW" altLang="en-US" sz="3600" b="1" dirty="0">
                <a:ln w="1905"/>
                <a:effectLst>
                  <a:innerShdw blurRad="69850" dist="43180" dir="5400000">
                    <a:srgbClr val="000000">
                      <a:alpha val="65000"/>
                    </a:srgbClr>
                  </a:innerShdw>
                </a:effectLst>
                <a:ea typeface="新細明體" charset="0"/>
                <a:cs typeface="新細明體" charset="0"/>
              </a:endParaRPr>
            </a:p>
          </p:txBody>
        </p:sp>
      </p:grpSp>
      <p:sp>
        <p:nvSpPr>
          <p:cNvPr id="26" name="Rectangle 9"/>
          <p:cNvSpPr>
            <a:spLocks noChangeArrowheads="1"/>
          </p:cNvSpPr>
          <p:nvPr/>
        </p:nvSpPr>
        <p:spPr bwMode="gray">
          <a:xfrm>
            <a:off x="169870" y="5866756"/>
            <a:ext cx="1220017" cy="325618"/>
          </a:xfrm>
          <a:prstGeom prst="rect">
            <a:avLst/>
          </a:prstGeom>
          <a:solidFill>
            <a:srgbClr val="814F82"/>
          </a:solidFill>
          <a:ln>
            <a:noFill/>
          </a:ln>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FontTx/>
              <a:buNone/>
            </a:pPr>
            <a:r>
              <a:rPr lang="zh-TW" altLang="en-US" sz="1350" dirty="0">
                <a:solidFill>
                  <a:schemeClr val="tx1"/>
                </a:solidFill>
                <a:latin typeface="Arial" charset="0"/>
                <a:ea typeface="新細明體" charset="-120"/>
              </a:rPr>
              <a:t>專業人員</a:t>
            </a:r>
          </a:p>
        </p:txBody>
      </p:sp>
      <p:sp>
        <p:nvSpPr>
          <p:cNvPr id="27" name="AutoShape 10"/>
          <p:cNvSpPr>
            <a:spLocks noChangeArrowheads="1"/>
          </p:cNvSpPr>
          <p:nvPr/>
        </p:nvSpPr>
        <p:spPr bwMode="gray">
          <a:xfrm rot="5400000">
            <a:off x="1067664" y="5860071"/>
            <a:ext cx="1006172" cy="32437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160 w 21600"/>
              <a:gd name="T13" fmla="*/ 5058 h 21600"/>
              <a:gd name="T14" fmla="*/ 16440 w 21600"/>
              <a:gd name="T15" fmla="*/ 16542 h 21600"/>
            </a:gdLst>
            <a:ahLst/>
            <a:cxnLst>
              <a:cxn ang="T8">
                <a:pos x="T0" y="T1"/>
              </a:cxn>
              <a:cxn ang="T9">
                <a:pos x="T2" y="T3"/>
              </a:cxn>
              <a:cxn ang="T10">
                <a:pos x="T4" y="T5"/>
              </a:cxn>
              <a:cxn ang="T11">
                <a:pos x="T6" y="T7"/>
              </a:cxn>
            </a:cxnLst>
            <a:rect l="T12" t="T13" r="T14" b="T15"/>
            <a:pathLst>
              <a:path w="21600" h="21600">
                <a:moveTo>
                  <a:pt x="0" y="0"/>
                </a:moveTo>
                <a:lnTo>
                  <a:pt x="6700" y="21600"/>
                </a:lnTo>
                <a:lnTo>
                  <a:pt x="14900" y="21600"/>
                </a:lnTo>
                <a:lnTo>
                  <a:pt x="21600" y="0"/>
                </a:lnTo>
                <a:lnTo>
                  <a:pt x="0" y="0"/>
                </a:lnTo>
                <a:close/>
              </a:path>
            </a:pathLst>
          </a:custGeom>
          <a:gradFill rotWithShape="1">
            <a:gsLst>
              <a:gs pos="0">
                <a:srgbClr val="814F82"/>
              </a:gs>
              <a:gs pos="100000">
                <a:srgbClr val="E4E6CA"/>
              </a:gs>
            </a:gsLst>
            <a:lin ang="5400000" scaled="1"/>
          </a:gradFill>
          <a:ln>
            <a:noFill/>
          </a:ln>
          <a:extLst/>
        </p:spPr>
        <p:txBody>
          <a:bodyPr lIns="34290" tIns="33338" rIns="34290" bIns="33338" anchor="ctr" anchorCtr="1"/>
          <a:lstStyle/>
          <a:p>
            <a:endParaRPr lang="zh-TW" altLang="en-US"/>
          </a:p>
        </p:txBody>
      </p:sp>
      <p:sp>
        <p:nvSpPr>
          <p:cNvPr id="28" name="Rectangle 11"/>
          <p:cNvSpPr>
            <a:spLocks noChangeArrowheads="1"/>
          </p:cNvSpPr>
          <p:nvPr/>
        </p:nvSpPr>
        <p:spPr bwMode="auto">
          <a:xfrm>
            <a:off x="1732938" y="5533788"/>
            <a:ext cx="7289250" cy="991555"/>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endParaRPr lang="zh-TW" altLang="en-US" sz="1350">
              <a:solidFill>
                <a:schemeClr val="tx1"/>
              </a:solidFill>
              <a:latin typeface="Arial" charset="0"/>
              <a:ea typeface="新細明體" charset="-120"/>
            </a:endParaRPr>
          </a:p>
        </p:txBody>
      </p:sp>
      <p:sp>
        <p:nvSpPr>
          <p:cNvPr id="29" name="矩形 11"/>
          <p:cNvSpPr>
            <a:spLocks noChangeArrowheads="1"/>
          </p:cNvSpPr>
          <p:nvPr/>
        </p:nvSpPr>
        <p:spPr bwMode="auto">
          <a:xfrm>
            <a:off x="7157452" y="5519172"/>
            <a:ext cx="1890006"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en-US" sz="1200" dirty="0">
                <a:solidFill>
                  <a:schemeClr val="tx1"/>
                </a:solidFill>
                <a:latin typeface="Arial" charset="0"/>
                <a:ea typeface="新細明體" charset="-120"/>
              </a:rPr>
              <a:t>學生後續服務的轉介</a:t>
            </a:r>
            <a:endParaRPr lang="en-US" altLang="zh-TW" sz="1200" dirty="0">
              <a:solidFill>
                <a:schemeClr val="tx1"/>
              </a:solidFill>
              <a:latin typeface="Arial" charset="0"/>
              <a:ea typeface="新細明體" charset="-120"/>
            </a:endParaRPr>
          </a:p>
          <a:p>
            <a:pPr algn="just" eaLnBrk="1" hangingPunct="1">
              <a:spcBef>
                <a:spcPct val="0"/>
              </a:spcBef>
              <a:buFontTx/>
              <a:buNone/>
            </a:pPr>
            <a:r>
              <a:rPr lang="en-US" altLang="zh-TW" sz="1200" dirty="0">
                <a:solidFill>
                  <a:schemeClr val="tx1"/>
                </a:solidFill>
                <a:latin typeface="Arial" charset="0"/>
                <a:ea typeface="新細明體" charset="-120"/>
              </a:rPr>
              <a:t>2.</a:t>
            </a:r>
            <a:r>
              <a:rPr lang="zh-TW" altLang="en-US" sz="1200" dirty="0">
                <a:solidFill>
                  <a:schemeClr val="tx1"/>
                </a:solidFill>
                <a:latin typeface="Arial" charset="0"/>
                <a:ea typeface="新細明體" charset="-120"/>
              </a:rPr>
              <a:t>學校社工師透過</a:t>
            </a:r>
            <a:r>
              <a:rPr lang="zh-TW" altLang="zh-TW" sz="1200" dirty="0">
                <a:solidFill>
                  <a:schemeClr val="tx1"/>
                </a:solidFill>
                <a:latin typeface="Arial" charset="0"/>
                <a:ea typeface="新細明體" charset="-120"/>
              </a:rPr>
              <a:t>區域轉銜類型</a:t>
            </a:r>
            <a:r>
              <a:rPr lang="zh-TW" altLang="en-US" sz="1200" dirty="0">
                <a:solidFill>
                  <a:schemeClr val="tx1"/>
                </a:solidFill>
                <a:latin typeface="Arial" charset="0"/>
                <a:ea typeface="新細明體" charset="-120"/>
              </a:rPr>
              <a:t>的分析</a:t>
            </a:r>
            <a:r>
              <a:rPr lang="zh-TW" altLang="zh-TW" sz="1200" dirty="0">
                <a:solidFill>
                  <a:schemeClr val="tx1"/>
                </a:solidFill>
                <a:latin typeface="Arial" charset="0"/>
                <a:ea typeface="新細明體" charset="-120"/>
              </a:rPr>
              <a:t>，作為後續協助指標，發展服務方案與策略</a:t>
            </a:r>
            <a:r>
              <a:rPr lang="zh-TW" altLang="en-US" sz="1200" dirty="0">
                <a:solidFill>
                  <a:schemeClr val="tx1"/>
                </a:solidFill>
                <a:latin typeface="新細明體"/>
                <a:ea typeface="新細明體"/>
              </a:rPr>
              <a:t>。</a:t>
            </a:r>
            <a:endParaRPr lang="zh-TW" altLang="en-US" sz="1200" dirty="0">
              <a:solidFill>
                <a:schemeClr val="tx1"/>
              </a:solidFill>
              <a:latin typeface="Arial" charset="0"/>
              <a:ea typeface="新細明體" charset="-120"/>
            </a:endParaRPr>
          </a:p>
          <a:p>
            <a:pPr eaLnBrk="1" hangingPunct="1">
              <a:spcBef>
                <a:spcPct val="0"/>
              </a:spcBef>
              <a:buNone/>
            </a:pPr>
            <a:endParaRPr lang="en-US" altLang="zh-TW" sz="1050" dirty="0">
              <a:solidFill>
                <a:schemeClr val="tx1"/>
              </a:solidFill>
              <a:latin typeface="Arial" charset="0"/>
              <a:ea typeface="新細明體" charset="-120"/>
            </a:endParaRPr>
          </a:p>
          <a:p>
            <a:pPr eaLnBrk="1" hangingPunct="1">
              <a:spcBef>
                <a:spcPct val="0"/>
              </a:spcBef>
              <a:buFontTx/>
              <a:buNone/>
            </a:pPr>
            <a:endParaRPr lang="en-US" altLang="zh-TW" sz="1050" dirty="0">
              <a:solidFill>
                <a:schemeClr val="tx1"/>
              </a:solidFill>
              <a:latin typeface="Arial" charset="0"/>
              <a:ea typeface="新細明體" charset="-120"/>
            </a:endParaRPr>
          </a:p>
        </p:txBody>
      </p:sp>
      <p:sp>
        <p:nvSpPr>
          <p:cNvPr id="30" name="矩形 11"/>
          <p:cNvSpPr>
            <a:spLocks noChangeArrowheads="1"/>
          </p:cNvSpPr>
          <p:nvPr/>
        </p:nvSpPr>
        <p:spPr bwMode="auto">
          <a:xfrm>
            <a:off x="1850611" y="5855400"/>
            <a:ext cx="10813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en-US" sz="1200" dirty="0">
                <a:solidFill>
                  <a:schemeClr val="tx1"/>
                </a:solidFill>
                <a:latin typeface="Arial" charset="0"/>
                <a:ea typeface="新細明體" charset="-120"/>
              </a:rPr>
              <a:t>不須出席</a:t>
            </a:r>
            <a:r>
              <a:rPr lang="zh-TW" altLang="zh-TW" sz="1200" dirty="0">
                <a:solidFill>
                  <a:schemeClr val="tx1"/>
                </a:solidFill>
                <a:latin typeface="Arial" charset="0"/>
                <a:ea typeface="新細明體" charset="-120"/>
              </a:rPr>
              <a:t>。 </a:t>
            </a:r>
            <a:endParaRPr lang="zh-TW" altLang="en-US" sz="1200" dirty="0">
              <a:solidFill>
                <a:schemeClr val="tx1"/>
              </a:solidFill>
              <a:latin typeface="Arial" charset="0"/>
              <a:ea typeface="新細明體" charset="-120"/>
            </a:endParaRPr>
          </a:p>
        </p:txBody>
      </p:sp>
      <p:sp>
        <p:nvSpPr>
          <p:cNvPr id="32" name="Rectangle 5"/>
          <p:cNvSpPr>
            <a:spLocks noChangeArrowheads="1"/>
          </p:cNvSpPr>
          <p:nvPr/>
        </p:nvSpPr>
        <p:spPr bwMode="gray">
          <a:xfrm>
            <a:off x="3895661" y="980728"/>
            <a:ext cx="1695001" cy="560553"/>
          </a:xfrm>
          <a:prstGeom prst="rect">
            <a:avLst/>
          </a:prstGeom>
          <a:solidFill>
            <a:srgbClr val="B1A35D"/>
          </a:solidFill>
          <a:ln>
            <a:noFill/>
          </a:ln>
          <a:effectLst>
            <a:outerShdw dist="107763" dir="2700000" algn="ctr" rotWithShape="0">
              <a:schemeClr val="bg2">
                <a:alpha val="50000"/>
              </a:schemeClr>
            </a:outerShdw>
          </a:effectLst>
          <a:extLst>
            <a:ext uri="{91240B29-F687-4F45-9708-019B960494DF}">
              <a14:hiddenLine xmlns:a14="http://schemas.microsoft.com/office/drawing/2010/main" w="25400">
                <a:solidFill>
                  <a:srgbClr val="000000"/>
                </a:solidFill>
                <a:miter lim="800000"/>
                <a:headEnd/>
                <a:tailEnd/>
              </a14:hiddenLine>
            </a:ext>
          </a:extLst>
        </p:spPr>
        <p:txBody>
          <a:bodyPr lIns="34290" tIns="33338" rIns="34290" bIns="33338" anchor="ctr" anchorCtr="1"/>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algn="ctr" eaLnBrk="1" hangingPunct="1">
              <a:spcBef>
                <a:spcPct val="0"/>
              </a:spcBef>
              <a:buNone/>
            </a:pPr>
            <a:r>
              <a:rPr kumimoji="0" lang="zh-TW" altLang="en-US" sz="1200" dirty="0">
                <a:solidFill>
                  <a:schemeClr val="tx1"/>
                </a:solidFill>
                <a:latin typeface="Tahoma" pitchFamily="34" charset="0"/>
                <a:ea typeface="新細明體" charset="-120"/>
                <a:cs typeface="Tahoma" pitchFamily="34" charset="0"/>
              </a:rPr>
              <a:t>轉銜資料蒐集</a:t>
            </a:r>
            <a:endParaRPr kumimoji="0" lang="en-US" altLang="zh-TW" sz="1200" dirty="0">
              <a:solidFill>
                <a:schemeClr val="tx1"/>
              </a:solidFill>
              <a:latin typeface="Tahoma" pitchFamily="34" charset="0"/>
              <a:ea typeface="新細明體" charset="-120"/>
              <a:cs typeface="Tahoma" pitchFamily="34" charset="0"/>
            </a:endParaRPr>
          </a:p>
          <a:p>
            <a:pPr algn="ctr" eaLnBrk="1" hangingPunct="1">
              <a:spcBef>
                <a:spcPct val="0"/>
              </a:spcBef>
              <a:buNone/>
            </a:pPr>
            <a:r>
              <a:rPr kumimoji="0" lang="en-US" altLang="zh-TW" sz="1200" dirty="0">
                <a:solidFill>
                  <a:schemeClr val="tx1"/>
                </a:solidFill>
                <a:latin typeface="Tahoma" pitchFamily="34" charset="0"/>
                <a:ea typeface="新細明體" charset="-120"/>
                <a:cs typeface="Tahoma" pitchFamily="34" charset="0"/>
              </a:rPr>
              <a:t>(</a:t>
            </a:r>
            <a:r>
              <a:rPr kumimoji="0" lang="zh-TW" altLang="en-US" sz="1200" dirty="0">
                <a:solidFill>
                  <a:schemeClr val="tx1"/>
                </a:solidFill>
                <a:latin typeface="Tahoma" pitchFamily="34" charset="0"/>
                <a:ea typeface="新細明體" charset="-120"/>
                <a:cs typeface="Tahoma" pitchFamily="34" charset="0"/>
              </a:rPr>
              <a:t>校內轉銜說明</a:t>
            </a:r>
            <a:r>
              <a:rPr kumimoji="0" lang="zh-TW" altLang="en-US" sz="1200" dirty="0">
                <a:solidFill>
                  <a:schemeClr val="tx1"/>
                </a:solidFill>
                <a:latin typeface="新細明體"/>
                <a:ea typeface="新細明體"/>
                <a:cs typeface="Tahoma" pitchFamily="34" charset="0"/>
              </a:rPr>
              <a:t>、</a:t>
            </a:r>
            <a:endParaRPr kumimoji="0" lang="en-US" altLang="zh-TW" sz="1200" dirty="0">
              <a:solidFill>
                <a:schemeClr val="tx1"/>
              </a:solidFill>
              <a:latin typeface="新細明體"/>
              <a:ea typeface="新細明體"/>
              <a:cs typeface="Tahoma" pitchFamily="34" charset="0"/>
            </a:endParaRPr>
          </a:p>
          <a:p>
            <a:pPr algn="ctr" eaLnBrk="1" hangingPunct="1">
              <a:spcBef>
                <a:spcPct val="0"/>
              </a:spcBef>
              <a:buNone/>
            </a:pPr>
            <a:r>
              <a:rPr lang="zh-TW" altLang="zh-TW" sz="1200" dirty="0">
                <a:solidFill>
                  <a:schemeClr val="tx1"/>
                </a:solidFill>
                <a:latin typeface="Arial" charset="0"/>
                <a:ea typeface="新細明體" charset="-120"/>
              </a:rPr>
              <a:t>轉銜</a:t>
            </a:r>
            <a:r>
              <a:rPr lang="zh-TW" altLang="en-US" sz="1200" dirty="0">
                <a:solidFill>
                  <a:schemeClr val="tx1"/>
                </a:solidFill>
                <a:latin typeface="Arial" charset="0"/>
                <a:ea typeface="新細明體" charset="-120"/>
              </a:rPr>
              <a:t>評估</a:t>
            </a:r>
            <a:r>
              <a:rPr lang="zh-TW" altLang="zh-TW" sz="1200" dirty="0">
                <a:solidFill>
                  <a:schemeClr val="tx1"/>
                </a:solidFill>
                <a:latin typeface="Arial" charset="0"/>
                <a:ea typeface="新細明體" charset="-120"/>
              </a:rPr>
              <a:t>會議</a:t>
            </a:r>
            <a:r>
              <a:rPr kumimoji="0" lang="en-US" altLang="zh-TW" sz="1200" dirty="0">
                <a:solidFill>
                  <a:schemeClr val="tx1"/>
                </a:solidFill>
                <a:latin typeface="Tahoma" pitchFamily="34" charset="0"/>
                <a:ea typeface="新細明體" charset="-120"/>
                <a:cs typeface="Tahoma" pitchFamily="34" charset="0"/>
              </a:rPr>
              <a:t>)</a:t>
            </a:r>
          </a:p>
        </p:txBody>
      </p:sp>
      <p:sp>
        <p:nvSpPr>
          <p:cNvPr id="33" name="矩形 11"/>
          <p:cNvSpPr>
            <a:spLocks noChangeArrowheads="1"/>
          </p:cNvSpPr>
          <p:nvPr/>
        </p:nvSpPr>
        <p:spPr bwMode="auto">
          <a:xfrm>
            <a:off x="3785884" y="5763068"/>
            <a:ext cx="1634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2"/>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3"/>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4"/>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5"/>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6"/>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200" dirty="0">
                <a:solidFill>
                  <a:schemeClr val="tx1"/>
                </a:solidFill>
                <a:latin typeface="Arial" charset="0"/>
                <a:ea typeface="新細明體" charset="-120"/>
              </a:rPr>
              <a:t>1.</a:t>
            </a:r>
            <a:r>
              <a:rPr lang="zh-TW" altLang="en-US" sz="1200" dirty="0">
                <a:solidFill>
                  <a:schemeClr val="tx1"/>
                </a:solidFill>
                <a:latin typeface="Arial" charset="0"/>
                <a:ea typeface="新細明體" charset="-120"/>
              </a:rPr>
              <a:t>偕同確認轉銜名單</a:t>
            </a:r>
            <a:endParaRPr lang="en-US" altLang="zh-TW" sz="1200" dirty="0">
              <a:solidFill>
                <a:schemeClr val="tx1"/>
              </a:solidFill>
              <a:latin typeface="Arial" charset="0"/>
              <a:ea typeface="新細明體" charset="-120"/>
            </a:endParaRPr>
          </a:p>
          <a:p>
            <a:pPr eaLnBrk="1" hangingPunct="1">
              <a:spcBef>
                <a:spcPct val="0"/>
              </a:spcBef>
              <a:buFontTx/>
              <a:buNone/>
            </a:pPr>
            <a:r>
              <a:rPr lang="en-US" altLang="zh-TW" sz="1200" dirty="0">
                <a:solidFill>
                  <a:schemeClr val="tx1"/>
                </a:solidFill>
                <a:latin typeface="Arial" charset="0"/>
                <a:ea typeface="新細明體" charset="-120"/>
              </a:rPr>
              <a:t>2.</a:t>
            </a:r>
            <a:r>
              <a:rPr lang="zh-TW" altLang="en-US" sz="1200" dirty="0">
                <a:solidFill>
                  <a:schemeClr val="tx1"/>
                </a:solidFill>
                <a:latin typeface="Arial" charset="0"/>
                <a:ea typeface="新細明體" charset="-120"/>
              </a:rPr>
              <a:t>出席校內轉銜會議</a:t>
            </a:r>
            <a:r>
              <a:rPr lang="zh-TW" altLang="zh-TW" sz="1200" dirty="0">
                <a:solidFill>
                  <a:schemeClr val="tx1"/>
                </a:solidFill>
                <a:latin typeface="Arial" charset="0"/>
                <a:ea typeface="新細明體" charset="-120"/>
              </a:rPr>
              <a:t>。 </a:t>
            </a:r>
            <a:endParaRPr lang="zh-TW" altLang="en-US" sz="1200" dirty="0">
              <a:solidFill>
                <a:schemeClr val="tx1"/>
              </a:solidFill>
              <a:latin typeface="Arial" charset="0"/>
              <a:ea typeface="新細明體" charset="-120"/>
            </a:endParaRPr>
          </a:p>
        </p:txBody>
      </p:sp>
    </p:spTree>
    <p:extLst>
      <p:ext uri="{BB962C8B-B14F-4D97-AF65-F5344CB8AC3E}">
        <p14:creationId xmlns:p14="http://schemas.microsoft.com/office/powerpoint/2010/main" val="1053250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179389" y="1319471"/>
            <a:ext cx="8764587" cy="4880661"/>
            <a:chOff x="521" y="663"/>
            <a:chExt cx="4588" cy="2256"/>
          </a:xfrm>
        </p:grpSpPr>
        <p:sp>
          <p:nvSpPr>
            <p:cNvPr id="14347" name="Rectangle 3"/>
            <p:cNvSpPr>
              <a:spLocks noChangeArrowheads="1"/>
            </p:cNvSpPr>
            <p:nvPr/>
          </p:nvSpPr>
          <p:spPr bwMode="gray">
            <a:xfrm>
              <a:off x="521" y="663"/>
              <a:ext cx="998" cy="699"/>
            </a:xfrm>
            <a:prstGeom prst="rect">
              <a:avLst/>
            </a:prstGeom>
            <a:solidFill>
              <a:srgbClr val="6399AB"/>
            </a:solidFill>
            <a:ln w="25400">
              <a:solidFill>
                <a:srgbClr val="FFFFFF"/>
              </a:solidFill>
              <a:miter lim="800000"/>
              <a:headEnd/>
              <a:tailEnd/>
            </a:ln>
          </p:spPr>
          <p:txBody>
            <a:bodyPr lIns="45720" tIns="44450" rIns="45720" bIns="44450" anchor="ctr" anchorCtr="1"/>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algn="ctr">
                <a:lnSpc>
                  <a:spcPct val="85000"/>
                </a:lnSpc>
                <a:spcBef>
                  <a:spcPct val="30000"/>
                </a:spcBef>
                <a:buFontTx/>
                <a:buNone/>
              </a:pPr>
              <a:r>
                <a:rPr kumimoji="0" lang="zh-TW" altLang="en-US" sz="2400" dirty="0">
                  <a:solidFill>
                    <a:srgbClr val="FFFFFF"/>
                  </a:solidFill>
                  <a:latin typeface="Tahoma" pitchFamily="34" charset="0"/>
                  <a:ea typeface="新細明體" charset="-120"/>
                  <a:cs typeface="Tahoma" pitchFamily="34" charset="0"/>
                </a:rPr>
                <a:t>轉銜前</a:t>
              </a:r>
              <a:endParaRPr kumimoji="0" lang="en-US" altLang="zh-TW" sz="2400" dirty="0">
                <a:solidFill>
                  <a:srgbClr val="FFFFFF"/>
                </a:solidFill>
                <a:latin typeface="Tahoma" pitchFamily="34" charset="0"/>
                <a:ea typeface="新細明體" charset="-120"/>
                <a:cs typeface="Tahoma" pitchFamily="34" charset="0"/>
              </a:endParaRPr>
            </a:p>
            <a:p>
              <a:pPr algn="ctr">
                <a:lnSpc>
                  <a:spcPct val="85000"/>
                </a:lnSpc>
                <a:spcBef>
                  <a:spcPct val="30000"/>
                </a:spcBef>
                <a:buFontTx/>
                <a:buNone/>
              </a:pPr>
              <a:r>
                <a:rPr kumimoji="0" lang="en-US" altLang="zh-TW" sz="2400" dirty="0">
                  <a:solidFill>
                    <a:srgbClr val="FFFFFF"/>
                  </a:solidFill>
                  <a:latin typeface="Tahoma" pitchFamily="34" charset="0"/>
                  <a:ea typeface="新細明體" charset="-120"/>
                  <a:cs typeface="Tahoma" pitchFamily="34" charset="0"/>
                </a:rPr>
                <a:t>(</a:t>
              </a:r>
              <a:r>
                <a:rPr kumimoji="0" lang="zh-TW" altLang="en-US" sz="2400" dirty="0">
                  <a:solidFill>
                    <a:srgbClr val="FFFFFF"/>
                  </a:solidFill>
                  <a:latin typeface="Tahoma" pitchFamily="34" charset="0"/>
                  <a:ea typeface="新細明體" charset="-120"/>
                  <a:cs typeface="Tahoma" pitchFamily="34" charset="0"/>
                </a:rPr>
                <a:t>分區說明會</a:t>
              </a:r>
              <a:r>
                <a:rPr kumimoji="0" lang="en-US" altLang="zh-TW" sz="2400" dirty="0">
                  <a:solidFill>
                    <a:srgbClr val="FFFFFF"/>
                  </a:solidFill>
                  <a:latin typeface="Tahoma" pitchFamily="34" charset="0"/>
                  <a:ea typeface="新細明體" charset="-120"/>
                  <a:cs typeface="Tahoma" pitchFamily="34" charset="0"/>
                </a:rPr>
                <a:t>)</a:t>
              </a:r>
            </a:p>
          </p:txBody>
        </p:sp>
        <p:sp>
          <p:nvSpPr>
            <p:cNvPr id="14348" name="Rectangle 4"/>
            <p:cNvSpPr>
              <a:spLocks noChangeArrowheads="1"/>
            </p:cNvSpPr>
            <p:nvPr/>
          </p:nvSpPr>
          <p:spPr bwMode="gray">
            <a:xfrm>
              <a:off x="521" y="1362"/>
              <a:ext cx="998" cy="466"/>
            </a:xfrm>
            <a:prstGeom prst="rect">
              <a:avLst/>
            </a:prstGeom>
            <a:solidFill>
              <a:srgbClr val="B1A35D"/>
            </a:solidFill>
            <a:ln w="25400">
              <a:solidFill>
                <a:srgbClr val="FFFFFF"/>
              </a:solidFill>
              <a:miter lim="800000"/>
              <a:headEnd/>
              <a:tailEnd/>
            </a:ln>
          </p:spPr>
          <p:txBody>
            <a:bodyPr lIns="45720" tIns="44450" rIns="45720" bIns="44450" anchor="ctr" anchorCtr="1"/>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algn="ctr">
                <a:lnSpc>
                  <a:spcPct val="85000"/>
                </a:lnSpc>
                <a:spcBef>
                  <a:spcPct val="30000"/>
                </a:spcBef>
                <a:buNone/>
              </a:pPr>
              <a:r>
                <a:rPr kumimoji="0" lang="en-US" altLang="zh-TW" sz="2400" dirty="0">
                  <a:solidFill>
                    <a:srgbClr val="FFFFFF"/>
                  </a:solidFill>
                  <a:latin typeface="Tahoma" pitchFamily="34" charset="0"/>
                  <a:ea typeface="新細明體" charset="-120"/>
                  <a:cs typeface="Tahoma" pitchFamily="34" charset="0"/>
                </a:rPr>
                <a:t> </a:t>
              </a:r>
            </a:p>
            <a:p>
              <a:pPr algn="ctr">
                <a:lnSpc>
                  <a:spcPct val="85000"/>
                </a:lnSpc>
                <a:spcBef>
                  <a:spcPct val="30000"/>
                </a:spcBef>
                <a:buNone/>
              </a:pPr>
              <a:r>
                <a:rPr kumimoji="0" lang="zh-TW" altLang="en-US" sz="2400" dirty="0">
                  <a:solidFill>
                    <a:srgbClr val="FFFFFF"/>
                  </a:solidFill>
                  <a:latin typeface="Tahoma" pitchFamily="34" charset="0"/>
                  <a:ea typeface="新細明體" charset="-120"/>
                  <a:cs typeface="Tahoma" pitchFamily="34" charset="0"/>
                </a:rPr>
                <a:t>轉銜資料    蒐集</a:t>
              </a:r>
              <a:endParaRPr kumimoji="0" lang="en-US" altLang="zh-TW" sz="2400" dirty="0">
                <a:solidFill>
                  <a:srgbClr val="FFFFFF"/>
                </a:solidFill>
                <a:latin typeface="Tahoma" pitchFamily="34" charset="0"/>
                <a:ea typeface="新細明體" charset="-120"/>
                <a:cs typeface="Tahoma" pitchFamily="34" charset="0"/>
              </a:endParaRPr>
            </a:p>
            <a:p>
              <a:pPr algn="ctr">
                <a:lnSpc>
                  <a:spcPct val="85000"/>
                </a:lnSpc>
                <a:spcBef>
                  <a:spcPct val="30000"/>
                </a:spcBef>
                <a:buFontTx/>
                <a:buNone/>
              </a:pPr>
              <a:endParaRPr kumimoji="0" lang="en-US" altLang="zh-TW" sz="2400" dirty="0">
                <a:solidFill>
                  <a:srgbClr val="FFFFFF"/>
                </a:solidFill>
                <a:latin typeface="Tahoma" pitchFamily="34" charset="0"/>
                <a:ea typeface="新細明體" charset="-120"/>
                <a:cs typeface="Tahoma" pitchFamily="34" charset="0"/>
              </a:endParaRPr>
            </a:p>
          </p:txBody>
        </p:sp>
        <p:sp>
          <p:nvSpPr>
            <p:cNvPr id="14349" name="Rectangle 5"/>
            <p:cNvSpPr>
              <a:spLocks noChangeArrowheads="1"/>
            </p:cNvSpPr>
            <p:nvPr/>
          </p:nvSpPr>
          <p:spPr bwMode="gray">
            <a:xfrm>
              <a:off x="521" y="1828"/>
              <a:ext cx="998" cy="566"/>
            </a:xfrm>
            <a:prstGeom prst="rect">
              <a:avLst/>
            </a:prstGeom>
            <a:solidFill>
              <a:srgbClr val="D97300"/>
            </a:solidFill>
            <a:ln w="25400">
              <a:solidFill>
                <a:srgbClr val="FFFFFF"/>
              </a:solidFill>
              <a:miter lim="800000"/>
              <a:headEnd/>
              <a:tailEnd/>
            </a:ln>
          </p:spPr>
          <p:txBody>
            <a:bodyPr lIns="45720" tIns="44450" rIns="45720" bIns="44450" anchor="ctr" anchorCtr="1"/>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algn="ctr">
                <a:lnSpc>
                  <a:spcPct val="85000"/>
                </a:lnSpc>
                <a:spcBef>
                  <a:spcPct val="30000"/>
                </a:spcBef>
                <a:buFontTx/>
                <a:buNone/>
              </a:pPr>
              <a:r>
                <a:rPr kumimoji="0" lang="en-US" altLang="zh-TW" sz="2400" dirty="0">
                  <a:solidFill>
                    <a:srgbClr val="FFFFFF"/>
                  </a:solidFill>
                  <a:latin typeface="Tahoma" pitchFamily="34" charset="0"/>
                  <a:ea typeface="新細明體" charset="-120"/>
                  <a:cs typeface="Tahoma" pitchFamily="34" charset="0"/>
                </a:rPr>
                <a:t> </a:t>
              </a:r>
              <a:r>
                <a:rPr kumimoji="0" lang="zh-TW" altLang="en-US" sz="2400" dirty="0">
                  <a:solidFill>
                    <a:srgbClr val="FFFFFF"/>
                  </a:solidFill>
                  <a:latin typeface="Tahoma" pitchFamily="34" charset="0"/>
                  <a:ea typeface="新細明體" charset="-120"/>
                  <a:cs typeface="Tahoma" pitchFamily="34" charset="0"/>
                </a:rPr>
                <a:t>轉銜中</a:t>
              </a:r>
              <a:endParaRPr kumimoji="0" lang="en-US" altLang="zh-TW" sz="2400" dirty="0">
                <a:solidFill>
                  <a:srgbClr val="FFFFFF"/>
                </a:solidFill>
                <a:latin typeface="Tahoma" pitchFamily="34" charset="0"/>
                <a:ea typeface="新細明體" charset="-120"/>
                <a:cs typeface="Tahoma" pitchFamily="34" charset="0"/>
              </a:endParaRPr>
            </a:p>
            <a:p>
              <a:pPr algn="ctr">
                <a:lnSpc>
                  <a:spcPct val="85000"/>
                </a:lnSpc>
                <a:spcBef>
                  <a:spcPct val="30000"/>
                </a:spcBef>
                <a:buFontTx/>
                <a:buNone/>
              </a:pPr>
              <a:r>
                <a:rPr kumimoji="0" lang="en-US" altLang="zh-TW" sz="2400" dirty="0">
                  <a:solidFill>
                    <a:srgbClr val="FFFFFF"/>
                  </a:solidFill>
                  <a:latin typeface="Tahoma" pitchFamily="34" charset="0"/>
                  <a:ea typeface="新細明體" charset="-120"/>
                  <a:cs typeface="Tahoma" pitchFamily="34" charset="0"/>
                </a:rPr>
                <a:t>(</a:t>
              </a:r>
              <a:r>
                <a:rPr kumimoji="0" lang="zh-TW" altLang="en-US" sz="2400" dirty="0">
                  <a:solidFill>
                    <a:srgbClr val="FFFFFF"/>
                  </a:solidFill>
                  <a:latin typeface="Tahoma" pitchFamily="34" charset="0"/>
                  <a:ea typeface="新細明體" charset="-120"/>
                  <a:cs typeface="Tahoma" pitchFamily="34" charset="0"/>
                </a:rPr>
                <a:t>實質轉銜</a:t>
              </a:r>
              <a:r>
                <a:rPr kumimoji="0" lang="en-US" altLang="zh-TW" sz="2400" dirty="0">
                  <a:solidFill>
                    <a:srgbClr val="FFFFFF"/>
                  </a:solidFill>
                  <a:latin typeface="Tahoma" pitchFamily="34" charset="0"/>
                  <a:ea typeface="新細明體" charset="-120"/>
                  <a:cs typeface="Tahoma" pitchFamily="34" charset="0"/>
                </a:rPr>
                <a:t>)</a:t>
              </a:r>
            </a:p>
          </p:txBody>
        </p:sp>
        <p:sp>
          <p:nvSpPr>
            <p:cNvPr id="14350" name="Rectangle 6"/>
            <p:cNvSpPr>
              <a:spLocks noChangeArrowheads="1"/>
            </p:cNvSpPr>
            <p:nvPr/>
          </p:nvSpPr>
          <p:spPr bwMode="gray">
            <a:xfrm>
              <a:off x="521" y="2394"/>
              <a:ext cx="998" cy="525"/>
            </a:xfrm>
            <a:prstGeom prst="rect">
              <a:avLst/>
            </a:prstGeom>
            <a:solidFill>
              <a:srgbClr val="E0AD12"/>
            </a:solidFill>
            <a:ln w="25400">
              <a:solidFill>
                <a:srgbClr val="FFFFFF"/>
              </a:solidFill>
              <a:miter lim="800000"/>
              <a:headEnd/>
              <a:tailEnd/>
            </a:ln>
          </p:spPr>
          <p:txBody>
            <a:bodyPr lIns="45720" tIns="44450" rIns="45720" bIns="44450" anchor="ctr" anchorCtr="1"/>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algn="ctr">
                <a:lnSpc>
                  <a:spcPct val="85000"/>
                </a:lnSpc>
                <a:spcBef>
                  <a:spcPct val="30000"/>
                </a:spcBef>
                <a:buFontTx/>
                <a:buNone/>
              </a:pPr>
              <a:r>
                <a:rPr kumimoji="0" lang="en-US" altLang="zh-TW" sz="2400" dirty="0">
                  <a:solidFill>
                    <a:srgbClr val="FFFFFF"/>
                  </a:solidFill>
                  <a:latin typeface="Tahoma" pitchFamily="34" charset="0"/>
                  <a:ea typeface="新細明體" charset="-120"/>
                  <a:cs typeface="Tahoma" pitchFamily="34" charset="0"/>
                </a:rPr>
                <a:t> </a:t>
              </a:r>
              <a:r>
                <a:rPr kumimoji="0" lang="zh-TW" altLang="en-US" sz="2400" dirty="0">
                  <a:solidFill>
                    <a:srgbClr val="FFFFFF"/>
                  </a:solidFill>
                  <a:latin typeface="Tahoma" pitchFamily="34" charset="0"/>
                  <a:ea typeface="新細明體" charset="-120"/>
                  <a:cs typeface="Tahoma" pitchFamily="34" charset="0"/>
                </a:rPr>
                <a:t>轉銜後</a:t>
              </a:r>
              <a:endParaRPr kumimoji="0" lang="en-US" altLang="zh-TW" sz="2400" dirty="0">
                <a:solidFill>
                  <a:srgbClr val="FFFFFF"/>
                </a:solidFill>
                <a:latin typeface="Tahoma" pitchFamily="34" charset="0"/>
                <a:ea typeface="新細明體" charset="-120"/>
                <a:cs typeface="Tahoma" pitchFamily="34" charset="0"/>
              </a:endParaRPr>
            </a:p>
          </p:txBody>
        </p:sp>
        <p:sp>
          <p:nvSpPr>
            <p:cNvPr id="14351" name="Line 7"/>
            <p:cNvSpPr>
              <a:spLocks noChangeShapeType="1"/>
            </p:cNvSpPr>
            <p:nvPr/>
          </p:nvSpPr>
          <p:spPr bwMode="gray">
            <a:xfrm>
              <a:off x="1552" y="700"/>
              <a:ext cx="3530" cy="0"/>
            </a:xfrm>
            <a:prstGeom prst="line">
              <a:avLst/>
            </a:prstGeom>
            <a:noFill/>
            <a:ln w="28575" cap="rnd">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352" name="Line 8"/>
            <p:cNvSpPr>
              <a:spLocks noChangeShapeType="1"/>
            </p:cNvSpPr>
            <p:nvPr/>
          </p:nvSpPr>
          <p:spPr bwMode="gray">
            <a:xfrm>
              <a:off x="1501" y="1362"/>
              <a:ext cx="3608" cy="7"/>
            </a:xfrm>
            <a:prstGeom prst="line">
              <a:avLst/>
            </a:prstGeom>
            <a:noFill/>
            <a:ln w="28575" cap="rnd">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zh-TW" altLang="en-US"/>
            </a:p>
          </p:txBody>
        </p:sp>
      </p:grpSp>
      <p:sp>
        <p:nvSpPr>
          <p:cNvPr id="2" name="文字方塊 1"/>
          <p:cNvSpPr txBox="1">
            <a:spLocks noChangeArrowheads="1"/>
          </p:cNvSpPr>
          <p:nvPr/>
        </p:nvSpPr>
        <p:spPr bwMode="auto">
          <a:xfrm>
            <a:off x="2051053" y="1341438"/>
            <a:ext cx="698544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None/>
            </a:pPr>
            <a:r>
              <a:rPr lang="en-US" altLang="zh-TW" sz="1800" dirty="0">
                <a:solidFill>
                  <a:schemeClr val="tx1"/>
                </a:solidFill>
                <a:latin typeface="Arial" charset="0"/>
                <a:ea typeface="新細明體" charset="-120"/>
              </a:rPr>
              <a:t>1.</a:t>
            </a:r>
            <a:r>
              <a:rPr lang="zh-TW" altLang="zh-TW" sz="1800" dirty="0">
                <a:solidFill>
                  <a:schemeClr val="tx1"/>
                </a:solidFill>
                <a:latin typeface="Arial" charset="0"/>
                <a:ea typeface="新細明體" charset="-120"/>
              </a:rPr>
              <a:t>出席</a:t>
            </a:r>
            <a:r>
              <a:rPr lang="zh-TW" altLang="en-US" sz="1800" dirty="0">
                <a:solidFill>
                  <a:schemeClr val="tx1"/>
                </a:solidFill>
                <a:latin typeface="Arial" charset="0"/>
                <a:ea typeface="新細明體" charset="-120"/>
              </a:rPr>
              <a:t>轉銜分區說明會</a:t>
            </a:r>
            <a:r>
              <a:rPr lang="zh-TW" altLang="en-US" sz="1800" dirty="0">
                <a:solidFill>
                  <a:schemeClr val="tx1"/>
                </a:solidFill>
                <a:latin typeface="新細明體"/>
                <a:ea typeface="新細明體"/>
              </a:rPr>
              <a:t>，進行轉銜說明簡報，</a:t>
            </a:r>
            <a:r>
              <a:rPr lang="zh-TW" altLang="zh-TW" sz="1800" dirty="0">
                <a:solidFill>
                  <a:schemeClr val="tx1"/>
                </a:solidFill>
                <a:latin typeface="Arial" charset="0"/>
                <a:ea typeface="新細明體" charset="-120"/>
              </a:rPr>
              <a:t>引導出席</a:t>
            </a:r>
            <a:r>
              <a:rPr lang="zh-TW" altLang="en-US" sz="1800" dirty="0">
                <a:solidFill>
                  <a:schemeClr val="tx1"/>
                </a:solidFill>
                <a:latin typeface="Arial" charset="0"/>
                <a:ea typeface="新細明體" charset="-120"/>
              </a:rPr>
              <a:t> </a:t>
            </a:r>
            <a:r>
              <a:rPr lang="zh-TW" altLang="zh-TW" sz="1800" dirty="0">
                <a:solidFill>
                  <a:schemeClr val="tx1"/>
                </a:solidFill>
                <a:latin typeface="Arial" charset="0"/>
                <a:ea typeface="新細明體" charset="-120"/>
              </a:rPr>
              <a:t>學校進行經</a:t>
            </a:r>
            <a:r>
              <a:rPr lang="zh-TW" altLang="en-US" sz="1800" dirty="0">
                <a:solidFill>
                  <a:schemeClr val="tx1"/>
                </a:solidFill>
                <a:latin typeface="Arial" charset="0"/>
                <a:ea typeface="新細明體" charset="-120"/>
              </a:rPr>
              <a:t>  </a:t>
            </a:r>
            <a:r>
              <a:rPr lang="zh-TW" altLang="zh-TW" sz="1800" dirty="0">
                <a:solidFill>
                  <a:schemeClr val="tx1"/>
                </a:solidFill>
                <a:latin typeface="Arial" charset="0"/>
                <a:ea typeface="新細明體" charset="-120"/>
              </a:rPr>
              <a:t>驗傳承分享。</a:t>
            </a:r>
          </a:p>
          <a:p>
            <a:pPr eaLnBrk="1" hangingPunct="1">
              <a:spcBef>
                <a:spcPct val="0"/>
              </a:spcBef>
              <a:buFontTx/>
              <a:buNone/>
            </a:pPr>
            <a:r>
              <a:rPr lang="en-US" altLang="zh-TW" sz="1800" dirty="0">
                <a:solidFill>
                  <a:schemeClr val="tx1"/>
                </a:solidFill>
                <a:latin typeface="Arial" charset="0"/>
                <a:ea typeface="新細明體" charset="-120"/>
              </a:rPr>
              <a:t>2.</a:t>
            </a:r>
            <a:r>
              <a:rPr lang="zh-TW" altLang="zh-TW" sz="1800" dirty="0">
                <a:solidFill>
                  <a:schemeClr val="tx1"/>
                </a:solidFill>
                <a:latin typeface="Arial" charset="0"/>
                <a:ea typeface="新細明體" charset="-120"/>
              </a:rPr>
              <a:t>帶領出席學校</a:t>
            </a:r>
            <a:r>
              <a:rPr lang="zh-TW" altLang="en-US" sz="1800" dirty="0">
                <a:solidFill>
                  <a:schemeClr val="tx1"/>
                </a:solidFill>
                <a:latin typeface="Arial" charset="0"/>
                <a:ea typeface="新細明體" charset="-120"/>
              </a:rPr>
              <a:t>試作「教育部系統</a:t>
            </a:r>
            <a:r>
              <a:rPr lang="zh-TW" altLang="zh-TW" sz="1800" dirty="0">
                <a:solidFill>
                  <a:schemeClr val="tx1"/>
                </a:solidFill>
                <a:latin typeface="Arial" charset="0"/>
                <a:ea typeface="新細明體" charset="-120"/>
              </a:rPr>
              <a:t>轉銜</a:t>
            </a:r>
            <a:r>
              <a:rPr lang="zh-TW" altLang="en-US" sz="1800" dirty="0">
                <a:solidFill>
                  <a:schemeClr val="tx1"/>
                </a:solidFill>
                <a:latin typeface="Arial" charset="0"/>
                <a:ea typeface="新細明體" charset="-120"/>
              </a:rPr>
              <a:t>」</a:t>
            </a:r>
            <a:r>
              <a:rPr lang="zh-TW" altLang="zh-TW" sz="1800" dirty="0">
                <a:solidFill>
                  <a:schemeClr val="tx1"/>
                </a:solidFill>
                <a:latin typeface="Arial" charset="0"/>
                <a:ea typeface="新細明體" charset="-120"/>
              </a:rPr>
              <a:t>。</a:t>
            </a:r>
          </a:p>
          <a:p>
            <a:pPr eaLnBrk="1" hangingPunct="1">
              <a:spcBef>
                <a:spcPct val="0"/>
              </a:spcBef>
              <a:buFontTx/>
              <a:buNone/>
            </a:pPr>
            <a:r>
              <a:rPr lang="en-US" altLang="zh-TW" sz="1800" dirty="0">
                <a:solidFill>
                  <a:schemeClr val="tx1"/>
                </a:solidFill>
                <a:latin typeface="Arial" charset="0"/>
                <a:ea typeface="新細明體" charset="-120"/>
              </a:rPr>
              <a:t>3.</a:t>
            </a:r>
            <a:r>
              <a:rPr lang="zh-TW" altLang="zh-TW" sz="1800" dirty="0">
                <a:solidFill>
                  <a:schemeClr val="tx1"/>
                </a:solidFill>
                <a:latin typeface="Arial" charset="0"/>
                <a:ea typeface="新細明體" charset="-120"/>
              </a:rPr>
              <a:t>整合相關需求</a:t>
            </a:r>
            <a:r>
              <a:rPr lang="zh-TW" altLang="en-US" sz="1800" dirty="0">
                <a:solidFill>
                  <a:schemeClr val="tx1"/>
                </a:solidFill>
                <a:latin typeface="Arial" charset="0"/>
                <a:ea typeface="新細明體" charset="-120"/>
              </a:rPr>
              <a:t>進行「市內實質轉銜」表格</a:t>
            </a:r>
            <a:r>
              <a:rPr lang="zh-TW" altLang="zh-TW" sz="1800" dirty="0">
                <a:solidFill>
                  <a:schemeClr val="tx1"/>
                </a:solidFill>
                <a:latin typeface="Arial" charset="0"/>
                <a:ea typeface="新細明體" charset="-120"/>
              </a:rPr>
              <a:t>調整。</a:t>
            </a:r>
            <a:endParaRPr lang="en-US" altLang="zh-TW" sz="1800" dirty="0">
              <a:solidFill>
                <a:schemeClr val="tx1"/>
              </a:solidFill>
              <a:latin typeface="Arial" charset="0"/>
              <a:ea typeface="新細明體" charset="-120"/>
            </a:endParaRPr>
          </a:p>
          <a:p>
            <a:pPr eaLnBrk="1" hangingPunct="1">
              <a:spcBef>
                <a:spcPct val="0"/>
              </a:spcBef>
              <a:buFontTx/>
              <a:buNone/>
            </a:pPr>
            <a:r>
              <a:rPr lang="en-US" altLang="zh-TW" sz="1800" dirty="0">
                <a:solidFill>
                  <a:schemeClr val="tx1"/>
                </a:solidFill>
                <a:latin typeface="Arial" charset="0"/>
                <a:ea typeface="新細明體" charset="-120"/>
              </a:rPr>
              <a:t>4.</a:t>
            </a:r>
            <a:r>
              <a:rPr lang="zh-TW" altLang="zh-TW" sz="1800" dirty="0">
                <a:solidFill>
                  <a:schemeClr val="tx1"/>
                </a:solidFill>
                <a:latin typeface="Arial" charset="0"/>
                <a:ea typeface="新細明體" charset="-120"/>
              </a:rPr>
              <a:t>整理後置放於</a:t>
            </a:r>
            <a:r>
              <a:rPr lang="zh-TW" altLang="en-US" sz="1800" dirty="0">
                <a:solidFill>
                  <a:schemeClr val="tx1"/>
                </a:solidFill>
                <a:latin typeface="Arial" charset="0"/>
                <a:ea typeface="新細明體" charset="-120"/>
              </a:rPr>
              <a:t>輔諮</a:t>
            </a:r>
            <a:r>
              <a:rPr lang="zh-TW" altLang="zh-TW" sz="1800" dirty="0">
                <a:solidFill>
                  <a:schemeClr val="tx1"/>
                </a:solidFill>
                <a:latin typeface="Arial" charset="0"/>
                <a:ea typeface="新細明體" charset="-120"/>
              </a:rPr>
              <a:t>網站</a:t>
            </a:r>
            <a:r>
              <a:rPr lang="zh-TW" altLang="en-US" sz="1800" dirty="0">
                <a:solidFill>
                  <a:schemeClr val="tx1"/>
                </a:solidFill>
                <a:latin typeface="Arial" charset="0"/>
                <a:ea typeface="新細明體" charset="-120"/>
              </a:rPr>
              <a:t>並</a:t>
            </a:r>
            <a:r>
              <a:rPr lang="zh-TW" altLang="zh-TW" sz="1800" dirty="0">
                <a:solidFill>
                  <a:schemeClr val="tx1"/>
                </a:solidFill>
                <a:latin typeface="Arial" charset="0"/>
                <a:ea typeface="新細明體" charset="-120"/>
              </a:rPr>
              <a:t>轉請教育局發文區域內學校。</a:t>
            </a:r>
            <a:endParaRPr lang="zh-TW" altLang="en-US" sz="1800" dirty="0">
              <a:solidFill>
                <a:schemeClr val="tx1"/>
              </a:solidFill>
              <a:latin typeface="Arial" charset="0"/>
              <a:ea typeface="新細明體" charset="-120"/>
            </a:endParaRPr>
          </a:p>
        </p:txBody>
      </p:sp>
      <p:sp>
        <p:nvSpPr>
          <p:cNvPr id="14340" name="Line 8"/>
          <p:cNvSpPr>
            <a:spLocks noChangeShapeType="1"/>
          </p:cNvSpPr>
          <p:nvPr/>
        </p:nvSpPr>
        <p:spPr bwMode="gray">
          <a:xfrm>
            <a:off x="2051051" y="3789363"/>
            <a:ext cx="6551613" cy="12700"/>
          </a:xfrm>
          <a:prstGeom prst="line">
            <a:avLst/>
          </a:prstGeom>
          <a:noFill/>
          <a:ln w="28575" cap="rnd">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341" name="Line 8"/>
          <p:cNvSpPr>
            <a:spLocks noChangeShapeType="1"/>
          </p:cNvSpPr>
          <p:nvPr/>
        </p:nvSpPr>
        <p:spPr bwMode="gray">
          <a:xfrm>
            <a:off x="2051051" y="5013326"/>
            <a:ext cx="6551613" cy="12700"/>
          </a:xfrm>
          <a:prstGeom prst="line">
            <a:avLst/>
          </a:prstGeom>
          <a:noFill/>
          <a:ln w="28575" cap="rnd">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342" name="Line 8"/>
          <p:cNvSpPr>
            <a:spLocks noChangeShapeType="1"/>
          </p:cNvSpPr>
          <p:nvPr/>
        </p:nvSpPr>
        <p:spPr bwMode="gray">
          <a:xfrm>
            <a:off x="2051051" y="6092826"/>
            <a:ext cx="6551613" cy="14288"/>
          </a:xfrm>
          <a:prstGeom prst="line">
            <a:avLst/>
          </a:prstGeom>
          <a:noFill/>
          <a:ln w="28575" cap="rnd">
            <a:solidFill>
              <a:schemeClr val="bg2"/>
            </a:solidFill>
            <a:prstDash val="sysDot"/>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 name="文字方塊 2"/>
          <p:cNvSpPr txBox="1">
            <a:spLocks noChangeArrowheads="1"/>
          </p:cNvSpPr>
          <p:nvPr/>
        </p:nvSpPr>
        <p:spPr bwMode="auto">
          <a:xfrm>
            <a:off x="2124075" y="2924176"/>
            <a:ext cx="39421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zh-TW" altLang="zh-TW" sz="1800" dirty="0">
                <a:solidFill>
                  <a:schemeClr val="tx1"/>
                </a:solidFill>
                <a:latin typeface="Arial" charset="0"/>
                <a:ea typeface="新細明體" charset="-120"/>
              </a:rPr>
              <a:t>接受學校處理轉銜會議疑義之諮詢。 </a:t>
            </a:r>
            <a:endParaRPr lang="zh-TW" altLang="en-US" sz="1800" dirty="0">
              <a:solidFill>
                <a:schemeClr val="tx1"/>
              </a:solidFill>
              <a:latin typeface="Arial" charset="0"/>
              <a:ea typeface="新細明體" charset="-120"/>
            </a:endParaRPr>
          </a:p>
        </p:txBody>
      </p:sp>
      <p:sp>
        <p:nvSpPr>
          <p:cNvPr id="4" name="文字方塊 3"/>
          <p:cNvSpPr txBox="1">
            <a:spLocks noChangeArrowheads="1"/>
          </p:cNvSpPr>
          <p:nvPr/>
        </p:nvSpPr>
        <p:spPr bwMode="auto">
          <a:xfrm>
            <a:off x="2124075" y="3860800"/>
            <a:ext cx="55194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None/>
            </a:pPr>
            <a:r>
              <a:rPr lang="en-US" altLang="zh-TW" sz="1800" dirty="0">
                <a:solidFill>
                  <a:schemeClr val="tx1"/>
                </a:solidFill>
                <a:latin typeface="Arial" charset="0"/>
                <a:ea typeface="新細明體" charset="-120"/>
              </a:rPr>
              <a:t>1.</a:t>
            </a:r>
            <a:r>
              <a:rPr lang="zh-TW" altLang="zh-TW" sz="1800" dirty="0">
                <a:solidFill>
                  <a:schemeClr val="tx1"/>
                </a:solidFill>
                <a:latin typeface="Arial" charset="0"/>
                <a:ea typeface="新細明體" charset="-120"/>
              </a:rPr>
              <a:t>出席</a:t>
            </a:r>
            <a:r>
              <a:rPr lang="zh-TW" altLang="en-US" sz="1800" dirty="0">
                <a:solidFill>
                  <a:schemeClr val="tx1"/>
                </a:solidFill>
                <a:latin typeface="Arial" charset="0"/>
                <a:ea typeface="新細明體" charset="-120"/>
              </a:rPr>
              <a:t>市內實質轉銜</a:t>
            </a:r>
            <a:r>
              <a:rPr lang="zh-TW" altLang="zh-TW" sz="1800" dirty="0">
                <a:solidFill>
                  <a:schemeClr val="tx1"/>
                </a:solidFill>
                <a:latin typeface="Arial" charset="0"/>
                <a:ea typeface="新細明體" charset="-120"/>
              </a:rPr>
              <a:t>會議，參與討論。</a:t>
            </a:r>
          </a:p>
          <a:p>
            <a:pPr eaLnBrk="1" hangingPunct="1">
              <a:spcBef>
                <a:spcPct val="0"/>
              </a:spcBef>
              <a:buFontTx/>
              <a:buNone/>
            </a:pPr>
            <a:r>
              <a:rPr lang="en-US" altLang="zh-TW" sz="1800" dirty="0">
                <a:solidFill>
                  <a:schemeClr val="tx1"/>
                </a:solidFill>
                <a:latin typeface="Arial" charset="0"/>
                <a:ea typeface="新細明體" charset="-120"/>
              </a:rPr>
              <a:t>2.</a:t>
            </a:r>
            <a:r>
              <a:rPr lang="zh-TW" altLang="en-US" sz="1800" dirty="0">
                <a:solidFill>
                  <a:schemeClr val="tx1"/>
                </a:solidFill>
                <a:latin typeface="Arial" charset="0"/>
                <a:ea typeface="新細明體" charset="-120"/>
              </a:rPr>
              <a:t>收轉私立或其他縣市學生的轉銜總表第二三聯</a:t>
            </a:r>
            <a:r>
              <a:rPr lang="zh-TW" altLang="zh-TW" sz="1800" dirty="0">
                <a:solidFill>
                  <a:schemeClr val="tx1"/>
                </a:solidFill>
                <a:latin typeface="Arial" charset="0"/>
                <a:ea typeface="新細明體" charset="-120"/>
              </a:rPr>
              <a:t>。</a:t>
            </a:r>
          </a:p>
          <a:p>
            <a:pPr eaLnBrk="1" hangingPunct="1">
              <a:spcBef>
                <a:spcPct val="0"/>
              </a:spcBef>
              <a:buFontTx/>
              <a:buNone/>
            </a:pPr>
            <a:r>
              <a:rPr lang="en-US" altLang="zh-TW" sz="1800" dirty="0">
                <a:solidFill>
                  <a:schemeClr val="tx1"/>
                </a:solidFill>
                <a:latin typeface="Arial" charset="0"/>
                <a:ea typeface="新細明體" charset="-120"/>
              </a:rPr>
              <a:t>3.</a:t>
            </a:r>
            <a:r>
              <a:rPr lang="zh-TW" altLang="zh-TW" sz="1800" dirty="0">
                <a:solidFill>
                  <a:schemeClr val="tx1"/>
                </a:solidFill>
                <a:latin typeface="Arial" charset="0"/>
                <a:ea typeface="新細明體" charset="-120"/>
              </a:rPr>
              <a:t>整理會議進行狀況，用於下次辦理時之調整依據。 </a:t>
            </a:r>
            <a:endParaRPr lang="zh-TW" altLang="en-US" sz="1800" dirty="0">
              <a:solidFill>
                <a:schemeClr val="tx1"/>
              </a:solidFill>
              <a:latin typeface="Arial" charset="0"/>
              <a:ea typeface="新細明體" charset="-120"/>
            </a:endParaRPr>
          </a:p>
        </p:txBody>
      </p:sp>
      <p:sp>
        <p:nvSpPr>
          <p:cNvPr id="5" name="文字方塊 4"/>
          <p:cNvSpPr txBox="1">
            <a:spLocks noChangeArrowheads="1"/>
          </p:cNvSpPr>
          <p:nvPr/>
        </p:nvSpPr>
        <p:spPr bwMode="auto">
          <a:xfrm>
            <a:off x="2124075" y="5064340"/>
            <a:ext cx="59474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3"/>
              </a:buBlip>
              <a:defRPr kumimoji="1" sz="3200">
                <a:solidFill>
                  <a:srgbClr val="4B350D"/>
                </a:solidFill>
                <a:latin typeface="Verdana" pitchFamily="34" charset="0"/>
                <a:ea typeface="MS Gothic" pitchFamily="49" charset="-128"/>
                <a:cs typeface="Microsoft Sans Serif" pitchFamily="34" charset="0"/>
              </a:defRPr>
            </a:lvl1pPr>
            <a:lvl2pPr marL="742950" indent="-285750" eaLnBrk="0" hangingPunct="0">
              <a:spcBef>
                <a:spcPct val="20000"/>
              </a:spcBef>
              <a:buBlip>
                <a:blip r:embed="rId4"/>
              </a:buBlip>
              <a:defRPr kumimoji="1" sz="2800">
                <a:solidFill>
                  <a:srgbClr val="4B350D"/>
                </a:solidFill>
                <a:latin typeface="Verdana" pitchFamily="34" charset="0"/>
                <a:ea typeface="MS Gothic" pitchFamily="49" charset="-128"/>
                <a:cs typeface="Microsoft Sans Serif" pitchFamily="34" charset="0"/>
              </a:defRPr>
            </a:lvl2pPr>
            <a:lvl3pPr marL="1143000" indent="-228600" eaLnBrk="0" hangingPunct="0">
              <a:spcBef>
                <a:spcPct val="20000"/>
              </a:spcBef>
              <a:buBlip>
                <a:blip r:embed="rId5"/>
              </a:buBlip>
              <a:defRPr kumimoji="1" sz="2400">
                <a:solidFill>
                  <a:srgbClr val="4B350D"/>
                </a:solidFill>
                <a:latin typeface="Verdana" pitchFamily="34" charset="0"/>
                <a:ea typeface="MS Gothic" pitchFamily="49" charset="-128"/>
                <a:cs typeface="Microsoft Sans Serif" pitchFamily="34" charset="0"/>
              </a:defRPr>
            </a:lvl3pPr>
            <a:lvl4pPr marL="1600200" indent="-228600" eaLnBrk="0" hangingPunct="0">
              <a:spcBef>
                <a:spcPct val="20000"/>
              </a:spcBef>
              <a:buBlip>
                <a:blip r:embed="rId6"/>
              </a:buBlip>
              <a:defRPr kumimoji="1" sz="2000">
                <a:solidFill>
                  <a:srgbClr val="4B350D"/>
                </a:solidFill>
                <a:latin typeface="Verdana" pitchFamily="34" charset="0"/>
                <a:ea typeface="MS Gothic" pitchFamily="49" charset="-128"/>
                <a:cs typeface="Microsoft Sans Serif" pitchFamily="34" charset="0"/>
              </a:defRPr>
            </a:lvl4pPr>
            <a:lvl5pPr marL="2057400" indent="-228600" eaLnBrk="0" hangingPunct="0">
              <a:spcBef>
                <a:spcPct val="20000"/>
              </a:spcBef>
              <a:buBlip>
                <a:blip r:embed="rId7"/>
              </a:buBlip>
              <a:defRPr kumimoji="1" sz="2000">
                <a:solidFill>
                  <a:srgbClr val="4B350D"/>
                </a:solidFill>
                <a:latin typeface="Verdana" pitchFamily="34" charset="0"/>
                <a:ea typeface="MS Gothic" pitchFamily="49" charset="-128"/>
                <a:cs typeface="Microsoft Sans Serif" pitchFamily="34" charset="0"/>
              </a:defRPr>
            </a:lvl5pPr>
            <a:lvl6pPr marL="25146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6pPr>
            <a:lvl7pPr marL="29718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7pPr>
            <a:lvl8pPr marL="34290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8pPr>
            <a:lvl9pPr marL="3886200" indent="-228600" eaLnBrk="0" fontAlgn="base" hangingPunct="0">
              <a:spcBef>
                <a:spcPct val="20000"/>
              </a:spcBef>
              <a:spcAft>
                <a:spcPct val="0"/>
              </a:spcAft>
              <a:buBlip>
                <a:blip r:embed="rId7"/>
              </a:buBlip>
              <a:defRPr kumimoji="1" sz="2000">
                <a:solidFill>
                  <a:srgbClr val="4B350D"/>
                </a:solidFill>
                <a:latin typeface="Verdana" pitchFamily="34" charset="0"/>
                <a:ea typeface="MS Gothic" pitchFamily="49" charset="-128"/>
                <a:cs typeface="Microsoft Sans Serif" pitchFamily="34" charset="0"/>
              </a:defRPr>
            </a:lvl9pPr>
          </a:lstStyle>
          <a:p>
            <a:pPr eaLnBrk="1" hangingPunct="1">
              <a:spcBef>
                <a:spcPct val="0"/>
              </a:spcBef>
              <a:buFontTx/>
              <a:buNone/>
            </a:pPr>
            <a:r>
              <a:rPr lang="en-US"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1.</a:t>
            </a:r>
            <a:r>
              <a:rPr lang="zh-TW"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追蹤各專業人員服務概況。</a:t>
            </a:r>
            <a:endParaRPr lang="en-US"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endParaRPr>
          </a:p>
          <a:p>
            <a:pPr eaLnBrk="1" hangingPunct="1">
              <a:spcBef>
                <a:spcPct val="0"/>
              </a:spcBef>
              <a:buFontTx/>
              <a:buNone/>
            </a:pPr>
            <a:r>
              <a:rPr lang="en-US"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2.</a:t>
            </a:r>
            <a:r>
              <a:rPr lang="zh-TW"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整理各校出席狀況及轉銜情形，作為下年度辦理參考。 </a:t>
            </a:r>
            <a:endParaRPr lang="en-US"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endParaRPr>
          </a:p>
          <a:p>
            <a:pPr eaLnBrk="1" hangingPunct="1">
              <a:spcBef>
                <a:spcPct val="0"/>
              </a:spcBef>
              <a:buFontTx/>
              <a:buNone/>
            </a:pPr>
            <a:r>
              <a:rPr lang="en-US"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3.</a:t>
            </a:r>
            <a:r>
              <a:rPr lang="zh-TW" altLang="en-US"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確認已轉銜學生已報到就學，未報到學生待學校確認</a:t>
            </a:r>
            <a:endParaRPr lang="en-US"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endParaRPr>
          </a:p>
          <a:p>
            <a:pPr eaLnBrk="1" hangingPunct="1">
              <a:spcBef>
                <a:spcPct val="0"/>
              </a:spcBef>
              <a:buFontTx/>
              <a:buNone/>
            </a:pPr>
            <a:r>
              <a:rPr lang="zh-TW" altLang="en-US"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後協助轉寄相關資料 </a:t>
            </a:r>
            <a:r>
              <a:rPr lang="en-US"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(1</a:t>
            </a:r>
            <a:r>
              <a:rPr lang="zh-TW" altLang="en-US"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年後未轉出資料銷毀</a:t>
            </a:r>
            <a:r>
              <a:rPr lang="en-US" altLang="zh-TW" sz="1800" dirty="0">
                <a:solidFill>
                  <a:schemeClr val="tx1"/>
                </a:solidFill>
                <a:latin typeface="新細明體" panose="02020500000000000000" pitchFamily="18" charset="-120"/>
                <a:ea typeface="新細明體" panose="02020500000000000000" pitchFamily="18" charset="-120"/>
                <a:cs typeface="Arial Unicode MS" panose="020B0604020202020204" pitchFamily="34" charset="-120"/>
              </a:rPr>
              <a:t>)</a:t>
            </a:r>
          </a:p>
        </p:txBody>
      </p:sp>
      <p:sp>
        <p:nvSpPr>
          <p:cNvPr id="6" name="文字方塊 5"/>
          <p:cNvSpPr txBox="1"/>
          <p:nvPr/>
        </p:nvSpPr>
        <p:spPr>
          <a:xfrm>
            <a:off x="2051720" y="116633"/>
            <a:ext cx="5472608" cy="830997"/>
          </a:xfrm>
          <a:prstGeom prst="rect">
            <a:avLst/>
          </a:prstGeom>
          <a:noFill/>
        </p:spPr>
        <p:txBody>
          <a:bodyPr>
            <a:spAutoFit/>
          </a:bodyPr>
          <a:lstStyle/>
          <a:p>
            <a:pPr>
              <a:defRPr/>
            </a:pPr>
            <a:r>
              <a:rPr lang="zh-TW" altLang="en-US" sz="4800" b="1" dirty="0">
                <a:ln w="1905"/>
                <a:solidFill>
                  <a:schemeClr val="accent1">
                    <a:lumMod val="25000"/>
                  </a:schemeClr>
                </a:solidFill>
                <a:effectLst>
                  <a:innerShdw blurRad="69850" dist="43180" dir="5400000">
                    <a:srgbClr val="000000">
                      <a:alpha val="65000"/>
                    </a:srgbClr>
                  </a:innerShdw>
                </a:effectLst>
                <a:ea typeface="新細明體" charset="0"/>
                <a:cs typeface="新細明體" charset="0"/>
              </a:rPr>
              <a:t>學生輔導諮商中心</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內容版面配置區 2"/>
          <p:cNvSpPr>
            <a:spLocks noGrp="1"/>
          </p:cNvSpPr>
          <p:nvPr>
            <p:ph idx="1"/>
          </p:nvPr>
        </p:nvSpPr>
        <p:spPr>
          <a:xfrm>
            <a:off x="2036762" y="1827887"/>
            <a:ext cx="6726238" cy="3527425"/>
          </a:xfrm>
        </p:spPr>
        <p:txBody>
          <a:bodyPr/>
          <a:lstStyle/>
          <a:p>
            <a:pPr eaLnBrk="1" hangingPunct="1"/>
            <a:r>
              <a:rPr kumimoji="0" lang="zh-TW" altLang="en-US" sz="3000" dirty="0">
                <a:latin typeface="新細明體" panose="02020500000000000000" pitchFamily="18" charset="-120"/>
                <a:ea typeface="新細明體" panose="02020500000000000000" pitchFamily="18" charset="-120"/>
              </a:rPr>
              <a:t>我們的孩子還好嗎？國小端</a:t>
            </a:r>
            <a:r>
              <a:rPr kumimoji="0" lang="en-US" altLang="zh-TW" sz="3000" dirty="0">
                <a:latin typeface="新細明體" panose="02020500000000000000" pitchFamily="18" charset="-120"/>
                <a:ea typeface="新細明體" panose="02020500000000000000" pitchFamily="18" charset="-120"/>
              </a:rPr>
              <a:t/>
            </a:r>
            <a:br>
              <a:rPr kumimoji="0" lang="en-US" altLang="zh-TW" sz="3000" dirty="0">
                <a:latin typeface="新細明體" panose="02020500000000000000" pitchFamily="18" charset="-120"/>
                <a:ea typeface="新細明體" panose="02020500000000000000" pitchFamily="18" charset="-120"/>
              </a:rPr>
            </a:br>
            <a:r>
              <a:rPr kumimoji="0" lang="en-US" altLang="zh-TW" sz="2600" dirty="0">
                <a:latin typeface="新細明體" panose="02020500000000000000" pitchFamily="18" charset="-120"/>
                <a:ea typeface="新細明體" panose="02020500000000000000" pitchFamily="18" charset="-120"/>
              </a:rPr>
              <a:t>-</a:t>
            </a:r>
            <a:r>
              <a:rPr kumimoji="0" lang="zh-TW" altLang="en-US" sz="2600" dirty="0">
                <a:latin typeface="新細明體" panose="02020500000000000000" pitchFamily="18" charset="-120"/>
                <a:ea typeface="新細明體" panose="02020500000000000000" pitchFamily="18" charset="-120"/>
              </a:rPr>
              <a:t>追蹤入學</a:t>
            </a:r>
            <a:r>
              <a:rPr kumimoji="0" lang="en-US" altLang="zh-TW" sz="2600" dirty="0">
                <a:latin typeface="新細明體" panose="02020500000000000000" pitchFamily="18" charset="-120"/>
                <a:ea typeface="新細明體" panose="02020500000000000000" pitchFamily="18" charset="-120"/>
              </a:rPr>
              <a:t/>
            </a:r>
            <a:br>
              <a:rPr kumimoji="0" lang="en-US" altLang="zh-TW" sz="2600" dirty="0">
                <a:latin typeface="新細明體" panose="02020500000000000000" pitchFamily="18" charset="-120"/>
                <a:ea typeface="新細明體" panose="02020500000000000000" pitchFamily="18" charset="-120"/>
              </a:rPr>
            </a:br>
            <a:r>
              <a:rPr kumimoji="0" lang="en-US" altLang="zh-TW" sz="2600" dirty="0">
                <a:latin typeface="新細明體" panose="02020500000000000000" pitchFamily="18" charset="-120"/>
                <a:ea typeface="新細明體" panose="02020500000000000000" pitchFamily="18" charset="-120"/>
              </a:rPr>
              <a:t>-</a:t>
            </a:r>
            <a:r>
              <a:rPr kumimoji="0" lang="zh-TW" altLang="en-US" sz="2600" dirty="0">
                <a:latin typeface="新細明體" panose="02020500000000000000" pitchFamily="18" charset="-120"/>
                <a:ea typeface="新細明體" panose="02020500000000000000" pitchFamily="18" charset="-120"/>
              </a:rPr>
              <a:t>協助轉銜他校</a:t>
            </a:r>
            <a:endParaRPr kumimoji="0" lang="en-US" altLang="zh-TW" sz="2600" dirty="0">
              <a:latin typeface="新細明體" panose="02020500000000000000" pitchFamily="18" charset="-120"/>
              <a:ea typeface="新細明體" panose="02020500000000000000" pitchFamily="18" charset="-120"/>
            </a:endParaRPr>
          </a:p>
          <a:p>
            <a:pPr marL="0" indent="0" eaLnBrk="1" hangingPunct="1">
              <a:buNone/>
            </a:pPr>
            <a:endParaRPr kumimoji="0" lang="en-US" altLang="zh-TW" dirty="0">
              <a:latin typeface="新細明體" panose="02020500000000000000" pitchFamily="18" charset="-120"/>
              <a:ea typeface="新細明體" panose="02020500000000000000" pitchFamily="18" charset="-120"/>
            </a:endParaRPr>
          </a:p>
          <a:p>
            <a:pPr eaLnBrk="1" hangingPunct="1"/>
            <a:r>
              <a:rPr kumimoji="0" lang="zh-TW" altLang="en-US" sz="3000" dirty="0">
                <a:latin typeface="新細明體" panose="02020500000000000000" pitchFamily="18" charset="-120"/>
                <a:ea typeface="新細明體" panose="02020500000000000000" pitchFamily="18" charset="-120"/>
              </a:rPr>
              <a:t>我們接好了</a:t>
            </a:r>
            <a:r>
              <a:rPr kumimoji="0" lang="en-US" altLang="zh-TW" sz="3000" dirty="0">
                <a:latin typeface="新細明體" panose="02020500000000000000" pitchFamily="18" charset="-120"/>
                <a:ea typeface="新細明體" panose="02020500000000000000" pitchFamily="18" charset="-120"/>
              </a:rPr>
              <a:t>~~</a:t>
            </a:r>
            <a:r>
              <a:rPr kumimoji="0" lang="zh-TW" altLang="en-US" sz="3000" dirty="0">
                <a:latin typeface="新細明體" panose="02020500000000000000" pitchFamily="18" charset="-120"/>
                <a:ea typeface="新細明體" panose="02020500000000000000" pitchFamily="18" charset="-120"/>
              </a:rPr>
              <a:t>國中端</a:t>
            </a:r>
            <a:r>
              <a:rPr kumimoji="0" lang="en-US" altLang="zh-TW" sz="3000" dirty="0">
                <a:latin typeface="新細明體" panose="02020500000000000000" pitchFamily="18" charset="-120"/>
                <a:ea typeface="新細明體" panose="02020500000000000000" pitchFamily="18" charset="-120"/>
              </a:rPr>
              <a:t/>
            </a:r>
            <a:br>
              <a:rPr kumimoji="0" lang="en-US" altLang="zh-TW" sz="3000" dirty="0">
                <a:latin typeface="新細明體" panose="02020500000000000000" pitchFamily="18" charset="-120"/>
                <a:ea typeface="新細明體" panose="02020500000000000000" pitchFamily="18" charset="-120"/>
              </a:rPr>
            </a:br>
            <a:r>
              <a:rPr kumimoji="0" lang="en-US" altLang="zh-TW" sz="2600" dirty="0">
                <a:latin typeface="新細明體" panose="02020500000000000000" pitchFamily="18" charset="-120"/>
                <a:ea typeface="新細明體" panose="02020500000000000000" pitchFamily="18" charset="-120"/>
              </a:rPr>
              <a:t>-</a:t>
            </a:r>
            <a:r>
              <a:rPr kumimoji="0" lang="zh-TW" altLang="en-US" sz="2600" dirty="0">
                <a:latin typeface="新細明體" panose="02020500000000000000" pitchFamily="18" charset="-120"/>
                <a:ea typeface="新細明體" panose="02020500000000000000" pitchFamily="18" charset="-120"/>
              </a:rPr>
              <a:t>學生資訊盤整會議</a:t>
            </a:r>
            <a:r>
              <a:rPr kumimoji="0" lang="en-US" altLang="zh-TW" sz="2600" dirty="0">
                <a:latin typeface="新細明體" panose="02020500000000000000" pitchFamily="18" charset="-120"/>
                <a:ea typeface="新細明體" panose="02020500000000000000" pitchFamily="18" charset="-120"/>
              </a:rPr>
              <a:t/>
            </a:r>
            <a:br>
              <a:rPr kumimoji="0" lang="en-US" altLang="zh-TW" sz="2600" dirty="0">
                <a:latin typeface="新細明體" panose="02020500000000000000" pitchFamily="18" charset="-120"/>
                <a:ea typeface="新細明體" panose="02020500000000000000" pitchFamily="18" charset="-120"/>
              </a:rPr>
            </a:br>
            <a:r>
              <a:rPr kumimoji="0" lang="en-US" altLang="zh-TW" sz="2600" dirty="0">
                <a:latin typeface="新細明體" panose="02020500000000000000" pitchFamily="18" charset="-120"/>
                <a:ea typeface="新細明體" panose="02020500000000000000" pitchFamily="18" charset="-120"/>
              </a:rPr>
              <a:t>-</a:t>
            </a:r>
            <a:r>
              <a:rPr kumimoji="0" lang="zh-TW" altLang="en-US" sz="2600" dirty="0">
                <a:latin typeface="新細明體" panose="02020500000000000000" pitchFamily="18" charset="-120"/>
                <a:ea typeface="新細明體" panose="02020500000000000000" pitchFamily="18" charset="-120"/>
              </a:rPr>
              <a:t>各階段的轉介會議</a:t>
            </a:r>
            <a:br>
              <a:rPr kumimoji="0" lang="zh-TW" altLang="en-US" sz="2600" dirty="0">
                <a:latin typeface="新細明體" panose="02020500000000000000" pitchFamily="18" charset="-120"/>
                <a:ea typeface="新細明體" panose="02020500000000000000" pitchFamily="18" charset="-120"/>
              </a:rPr>
            </a:br>
            <a:endParaRPr lang="zh-TW" altLang="en-US" sz="2600" dirty="0">
              <a:ea typeface="微軟正黑體" panose="020B0604030504040204" pitchFamily="34" charset="-120"/>
            </a:endParaRPr>
          </a:p>
        </p:txBody>
      </p:sp>
      <p:pic>
        <p:nvPicPr>
          <p:cNvPr id="5" name="標題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 y="190500"/>
            <a:ext cx="82423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90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052513"/>
            <a:ext cx="1871663" cy="124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5427663"/>
            <a:ext cx="146685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2538" y="5427663"/>
            <a:ext cx="146685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5427663"/>
            <a:ext cx="146685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圓角矩形 2"/>
          <p:cNvSpPr/>
          <p:nvPr/>
        </p:nvSpPr>
        <p:spPr>
          <a:xfrm>
            <a:off x="2146544" y="1930798"/>
            <a:ext cx="5161757" cy="1627550"/>
          </a:xfrm>
          <a:prstGeom prst="roundRect">
            <a:avLst/>
          </a:prstGeom>
          <a:effectLst>
            <a:glow rad="101600">
              <a:schemeClr val="accent3">
                <a:satMod val="175000"/>
                <a:alpha val="40000"/>
              </a:schemeClr>
            </a:glow>
            <a:outerShdw blurRad="38100" dist="30000" dir="5400000" rotWithShape="0">
              <a:srgbClr val="000000">
                <a:alpha val="45000"/>
              </a:srgb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600" dirty="0"/>
              <a:t>我們轉銜的有被服務嗎？</a:t>
            </a:r>
          </a:p>
        </p:txBody>
      </p:sp>
      <p:sp>
        <p:nvSpPr>
          <p:cNvPr id="4" name="圓角矩形 3"/>
          <p:cNvSpPr/>
          <p:nvPr/>
        </p:nvSpPr>
        <p:spPr>
          <a:xfrm>
            <a:off x="2146544" y="3635392"/>
            <a:ext cx="5161757" cy="1511647"/>
          </a:xfrm>
          <a:prstGeom prst="roundRect">
            <a:avLst/>
          </a:prstGeom>
          <a:effectLst>
            <a:glow rad="101600">
              <a:schemeClr val="accent3">
                <a:satMod val="175000"/>
                <a:alpha val="40000"/>
              </a:schemeClr>
            </a:glow>
            <a:outerShdw blurRad="38100" dist="30000" dir="5400000" rotWithShape="0">
              <a:srgbClr val="000000">
                <a:alpha val="45000"/>
              </a:srgb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600" dirty="0"/>
              <a:t>轉銜的有被我們服務嗎？</a:t>
            </a:r>
          </a:p>
        </p:txBody>
      </p:sp>
      <p:sp>
        <p:nvSpPr>
          <p:cNvPr id="8" name="雲形 7">
            <a:extLst>
              <a:ext uri="{FF2B5EF4-FFF2-40B4-BE49-F238E27FC236}">
                <a16:creationId xmlns="" xmlns:a16="http://schemas.microsoft.com/office/drawing/2014/main" id="{42E6D2C9-C88D-4442-A6E7-9BC6B839A5C0}"/>
              </a:ext>
            </a:extLst>
          </p:cNvPr>
          <p:cNvSpPr/>
          <p:nvPr/>
        </p:nvSpPr>
        <p:spPr>
          <a:xfrm>
            <a:off x="987337" y="1484785"/>
            <a:ext cx="7480169" cy="4048862"/>
          </a:xfrm>
          <a:prstGeom prst="cloud">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en-US" altLang="zh-Hant" sz="2400" dirty="0"/>
          </a:p>
          <a:p>
            <a:pPr algn="ctr" eaLnBrk="1" hangingPunct="1">
              <a:defRPr/>
            </a:pPr>
            <a:r>
              <a:rPr lang="zh-Hant" altLang="en-US" sz="3600" dirty="0"/>
              <a:t>轉銜之於輔導</a:t>
            </a:r>
            <a:endParaRPr lang="en-US" altLang="zh-Hant" sz="3600" dirty="0"/>
          </a:p>
          <a:p>
            <a:pPr algn="ctr" eaLnBrk="1" hangingPunct="1">
              <a:defRPr/>
            </a:pPr>
            <a:r>
              <a:rPr lang="zh-Hant" altLang="en-US" sz="3600" dirty="0"/>
              <a:t>建設在需要的地方</a:t>
            </a:r>
            <a:endParaRPr lang="zh-TW" altLang="en-US" sz="3600" dirty="0"/>
          </a:p>
        </p:txBody>
      </p:sp>
    </p:spTree>
    <p:extLst>
      <p:ext uri="{BB962C8B-B14F-4D97-AF65-F5344CB8AC3E}">
        <p14:creationId xmlns:p14="http://schemas.microsoft.com/office/powerpoint/2010/main" val="90478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內容版面配置區 2"/>
          <p:cNvSpPr>
            <a:spLocks noGrp="1"/>
          </p:cNvSpPr>
          <p:nvPr>
            <p:ph idx="1"/>
          </p:nvPr>
        </p:nvSpPr>
        <p:spPr>
          <a:xfrm>
            <a:off x="882650" y="1628775"/>
            <a:ext cx="7361238" cy="4525963"/>
          </a:xfrm>
        </p:spPr>
        <p:txBody>
          <a:bodyPr/>
          <a:lstStyle/>
          <a:p>
            <a:pPr eaLnBrk="1" hangingPunct="1">
              <a:buFont typeface="Wingdings" panose="05000000000000000000" pitchFamily="2" charset="2"/>
              <a:buChar char="p"/>
            </a:pPr>
            <a:r>
              <a:rPr kumimoji="0" lang="zh-TW" altLang="en-US" dirty="0">
                <a:ea typeface="微軟正黑體" panose="020B0604030504040204" pitchFamily="34" charset="-120"/>
              </a:rPr>
              <a:t>轉銜工作成果</a:t>
            </a:r>
            <a:br>
              <a:rPr kumimoji="0" lang="zh-TW" altLang="en-US" dirty="0">
                <a:ea typeface="微軟正黑體" panose="020B0604030504040204" pitchFamily="34" charset="-120"/>
              </a:rPr>
            </a:br>
            <a:r>
              <a:rPr kumimoji="0" lang="en-US" altLang="zh-TW" sz="2600" dirty="0">
                <a:latin typeface="新細明體" panose="02020500000000000000" pitchFamily="18" charset="-120"/>
                <a:ea typeface="新細明體" panose="02020500000000000000" pitchFamily="18" charset="-120"/>
              </a:rPr>
              <a:t>--</a:t>
            </a:r>
            <a:r>
              <a:rPr kumimoji="0" lang="zh-TW" altLang="en-US" sz="2600" dirty="0">
                <a:latin typeface="新細明體" panose="02020500000000000000" pitchFamily="18" charset="-120"/>
                <a:ea typeface="新細明體" panose="02020500000000000000" pitchFamily="18" charset="-120"/>
              </a:rPr>
              <a:t>學校教育</a:t>
            </a:r>
            <a:r>
              <a:rPr kumimoji="0" lang="zh-TW" altLang="en-US" sz="2600" b="1" dirty="0">
                <a:latin typeface="新細明體" panose="02020500000000000000" pitchFamily="18" charset="-120"/>
                <a:ea typeface="新細明體" panose="02020500000000000000" pitchFamily="18" charset="-120"/>
              </a:rPr>
              <a:t>預防</a:t>
            </a:r>
            <a:r>
              <a:rPr kumimoji="0" lang="zh-TW" altLang="en-US" sz="2600" dirty="0">
                <a:latin typeface="新細明體" panose="02020500000000000000" pitchFamily="18" charset="-120"/>
                <a:ea typeface="新細明體" panose="02020500000000000000" pitchFamily="18" charset="-120"/>
              </a:rPr>
              <a:t>功能的彰顯</a:t>
            </a:r>
            <a:br>
              <a:rPr kumimoji="0" lang="zh-TW" altLang="en-US" sz="2600" dirty="0">
                <a:latin typeface="新細明體" panose="02020500000000000000" pitchFamily="18" charset="-120"/>
                <a:ea typeface="新細明體" panose="02020500000000000000" pitchFamily="18" charset="-120"/>
              </a:rPr>
            </a:br>
            <a:r>
              <a:rPr kumimoji="0" lang="en-US" altLang="zh-TW" sz="2600" dirty="0">
                <a:latin typeface="新細明體" panose="02020500000000000000" pitchFamily="18" charset="-120"/>
                <a:ea typeface="新細明體" panose="02020500000000000000" pitchFamily="18" charset="-120"/>
              </a:rPr>
              <a:t>--</a:t>
            </a:r>
            <a:r>
              <a:rPr kumimoji="0" lang="zh-TW" altLang="en-US" sz="2600" dirty="0">
                <a:latin typeface="新細明體" panose="02020500000000000000" pitchFamily="18" charset="-120"/>
                <a:ea typeface="新細明體" panose="02020500000000000000" pitchFamily="18" charset="-120"/>
              </a:rPr>
              <a:t>跨校間案件的合作無間</a:t>
            </a:r>
            <a:br>
              <a:rPr kumimoji="0" lang="zh-TW" altLang="en-US" sz="2600" dirty="0">
                <a:latin typeface="新細明體" panose="02020500000000000000" pitchFamily="18" charset="-120"/>
                <a:ea typeface="新細明體" panose="02020500000000000000" pitchFamily="18" charset="-120"/>
              </a:rPr>
            </a:br>
            <a:r>
              <a:rPr kumimoji="0" lang="en-US" altLang="zh-TW" sz="2600" dirty="0">
                <a:latin typeface="新細明體" panose="02020500000000000000" pitchFamily="18" charset="-120"/>
                <a:ea typeface="新細明體" panose="02020500000000000000" pitchFamily="18" charset="-120"/>
              </a:rPr>
              <a:t>--</a:t>
            </a:r>
            <a:r>
              <a:rPr kumimoji="0" lang="zh-TW" altLang="en-US" sz="2600" dirty="0">
                <a:latin typeface="新細明體" panose="02020500000000000000" pitchFamily="18" charset="-120"/>
                <a:ea typeface="新細明體" panose="02020500000000000000" pitchFamily="18" charset="-120"/>
              </a:rPr>
              <a:t>各處室合作的成果</a:t>
            </a:r>
            <a:r>
              <a:rPr kumimoji="0" lang="zh-TW" altLang="en-US" dirty="0">
                <a:latin typeface="新細明體" panose="02020500000000000000" pitchFamily="18" charset="-120"/>
                <a:ea typeface="新細明體" panose="02020500000000000000" pitchFamily="18" charset="-120"/>
              </a:rPr>
              <a:t/>
            </a:r>
            <a:br>
              <a:rPr kumimoji="0" lang="zh-TW" altLang="en-US" dirty="0">
                <a:latin typeface="新細明體" panose="02020500000000000000" pitchFamily="18" charset="-120"/>
                <a:ea typeface="新細明體" panose="02020500000000000000" pitchFamily="18" charset="-120"/>
              </a:rPr>
            </a:br>
            <a:endParaRPr kumimoji="0" lang="en-US" altLang="zh-TW" dirty="0">
              <a:latin typeface="新細明體" panose="02020500000000000000" pitchFamily="18" charset="-120"/>
              <a:ea typeface="新細明體" panose="02020500000000000000" pitchFamily="18" charset="-120"/>
            </a:endParaRPr>
          </a:p>
          <a:p>
            <a:pPr eaLnBrk="1" hangingPunct="1">
              <a:buFont typeface="Wingdings" panose="05000000000000000000" pitchFamily="2" charset="2"/>
              <a:buChar char="p"/>
            </a:pPr>
            <a:r>
              <a:rPr kumimoji="0" lang="zh-TW" altLang="en-US" dirty="0">
                <a:ea typeface="微軟正黑體" panose="020B0604030504040204" pitchFamily="34" charset="-120"/>
              </a:rPr>
              <a:t>轉銜工作困境</a:t>
            </a:r>
            <a:r>
              <a:rPr kumimoji="0" lang="zh-TW" altLang="en-US" dirty="0">
                <a:latin typeface="新細明體" panose="02020500000000000000" pitchFamily="18" charset="-120"/>
                <a:ea typeface="新細明體" panose="02020500000000000000" pitchFamily="18" charset="-120"/>
              </a:rPr>
              <a:t/>
            </a:r>
            <a:br>
              <a:rPr kumimoji="0" lang="zh-TW" altLang="en-US" dirty="0">
                <a:latin typeface="新細明體" panose="02020500000000000000" pitchFamily="18" charset="-120"/>
                <a:ea typeface="新細明體" panose="02020500000000000000" pitchFamily="18" charset="-120"/>
              </a:rPr>
            </a:br>
            <a:r>
              <a:rPr kumimoji="0" lang="en-US" altLang="zh-TW" sz="2600" dirty="0">
                <a:latin typeface="新細明體" panose="02020500000000000000" pitchFamily="18" charset="-120"/>
                <a:ea typeface="新細明體" panose="02020500000000000000" pitchFamily="18" charset="-120"/>
              </a:rPr>
              <a:t>--</a:t>
            </a:r>
            <a:r>
              <a:rPr kumimoji="0" lang="zh-TW" altLang="en-US" sz="2600" dirty="0">
                <a:latin typeface="新細明體" panose="02020500000000000000" pitchFamily="18" charset="-120"/>
                <a:ea typeface="新細明體" panose="02020500000000000000" pitchFamily="18" charset="-120"/>
              </a:rPr>
              <a:t>人員流動的傳承與交接</a:t>
            </a:r>
            <a:br>
              <a:rPr kumimoji="0" lang="zh-TW" altLang="en-US" sz="2600" dirty="0">
                <a:latin typeface="新細明體" panose="02020500000000000000" pitchFamily="18" charset="-120"/>
                <a:ea typeface="新細明體" panose="02020500000000000000" pitchFamily="18" charset="-120"/>
              </a:rPr>
            </a:br>
            <a:r>
              <a:rPr kumimoji="0" lang="en-US" altLang="zh-TW" sz="2600" dirty="0">
                <a:latin typeface="新細明體" panose="02020500000000000000" pitchFamily="18" charset="-120"/>
                <a:ea typeface="新細明體" panose="02020500000000000000" pitchFamily="18" charset="-120"/>
              </a:rPr>
              <a:t>--</a:t>
            </a:r>
            <a:r>
              <a:rPr kumimoji="0" lang="zh-TW" altLang="en-US" sz="2600" dirty="0">
                <a:latin typeface="新細明體" panose="02020500000000000000" pitchFamily="18" charset="-120"/>
                <a:ea typeface="新細明體" panose="02020500000000000000" pitchFamily="18" charset="-120"/>
              </a:rPr>
              <a:t>各處室認知的差異</a:t>
            </a:r>
            <a:r>
              <a:rPr kumimoji="0" lang="en-US" altLang="zh-TW" sz="2600" dirty="0">
                <a:latin typeface="新細明體" panose="02020500000000000000" pitchFamily="18" charset="-120"/>
                <a:ea typeface="新細明體" panose="02020500000000000000" pitchFamily="18" charset="-120"/>
              </a:rPr>
              <a:t/>
            </a:r>
            <a:br>
              <a:rPr kumimoji="0" lang="en-US" altLang="zh-TW" sz="2600" dirty="0">
                <a:latin typeface="新細明體" panose="02020500000000000000" pitchFamily="18" charset="-120"/>
                <a:ea typeface="新細明體" panose="02020500000000000000" pitchFamily="18" charset="-120"/>
              </a:rPr>
            </a:br>
            <a:r>
              <a:rPr kumimoji="0" lang="en-US" altLang="zh-TW" sz="2600" dirty="0">
                <a:latin typeface="新細明體" panose="02020500000000000000" pitchFamily="18" charset="-120"/>
                <a:ea typeface="新細明體" panose="02020500000000000000" pitchFamily="18" charset="-120"/>
              </a:rPr>
              <a:t>--</a:t>
            </a:r>
            <a:r>
              <a:rPr kumimoji="0" lang="zh-Hant" altLang="en-US" sz="2600" dirty="0">
                <a:latin typeface="新細明體" panose="02020500000000000000" pitchFamily="18" charset="-120"/>
                <a:ea typeface="新細明體" panose="02020500000000000000" pitchFamily="18" charset="-120"/>
              </a:rPr>
              <a:t>業務（輔導專業？行政專業？）</a:t>
            </a:r>
            <a:r>
              <a:rPr kumimoji="0" lang="zh-TW" altLang="en-US" dirty="0">
                <a:latin typeface="新細明體" panose="02020500000000000000" pitchFamily="18" charset="-120"/>
                <a:ea typeface="新細明體" panose="02020500000000000000" pitchFamily="18" charset="-120"/>
              </a:rPr>
              <a:t/>
            </a:r>
            <a:br>
              <a:rPr kumimoji="0" lang="zh-TW" altLang="en-US" dirty="0">
                <a:latin typeface="新細明體" panose="02020500000000000000" pitchFamily="18" charset="-120"/>
                <a:ea typeface="新細明體" panose="02020500000000000000" pitchFamily="18" charset="-120"/>
              </a:rPr>
            </a:br>
            <a:endParaRPr kumimoji="0" lang="zh-TW" altLang="en-US" dirty="0">
              <a:latin typeface="新細明體" panose="02020500000000000000" pitchFamily="18" charset="-120"/>
              <a:ea typeface="新細明體" panose="02020500000000000000" pitchFamily="18" charset="-120"/>
            </a:endParaRPr>
          </a:p>
          <a:p>
            <a:pPr eaLnBrk="1" hangingPunct="1"/>
            <a:endParaRPr kumimoji="0" lang="zh-TW" altLang="en-US" dirty="0">
              <a:latin typeface="新細明體" panose="02020500000000000000" pitchFamily="18" charset="-120"/>
              <a:ea typeface="新細明體" panose="02020500000000000000" pitchFamily="18" charset="-120"/>
            </a:endParaRPr>
          </a:p>
          <a:p>
            <a:pPr eaLnBrk="1" hangingPunct="1"/>
            <a:endParaRPr lang="zh-TW" altLang="en-US" dirty="0">
              <a:ea typeface="微軟正黑體" panose="020B0604030504040204" pitchFamily="34" charset="-120"/>
            </a:endParaRPr>
          </a:p>
        </p:txBody>
      </p:sp>
      <p:pic>
        <p:nvPicPr>
          <p:cNvPr id="6" name="標題 1"/>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457200" y="266700"/>
            <a:ext cx="8229600" cy="1155700"/>
          </a:xfrm>
        </p:spPr>
      </p:pic>
      <p:sp>
        <p:nvSpPr>
          <p:cNvPr id="2" name="矩形圖說文字 1"/>
          <p:cNvSpPr/>
          <p:nvPr/>
        </p:nvSpPr>
        <p:spPr>
          <a:xfrm>
            <a:off x="4643438" y="3068638"/>
            <a:ext cx="2376487" cy="431800"/>
          </a:xfrm>
          <a:prstGeom prst="wedgeRectCallout">
            <a:avLst>
              <a:gd name="adj1" fmla="val -62406"/>
              <a:gd name="adj2" fmla="val -3468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dirty="0">
                <a:solidFill>
                  <a:prstClr val="white"/>
                </a:solidFill>
              </a:rPr>
              <a:t>成功經驗的複製</a:t>
            </a:r>
          </a:p>
        </p:txBody>
      </p:sp>
      <p:cxnSp>
        <p:nvCxnSpPr>
          <p:cNvPr id="5" name="直線接點 4"/>
          <p:cNvCxnSpPr/>
          <p:nvPr/>
        </p:nvCxnSpPr>
        <p:spPr>
          <a:xfrm>
            <a:off x="2843808" y="2564904"/>
            <a:ext cx="909638" cy="0"/>
          </a:xfrm>
          <a:prstGeom prst="line">
            <a:avLst/>
          </a:prstGeom>
          <a:ln>
            <a:solidFill>
              <a:srgbClr val="FE5230"/>
            </a:solidFill>
          </a:ln>
        </p:spPr>
        <p:style>
          <a:lnRef idx="3">
            <a:schemeClr val="accent6"/>
          </a:lnRef>
          <a:fillRef idx="0">
            <a:schemeClr val="accent6"/>
          </a:fillRef>
          <a:effectRef idx="2">
            <a:schemeClr val="accent6"/>
          </a:effectRef>
          <a:fontRef idx="minor">
            <a:schemeClr val="tx1"/>
          </a:fontRef>
        </p:style>
      </p:cxnSp>
      <p:cxnSp>
        <p:nvCxnSpPr>
          <p:cNvPr id="7" name="直線接點 6"/>
          <p:cNvCxnSpPr/>
          <p:nvPr/>
        </p:nvCxnSpPr>
        <p:spPr>
          <a:xfrm>
            <a:off x="2051720" y="5229200"/>
            <a:ext cx="1080120" cy="0"/>
          </a:xfrm>
          <a:prstGeom prst="line">
            <a:avLst/>
          </a:prstGeom>
          <a:ln>
            <a:solidFill>
              <a:srgbClr val="FE5230"/>
            </a:solidFill>
          </a:ln>
        </p:spPr>
        <p:style>
          <a:lnRef idx="3">
            <a:schemeClr val="accent6"/>
          </a:lnRef>
          <a:fillRef idx="0">
            <a:schemeClr val="accent6"/>
          </a:fillRef>
          <a:effectRef idx="2">
            <a:schemeClr val="accent6"/>
          </a:effectRef>
          <a:fontRef idx="minor">
            <a:schemeClr val="tx1"/>
          </a:fontRef>
        </p:style>
      </p:cxnSp>
      <p:cxnSp>
        <p:nvCxnSpPr>
          <p:cNvPr id="10" name="直線接點 9"/>
          <p:cNvCxnSpPr/>
          <p:nvPr/>
        </p:nvCxnSpPr>
        <p:spPr>
          <a:xfrm>
            <a:off x="2611962" y="3356992"/>
            <a:ext cx="909638" cy="0"/>
          </a:xfrm>
          <a:prstGeom prst="line">
            <a:avLst/>
          </a:prstGeom>
          <a:ln>
            <a:solidFill>
              <a:srgbClr val="FE523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75537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95536" y="1340768"/>
            <a:ext cx="8229600" cy="4525963"/>
          </a:xfrm>
        </p:spPr>
        <p:txBody>
          <a:bodyPr/>
          <a:lstStyle/>
          <a:p>
            <a:pPr algn="ctr"/>
            <a:endParaRPr lang="en-US" altLang="zh-TW" dirty="0"/>
          </a:p>
          <a:p>
            <a:pPr algn="ctr"/>
            <a:endParaRPr lang="en-US" altLang="zh-TW" dirty="0"/>
          </a:p>
          <a:p>
            <a:pPr algn="ctr"/>
            <a:endParaRPr lang="en-US" altLang="zh-TW" dirty="0"/>
          </a:p>
          <a:p>
            <a:pPr algn="ctr"/>
            <a:r>
              <a:rPr lang="zh-TW" altLang="en-US" dirty="0"/>
              <a:t>轉銜常見問題集</a:t>
            </a:r>
          </a:p>
        </p:txBody>
      </p:sp>
    </p:spTree>
    <p:extLst>
      <p:ext uri="{BB962C8B-B14F-4D97-AF65-F5344CB8AC3E}">
        <p14:creationId xmlns:p14="http://schemas.microsoft.com/office/powerpoint/2010/main" val="42017426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332657"/>
            <a:ext cx="8363272" cy="4525963"/>
          </a:xfrm>
        </p:spPr>
        <p:txBody>
          <a:bodyPr/>
          <a:lstStyle/>
          <a:p>
            <a:r>
              <a:rPr lang="zh-TW" altLang="zh-TW" b="1" dirty="0">
                <a:latin typeface="標楷體" pitchFamily="65" charset="-120"/>
                <a:ea typeface="標楷體" pitchFamily="65" charset="-120"/>
              </a:rPr>
              <a:t>經評估後，需向原就讀學校索取學生輔導資料時，應注意哪些事項？操作流程為何？</a:t>
            </a:r>
            <a:endParaRPr lang="zh-TW" altLang="zh-TW" dirty="0">
              <a:latin typeface="標楷體" pitchFamily="65" charset="-120"/>
              <a:ea typeface="標楷體" pitchFamily="65" charset="-120"/>
            </a:endParaRPr>
          </a:p>
          <a:p>
            <a:pPr>
              <a:buNone/>
            </a:pPr>
            <a:r>
              <a:rPr lang="en-US" altLang="zh-TW" dirty="0">
                <a:latin typeface="標楷體" pitchFamily="65" charset="-120"/>
                <a:ea typeface="標楷體" pitchFamily="65" charset="-120"/>
              </a:rPr>
              <a:t>A</a:t>
            </a:r>
            <a:r>
              <a:rPr lang="zh-TW" altLang="zh-TW" dirty="0">
                <a:latin typeface="標楷體" pitchFamily="65" charset="-120"/>
                <a:ea typeface="標楷體" pitchFamily="65" charset="-120"/>
              </a:rPr>
              <a:t>：</a:t>
            </a:r>
            <a:endParaRPr lang="zh-TW" altLang="zh-TW" sz="2800" dirty="0">
              <a:latin typeface="標楷體" pitchFamily="65" charset="-120"/>
              <a:ea typeface="標楷體" pitchFamily="65" charset="-120"/>
            </a:endParaRPr>
          </a:p>
          <a:p>
            <a:pPr>
              <a:buNone/>
            </a:pPr>
            <a:r>
              <a:rPr lang="zh-TW" altLang="zh-TW" sz="2800" dirty="0">
                <a:latin typeface="標楷體" pitchFamily="65" charset="-120"/>
                <a:ea typeface="標楷體" pitchFamily="65" charset="-120"/>
              </a:rPr>
              <a:t>一、現就讀學校接收轉銜學生後，可循校內既有輔導機制啟動關懷輔導機制。若經輔導專業評估與判斷後，倘若確有必要向原就讀學校索取轉銜學生在校期間所做之學生輔導資料者，應依</a:t>
            </a:r>
            <a:r>
              <a:rPr lang="zh-TW" altLang="en-US" sz="2800" dirty="0">
                <a:latin typeface="新細明體"/>
                <a:ea typeface="新細明體"/>
              </a:rPr>
              <a:t>「</a:t>
            </a:r>
            <a:r>
              <a:rPr lang="zh-TW" altLang="en-US" sz="2800" dirty="0">
                <a:latin typeface="標楷體" pitchFamily="65" charset="-120"/>
                <a:ea typeface="標楷體" pitchFamily="65" charset="-120"/>
              </a:rPr>
              <a:t>學生轉銜輔導及服務辦法</a:t>
            </a:r>
            <a:r>
              <a:rPr lang="zh-TW" altLang="en-US" sz="2800" dirty="0">
                <a:latin typeface="新細明體"/>
                <a:ea typeface="新細明體"/>
              </a:rPr>
              <a:t>」</a:t>
            </a:r>
            <a:r>
              <a:rPr lang="zh-TW" altLang="en-US" sz="2800" dirty="0">
                <a:latin typeface="標楷體" pitchFamily="65" charset="-120"/>
                <a:ea typeface="標楷體" pitchFamily="65" charset="-120"/>
              </a:rPr>
              <a:t> </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以下簡稱</a:t>
            </a:r>
            <a:r>
              <a:rPr lang="zh-TW" altLang="zh-TW" sz="2800" dirty="0">
                <a:latin typeface="標楷體" pitchFamily="65" charset="-120"/>
                <a:ea typeface="標楷體" pitchFamily="65" charset="-120"/>
              </a:rPr>
              <a:t>本辦法</a:t>
            </a:r>
            <a:r>
              <a:rPr lang="en-US" altLang="zh-TW" sz="2800" dirty="0">
                <a:latin typeface="標楷體" pitchFamily="65" charset="-120"/>
                <a:ea typeface="標楷體" pitchFamily="65" charset="-120"/>
              </a:rPr>
              <a:t>)</a:t>
            </a:r>
            <a:r>
              <a:rPr lang="zh-TW" altLang="zh-TW" sz="2800" dirty="0">
                <a:latin typeface="標楷體" pitchFamily="65" charset="-120"/>
                <a:ea typeface="標楷體" pitchFamily="65" charset="-120"/>
              </a:rPr>
              <a:t>第</a:t>
            </a:r>
            <a:r>
              <a:rPr lang="en-US" altLang="zh-TW" sz="2800" dirty="0">
                <a:latin typeface="標楷體" pitchFamily="65" charset="-120"/>
                <a:ea typeface="標楷體" pitchFamily="65" charset="-120"/>
              </a:rPr>
              <a:t>6</a:t>
            </a:r>
            <a:r>
              <a:rPr lang="zh-TW" altLang="zh-TW" sz="2800" dirty="0">
                <a:latin typeface="標楷體" pitchFamily="65" charset="-120"/>
                <a:ea typeface="標楷體" pitchFamily="65" charset="-120"/>
              </a:rPr>
              <a:t>條第</a:t>
            </a:r>
            <a:r>
              <a:rPr lang="en-US" altLang="zh-TW" sz="2800" dirty="0">
                <a:latin typeface="標楷體" pitchFamily="65" charset="-120"/>
                <a:ea typeface="標楷體" pitchFamily="65" charset="-120"/>
              </a:rPr>
              <a:t>2</a:t>
            </a:r>
            <a:r>
              <a:rPr lang="zh-TW" altLang="zh-TW" sz="2800" dirty="0">
                <a:latin typeface="標楷體" pitchFamily="65" charset="-120"/>
                <a:ea typeface="標楷體" pitchFamily="65" charset="-120"/>
              </a:rPr>
              <a:t>項之規定，通知原就讀學校進行資料轉銜；原就讀學校應於</a:t>
            </a:r>
            <a:r>
              <a:rPr lang="zh-TW" altLang="zh-TW" sz="2800" u="sng" dirty="0">
                <a:latin typeface="標楷體" pitchFamily="65" charset="-120"/>
                <a:ea typeface="標楷體" pitchFamily="65" charset="-120"/>
              </a:rPr>
              <a:t>收受通知之次日起十五日內</a:t>
            </a:r>
            <a:r>
              <a:rPr lang="zh-TW" altLang="zh-TW" sz="2800" dirty="0">
                <a:latin typeface="標楷體" pitchFamily="65" charset="-120"/>
                <a:ea typeface="標楷體" pitchFamily="65" charset="-120"/>
              </a:rPr>
              <a:t>，將轉銜學生之必要輔導資料及個案輔導資料轉銜表，</a:t>
            </a:r>
            <a:r>
              <a:rPr lang="zh-TW" altLang="zh-TW" sz="2800" u="sng" dirty="0">
                <a:latin typeface="標楷體" pitchFamily="65" charset="-120"/>
                <a:ea typeface="標楷體" pitchFamily="65" charset="-120"/>
              </a:rPr>
              <a:t>以密件轉銜至現就讀學校</a:t>
            </a:r>
            <a:r>
              <a:rPr lang="zh-TW" altLang="zh-TW" sz="2800" dirty="0">
                <a:latin typeface="標楷體" pitchFamily="65" charset="-120"/>
                <a:ea typeface="標楷體" pitchFamily="65" charset="-120"/>
              </a:rPr>
              <a:t>。</a:t>
            </a:r>
            <a:r>
              <a:rPr lang="zh-TW" altLang="en-US" dirty="0">
                <a:latin typeface="標楷體" pitchFamily="65" charset="-120"/>
                <a:ea typeface="標楷體" pitchFamily="65" charset="-120"/>
              </a:rPr>
              <a:t> </a:t>
            </a:r>
            <a:endParaRPr lang="zh-TW" altLang="zh-TW" dirty="0">
              <a:latin typeface="標楷體" pitchFamily="65" charset="-120"/>
              <a:ea typeface="標楷體" pitchFamily="65" charset="-120"/>
            </a:endParaRPr>
          </a:p>
          <a:p>
            <a:endParaRPr lang="zh-TW" altLang="en-US"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a:bodyPr>
          <a:lstStyle/>
          <a:p>
            <a:pPr>
              <a:buNone/>
            </a:pPr>
            <a:r>
              <a:rPr kumimoji="1" lang="zh-TW" altLang="zh-TW" u="sng" dirty="0">
                <a:solidFill>
                  <a:srgbClr val="4B350D"/>
                </a:solidFill>
                <a:latin typeface="標楷體" pitchFamily="65" charset="-120"/>
                <a:ea typeface="標楷體" pitchFamily="65" charset="-120"/>
                <a:cs typeface="Microsoft Sans Serif" pitchFamily="34" charset="0"/>
              </a:rPr>
              <a:t>二、又現就讀學校函文通知原就讀學校進行資料轉銜之前，除本辦法第</a:t>
            </a:r>
            <a:r>
              <a:rPr kumimoji="1" lang="en-US" altLang="zh-TW" u="sng" dirty="0">
                <a:solidFill>
                  <a:srgbClr val="4B350D"/>
                </a:solidFill>
                <a:latin typeface="標楷體" pitchFamily="65" charset="-120"/>
                <a:ea typeface="標楷體" pitchFamily="65" charset="-120"/>
                <a:cs typeface="Microsoft Sans Serif" pitchFamily="34" charset="0"/>
              </a:rPr>
              <a:t>6</a:t>
            </a:r>
            <a:r>
              <a:rPr kumimoji="1" lang="zh-TW" altLang="zh-TW" u="sng" dirty="0">
                <a:solidFill>
                  <a:srgbClr val="4B350D"/>
                </a:solidFill>
                <a:latin typeface="標楷體" pitchFamily="65" charset="-120"/>
                <a:ea typeface="標楷體" pitchFamily="65" charset="-120"/>
                <a:cs typeface="Microsoft Sans Serif" pitchFamily="34" charset="0"/>
              </a:rPr>
              <a:t>條第</a:t>
            </a:r>
            <a:r>
              <a:rPr kumimoji="1" lang="en-US" altLang="zh-TW" u="sng" dirty="0">
                <a:solidFill>
                  <a:srgbClr val="4B350D"/>
                </a:solidFill>
                <a:latin typeface="標楷體" pitchFamily="65" charset="-120"/>
                <a:ea typeface="標楷體" pitchFamily="65" charset="-120"/>
                <a:cs typeface="Microsoft Sans Serif" pitchFamily="34" charset="0"/>
              </a:rPr>
              <a:t>3</a:t>
            </a:r>
            <a:r>
              <a:rPr kumimoji="1" lang="zh-TW" altLang="zh-TW" u="sng" dirty="0">
                <a:solidFill>
                  <a:srgbClr val="4B350D"/>
                </a:solidFill>
                <a:latin typeface="標楷體" pitchFamily="65" charset="-120"/>
                <a:ea typeface="標楷體" pitchFamily="65" charset="-120"/>
                <a:cs typeface="Microsoft Sans Serif" pitchFamily="34" charset="0"/>
              </a:rPr>
              <a:t>項所定情事，免取得當事人或法定代理人同意外，應先取得學生本人或法定代理人之同意書</a:t>
            </a:r>
            <a:r>
              <a:rPr kumimoji="1" lang="en-US" altLang="zh-TW" u="sng" dirty="0">
                <a:solidFill>
                  <a:srgbClr val="4B350D"/>
                </a:solidFill>
                <a:latin typeface="標楷體" pitchFamily="65" charset="-120"/>
                <a:ea typeface="標楷體" pitchFamily="65" charset="-120"/>
                <a:cs typeface="Microsoft Sans Serif" pitchFamily="34" charset="0"/>
              </a:rPr>
              <a:t>(</a:t>
            </a:r>
            <a:r>
              <a:rPr kumimoji="1" lang="zh-TW" altLang="zh-TW" u="sng" dirty="0">
                <a:solidFill>
                  <a:srgbClr val="4B350D"/>
                </a:solidFill>
                <a:latin typeface="標楷體" pitchFamily="65" charset="-120"/>
                <a:ea typeface="標楷體" pitchFamily="65" charset="-120"/>
                <a:cs typeface="Microsoft Sans Serif" pitchFamily="34" charset="0"/>
              </a:rPr>
              <a:t>格式可參考教育部所定同意書參考格式，或自行訂定</a:t>
            </a:r>
            <a:r>
              <a:rPr kumimoji="1" lang="en-US" altLang="zh-TW" u="sng" dirty="0">
                <a:solidFill>
                  <a:srgbClr val="4B350D"/>
                </a:solidFill>
                <a:latin typeface="標楷體" pitchFamily="65" charset="-120"/>
                <a:ea typeface="標楷體" pitchFamily="65" charset="-120"/>
                <a:cs typeface="Microsoft Sans Serif" pitchFamily="34" charset="0"/>
              </a:rPr>
              <a:t>)</a:t>
            </a:r>
            <a:r>
              <a:rPr kumimoji="1" lang="zh-TW" altLang="zh-TW" u="sng" dirty="0">
                <a:solidFill>
                  <a:srgbClr val="4B350D"/>
                </a:solidFill>
                <a:latin typeface="標楷體" pitchFamily="65" charset="-120"/>
                <a:ea typeface="標楷體" pitchFamily="65" charset="-120"/>
                <a:cs typeface="Microsoft Sans Serif" pitchFamily="34" charset="0"/>
              </a:rPr>
              <a:t>。</a:t>
            </a:r>
            <a:endParaRPr kumimoji="1" lang="zh-TW" altLang="en-US" u="sng" dirty="0">
              <a:solidFill>
                <a:srgbClr val="4B350D"/>
              </a:solidFill>
              <a:latin typeface="標楷體" pitchFamily="65" charset="-120"/>
              <a:ea typeface="標楷體" pitchFamily="65" charset="-120"/>
              <a:cs typeface="Microsoft Sans Serif" pitchFamily="34" charset="0"/>
            </a:endParaRPr>
          </a:p>
        </p:txBody>
      </p:sp>
      <p:sp>
        <p:nvSpPr>
          <p:cNvPr id="6" name="雲朵形圖說文字 5"/>
          <p:cNvSpPr/>
          <p:nvPr/>
        </p:nvSpPr>
        <p:spPr>
          <a:xfrm>
            <a:off x="1043608" y="4509120"/>
            <a:ext cx="7920880" cy="2160240"/>
          </a:xfrm>
          <a:prstGeom prst="cloudCallout">
            <a:avLst>
              <a:gd name="adj1" fmla="val 14992"/>
              <a:gd name="adj2" fmla="val -68200"/>
            </a:avLst>
          </a:prstGeom>
          <a:no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fontAlgn="auto">
              <a:spcBef>
                <a:spcPts val="0"/>
              </a:spcBef>
              <a:spcAft>
                <a:spcPts val="0"/>
              </a:spcAft>
            </a:pPr>
            <a:r>
              <a:rPr kumimoji="0" lang="zh-TW" altLang="en-US" sz="2000" dirty="0">
                <a:solidFill>
                  <a:prstClr val="black"/>
                </a:solidFill>
              </a:rPr>
              <a:t>一</a:t>
            </a:r>
            <a:r>
              <a:rPr kumimoji="0" lang="zh-TW" altLang="zh-TW" sz="2000" dirty="0">
                <a:solidFill>
                  <a:prstClr val="black"/>
                </a:solidFill>
              </a:rPr>
              <a:t>、學生</a:t>
            </a:r>
            <a:r>
              <a:rPr kumimoji="0" lang="zh-TW" altLang="en-US" sz="2000" dirty="0">
                <a:solidFill>
                  <a:srgbClr val="FF0000"/>
                </a:solidFill>
              </a:rPr>
              <a:t>及</a:t>
            </a:r>
            <a:r>
              <a:rPr kumimoji="0" lang="zh-TW" altLang="zh-TW" sz="2000" dirty="0">
                <a:solidFill>
                  <a:prstClr val="black"/>
                </a:solidFill>
              </a:rPr>
              <a:t>其法定代理人主動請求轉銜輔導。</a:t>
            </a:r>
          </a:p>
          <a:p>
            <a:pPr fontAlgn="auto">
              <a:spcBef>
                <a:spcPts val="0"/>
              </a:spcBef>
              <a:spcAft>
                <a:spcPts val="0"/>
              </a:spcAft>
            </a:pPr>
            <a:r>
              <a:rPr kumimoji="0" lang="zh-TW" altLang="zh-TW" sz="2000" dirty="0">
                <a:solidFill>
                  <a:prstClr val="black"/>
                </a:solidFill>
              </a:rPr>
              <a:t>二、基於維護公共利益之必要，經學校主管機關同意。</a:t>
            </a:r>
          </a:p>
          <a:p>
            <a:pPr fontAlgn="auto">
              <a:spcBef>
                <a:spcPts val="0"/>
              </a:spcBef>
              <a:spcAft>
                <a:spcPts val="0"/>
              </a:spcAft>
            </a:pPr>
            <a:r>
              <a:rPr kumimoji="0" lang="zh-TW" altLang="zh-TW" sz="2000" dirty="0">
                <a:solidFill>
                  <a:prstClr val="black"/>
                </a:solidFill>
              </a:rPr>
              <a:t>三、基於保護學生生命、身體或健康之必要。</a:t>
            </a:r>
          </a:p>
          <a:p>
            <a:pPr fontAlgn="auto">
              <a:spcBef>
                <a:spcPts val="0"/>
              </a:spcBef>
              <a:spcAft>
                <a:spcPts val="0"/>
              </a:spcAft>
            </a:pPr>
            <a:r>
              <a:rPr kumimoji="0" lang="zh-TW" altLang="zh-TW" sz="2000" dirty="0">
                <a:solidFill>
                  <a:prstClr val="black"/>
                </a:solidFill>
              </a:rPr>
              <a:t>四、依其他法規規定。</a:t>
            </a:r>
            <a:endParaRPr kumimoji="0" lang="zh-TW" altLang="en-US" sz="2000" dirty="0">
              <a:solidFill>
                <a:prstClr val="black"/>
              </a:solidFill>
            </a:endParaRPr>
          </a:p>
        </p:txBody>
      </p:sp>
    </p:spTree>
    <p:extLst>
      <p:ext uri="{BB962C8B-B14F-4D97-AF65-F5344CB8AC3E}">
        <p14:creationId xmlns:p14="http://schemas.microsoft.com/office/powerpoint/2010/main" val="19286961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algn="ctr"/>
            <a:endParaRPr lang="en-US" altLang="zh-TW" sz="5400" dirty="0"/>
          </a:p>
          <a:p>
            <a:pPr algn="ctr"/>
            <a:r>
              <a:rPr lang="zh-TW" altLang="en-US" sz="4800" dirty="0"/>
              <a:t>轉銜類型</a:t>
            </a:r>
          </a:p>
        </p:txBody>
      </p:sp>
    </p:spTree>
    <p:extLst>
      <p:ext uri="{BB962C8B-B14F-4D97-AF65-F5344CB8AC3E}">
        <p14:creationId xmlns:p14="http://schemas.microsoft.com/office/powerpoint/2010/main" val="38506180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zh-TW" b="1" dirty="0">
                <a:latin typeface="標楷體" pitchFamily="65" charset="-120"/>
                <a:ea typeface="標楷體" pitchFamily="65" charset="-120"/>
              </a:rPr>
              <a:t>如未能取得當事人同意時，該怎麼辦？</a:t>
            </a:r>
            <a:endParaRPr lang="zh-TW" altLang="zh-TW" dirty="0">
              <a:latin typeface="標楷體" pitchFamily="65" charset="-120"/>
              <a:ea typeface="標楷體" pitchFamily="65" charset="-120"/>
            </a:endParaRPr>
          </a:p>
          <a:p>
            <a:pPr>
              <a:buNone/>
            </a:pPr>
            <a:r>
              <a:rPr lang="zh-TW" altLang="en-US" dirty="0">
                <a:latin typeface="標楷體" pitchFamily="65" charset="-120"/>
                <a:ea typeface="標楷體" pitchFamily="65" charset="-120"/>
              </a:rPr>
              <a:t>  </a:t>
            </a:r>
            <a:r>
              <a:rPr lang="en-US" altLang="zh-TW" dirty="0">
                <a:latin typeface="標楷體" pitchFamily="65" charset="-120"/>
                <a:ea typeface="標楷體" pitchFamily="65" charset="-120"/>
              </a:rPr>
              <a:t>A</a:t>
            </a:r>
            <a:r>
              <a:rPr lang="zh-TW" altLang="zh-TW" dirty="0">
                <a:latin typeface="標楷體" pitchFamily="65" charset="-120"/>
                <a:ea typeface="標楷體" pitchFamily="65" charset="-120"/>
              </a:rPr>
              <a:t>：可依本辦法第</a:t>
            </a:r>
            <a:r>
              <a:rPr lang="en-US" altLang="zh-TW" dirty="0">
                <a:latin typeface="標楷體" pitchFamily="65" charset="-120"/>
                <a:ea typeface="標楷體" pitchFamily="65" charset="-120"/>
              </a:rPr>
              <a:t>9</a:t>
            </a:r>
            <a:r>
              <a:rPr lang="zh-TW" altLang="zh-TW" dirty="0">
                <a:latin typeface="標楷體" pitchFamily="65" charset="-120"/>
                <a:ea typeface="標楷體" pitchFamily="65" charset="-120"/>
              </a:rPr>
              <a:t>條規定召開轉銜會議；或依本法施行細則第</a:t>
            </a:r>
            <a:r>
              <a:rPr lang="en-US" altLang="zh-TW" dirty="0">
                <a:latin typeface="標楷體" pitchFamily="65" charset="-120"/>
                <a:ea typeface="標楷體" pitchFamily="65" charset="-120"/>
              </a:rPr>
              <a:t>7</a:t>
            </a:r>
            <a:r>
              <a:rPr lang="zh-TW" altLang="zh-TW" dirty="0">
                <a:latin typeface="標楷體" pitchFamily="65" charset="-120"/>
                <a:ea typeface="標楷體" pitchFamily="65" charset="-120"/>
              </a:rPr>
              <a:t>條第</a:t>
            </a:r>
            <a:r>
              <a:rPr lang="en-US" altLang="zh-TW" dirty="0">
                <a:latin typeface="標楷體" pitchFamily="65" charset="-120"/>
                <a:ea typeface="標楷體" pitchFamily="65" charset="-120"/>
              </a:rPr>
              <a:t>2</a:t>
            </a:r>
            <a:r>
              <a:rPr lang="zh-TW" altLang="zh-TW" dirty="0">
                <a:latin typeface="標楷體" pitchFamily="65" charset="-120"/>
                <a:ea typeface="標楷體" pitchFamily="65" charset="-120"/>
              </a:rPr>
              <a:t>項之規定，召開個案會議，得邀請學校行政人員、相關教師、輔導教師、專業輔導人員、學生家長及學生本人參與訂定輔導方案或計畫等相關措施。</a:t>
            </a:r>
          </a:p>
          <a:p>
            <a:endParaRPr lang="zh-TW" altLang="en-US"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703238"/>
            <a:ext cx="8229600" cy="4525963"/>
          </a:xfrm>
        </p:spPr>
        <p:txBody>
          <a:bodyPr/>
          <a:lstStyle/>
          <a:p>
            <a:r>
              <a:rPr lang="zh-TW" altLang="zh-TW" b="1" dirty="0">
                <a:latin typeface="標楷體" pitchFamily="65" charset="-120"/>
                <a:ea typeface="標楷體" pitchFamily="65" charset="-120"/>
              </a:rPr>
              <a:t>學生輔導資料的蒐集、處理及利用，應注意哪些事項？</a:t>
            </a:r>
            <a:endParaRPr lang="zh-TW" altLang="zh-TW" dirty="0">
              <a:latin typeface="標楷體" pitchFamily="65" charset="-120"/>
              <a:ea typeface="標楷體" pitchFamily="65" charset="-120"/>
            </a:endParaRPr>
          </a:p>
          <a:p>
            <a:pPr>
              <a:buNone/>
            </a:pPr>
            <a:r>
              <a:rPr lang="en-US" altLang="zh-TW" dirty="0">
                <a:latin typeface="標楷體" pitchFamily="65" charset="-120"/>
                <a:ea typeface="標楷體" pitchFamily="65" charset="-120"/>
              </a:rPr>
              <a:t>A</a:t>
            </a:r>
            <a:r>
              <a:rPr lang="zh-TW" altLang="zh-TW" dirty="0">
                <a:latin typeface="標楷體" pitchFamily="65" charset="-120"/>
                <a:ea typeface="標楷體" pitchFamily="65" charset="-120"/>
              </a:rPr>
              <a:t>：</a:t>
            </a:r>
          </a:p>
          <a:p>
            <a:pPr>
              <a:buNone/>
            </a:pPr>
            <a:r>
              <a:rPr lang="zh-TW" altLang="en-US" dirty="0">
                <a:latin typeface="標楷體" pitchFamily="65" charset="-120"/>
                <a:ea typeface="標楷體" pitchFamily="65" charset="-120"/>
              </a:rPr>
              <a:t>  </a:t>
            </a:r>
            <a:r>
              <a:rPr lang="zh-TW" altLang="zh-TW" dirty="0">
                <a:latin typeface="標楷體" pitchFamily="65" charset="-120"/>
                <a:ea typeface="標楷體" pitchFamily="65" charset="-120"/>
              </a:rPr>
              <a:t>一、學生輔導資料的蒐集、處理及利用應依個人資料保護法之規定，蒐集資料前，善盡告知及溝通責任，必要時，應取得當事人或法定代理人之同意；蒐集、處理及利用時，除個人資料保護法中有關特定目的以外之利用等情事，可有特定目的以外之利用，其餘學生輔導資料之蒐集、處理及利用，應有特定目的。</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a:buNone/>
            </a:pPr>
            <a:r>
              <a:rPr lang="zh-TW" altLang="en-US" dirty="0">
                <a:latin typeface="標楷體" pitchFamily="65" charset="-120"/>
                <a:ea typeface="標楷體" pitchFamily="65" charset="-120"/>
              </a:rPr>
              <a:t>  </a:t>
            </a:r>
            <a:r>
              <a:rPr lang="zh-TW" altLang="zh-TW" dirty="0">
                <a:latin typeface="標楷體" pitchFamily="65" charset="-120"/>
                <a:ea typeface="標楷體" pitchFamily="65" charset="-120"/>
              </a:rPr>
              <a:t>二、學生輔導工作相關人員應依本法第</a:t>
            </a:r>
            <a:r>
              <a:rPr lang="en-US" altLang="zh-TW" dirty="0">
                <a:latin typeface="標楷體" pitchFamily="65" charset="-120"/>
                <a:ea typeface="標楷體" pitchFamily="65" charset="-120"/>
              </a:rPr>
              <a:t>17</a:t>
            </a:r>
            <a:r>
              <a:rPr lang="zh-TW" altLang="zh-TW" dirty="0">
                <a:latin typeface="標楷體" pitchFamily="65" charset="-120"/>
                <a:ea typeface="標楷體" pitchFamily="65" charset="-120"/>
              </a:rPr>
              <a:t>條及本辦法第</a:t>
            </a:r>
            <a:r>
              <a:rPr lang="en-US" altLang="zh-TW" dirty="0">
                <a:latin typeface="標楷體" pitchFamily="65" charset="-120"/>
                <a:ea typeface="標楷體" pitchFamily="65" charset="-120"/>
              </a:rPr>
              <a:t>8</a:t>
            </a:r>
            <a:r>
              <a:rPr lang="zh-TW" altLang="zh-TW" dirty="0">
                <a:latin typeface="標楷體" pitchFamily="65" charset="-120"/>
                <a:ea typeface="標楷體" pitchFamily="65" charset="-120"/>
              </a:rPr>
              <a:t>條之規定，因業務而知悉或持有他人之秘密，負保密義務，不得洩漏。但法律另有規定或為避免緊急危難之處置，不在此限。</a:t>
            </a:r>
          </a:p>
          <a:p>
            <a:endParaRPr lang="zh-TW" altLang="en-US" dirty="0">
              <a:latin typeface="標楷體" pitchFamily="65" charset="-120"/>
              <a:ea typeface="標楷體" pitchFamily="65" charset="-120"/>
            </a:endParaRPr>
          </a:p>
          <a:p>
            <a:pPr>
              <a:buNone/>
            </a:pPr>
            <a:endParaRPr lang="zh-TW"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692697"/>
            <a:ext cx="8229600" cy="4525963"/>
          </a:xfrm>
        </p:spPr>
        <p:txBody>
          <a:bodyPr/>
          <a:lstStyle/>
          <a:p>
            <a:r>
              <a:rPr lang="zh-TW" altLang="zh-TW" b="1" dirty="0">
                <a:latin typeface="標楷體" pitchFamily="65" charset="-120"/>
                <a:ea typeface="標楷體" pitchFamily="65" charset="-120"/>
              </a:rPr>
              <a:t>學生輔導資料之保存與銷毀，應注意哪些事項？</a:t>
            </a:r>
            <a:endParaRPr lang="zh-TW" altLang="zh-TW" dirty="0">
              <a:latin typeface="標楷體" pitchFamily="65" charset="-120"/>
              <a:ea typeface="標楷體" pitchFamily="65" charset="-120"/>
            </a:endParaRPr>
          </a:p>
          <a:p>
            <a:pPr>
              <a:buNone/>
            </a:pPr>
            <a:r>
              <a:rPr lang="en-US" altLang="zh-TW" dirty="0">
                <a:latin typeface="標楷體" pitchFamily="65" charset="-120"/>
                <a:ea typeface="標楷體" pitchFamily="65" charset="-120"/>
              </a:rPr>
              <a:t>A</a:t>
            </a:r>
            <a:r>
              <a:rPr lang="zh-TW" altLang="zh-TW" dirty="0">
                <a:latin typeface="標楷體" pitchFamily="65" charset="-120"/>
                <a:ea typeface="標楷體" pitchFamily="65" charset="-120"/>
              </a:rPr>
              <a:t>：</a:t>
            </a:r>
          </a:p>
          <a:p>
            <a:pPr>
              <a:buNone/>
            </a:pPr>
            <a:r>
              <a:rPr lang="zh-TW" altLang="en-US" dirty="0">
                <a:latin typeface="標楷體" pitchFamily="65" charset="-120"/>
                <a:ea typeface="標楷體" pitchFamily="65" charset="-120"/>
              </a:rPr>
              <a:t>  </a:t>
            </a:r>
            <a:r>
              <a:rPr lang="zh-TW" altLang="zh-TW" dirty="0">
                <a:latin typeface="標楷體" pitchFamily="65" charset="-120"/>
                <a:ea typeface="標楷體" pitchFamily="65" charset="-120"/>
              </a:rPr>
              <a:t>一、保存：依本法施行細則第</a:t>
            </a:r>
            <a:r>
              <a:rPr lang="en-US" altLang="zh-TW" dirty="0">
                <a:latin typeface="標楷體" pitchFamily="65" charset="-120"/>
                <a:ea typeface="標楷體" pitchFamily="65" charset="-120"/>
              </a:rPr>
              <a:t>10</a:t>
            </a:r>
            <a:r>
              <a:rPr lang="zh-TW" altLang="zh-TW" dirty="0">
                <a:latin typeface="標楷體" pitchFamily="65" charset="-120"/>
                <a:ea typeface="標楷體" pitchFamily="65" charset="-120"/>
              </a:rPr>
              <a:t>條第</a:t>
            </a:r>
            <a:r>
              <a:rPr lang="en-US" altLang="zh-TW" dirty="0">
                <a:latin typeface="標楷體" pitchFamily="65" charset="-120"/>
                <a:ea typeface="標楷體" pitchFamily="65" charset="-120"/>
              </a:rPr>
              <a:t>1</a:t>
            </a:r>
            <a:r>
              <a:rPr lang="zh-TW" altLang="zh-TW" dirty="0">
                <a:latin typeface="標楷體" pitchFamily="65" charset="-120"/>
                <a:ea typeface="標楷體" pitchFamily="65" charset="-120"/>
              </a:rPr>
              <a:t>項之規定，學校得以書面或電子儲存媒體資料保存之，並應自學生畢業或離校後保存十年。</a:t>
            </a:r>
          </a:p>
          <a:p>
            <a:pPr>
              <a:buNone/>
            </a:pPr>
            <a:r>
              <a:rPr lang="zh-TW" altLang="en-US" dirty="0">
                <a:latin typeface="標楷體" pitchFamily="65" charset="-120"/>
                <a:ea typeface="標楷體" pitchFamily="65" charset="-120"/>
              </a:rPr>
              <a:t>  </a:t>
            </a:r>
            <a:r>
              <a:rPr lang="zh-TW" altLang="zh-TW" dirty="0">
                <a:latin typeface="標楷體" pitchFamily="65" charset="-120"/>
                <a:ea typeface="標楷體" pitchFamily="65" charset="-120"/>
              </a:rPr>
              <a:t>二、銷毀：依本法施行細則第</a:t>
            </a:r>
            <a:r>
              <a:rPr lang="en-US" altLang="zh-TW" dirty="0">
                <a:latin typeface="標楷體" pitchFamily="65" charset="-120"/>
                <a:ea typeface="標楷體" pitchFamily="65" charset="-120"/>
              </a:rPr>
              <a:t>10</a:t>
            </a:r>
            <a:r>
              <a:rPr lang="zh-TW" altLang="zh-TW" dirty="0">
                <a:latin typeface="標楷體" pitchFamily="65" charset="-120"/>
                <a:ea typeface="標楷體" pitchFamily="65" charset="-120"/>
              </a:rPr>
              <a:t>條第</a:t>
            </a:r>
            <a:r>
              <a:rPr lang="en-US" altLang="zh-TW" dirty="0">
                <a:latin typeface="標楷體" pitchFamily="65" charset="-120"/>
                <a:ea typeface="標楷體" pitchFamily="65" charset="-120"/>
              </a:rPr>
              <a:t>2</a:t>
            </a:r>
            <a:r>
              <a:rPr lang="zh-TW" altLang="zh-TW" dirty="0">
                <a:latin typeface="標楷體" pitchFamily="65" charset="-120"/>
                <a:ea typeface="標楷體" pitchFamily="65" charset="-120"/>
              </a:rPr>
              <a:t>項之規定，已逾保存年限之學生輔導資料，學校應定期銷毀，並以每年一次為原則。</a:t>
            </a:r>
            <a:endParaRPr lang="zh-TW" altLang="en-US"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76673"/>
            <a:ext cx="8229600" cy="4525963"/>
          </a:xfrm>
        </p:spPr>
        <p:txBody>
          <a:bodyPr/>
          <a:lstStyle/>
          <a:p>
            <a:r>
              <a:rPr lang="zh-TW" altLang="zh-TW" b="1" dirty="0">
                <a:latin typeface="標楷體" pitchFamily="65" charset="-120"/>
                <a:ea typeface="標楷體" pitchFamily="65" charset="-120"/>
              </a:rPr>
              <a:t>學生是否為在學期間，與學生輔導資料之提供與否，有何差異？</a:t>
            </a:r>
            <a:endParaRPr lang="zh-TW" altLang="zh-TW" dirty="0">
              <a:latin typeface="標楷體" pitchFamily="65" charset="-120"/>
              <a:ea typeface="標楷體" pitchFamily="65" charset="-120"/>
            </a:endParaRPr>
          </a:p>
          <a:p>
            <a:pPr>
              <a:buNone/>
            </a:pPr>
            <a:r>
              <a:rPr lang="en-US" altLang="zh-TW" dirty="0">
                <a:latin typeface="標楷體" pitchFamily="65" charset="-120"/>
                <a:ea typeface="標楷體" pitchFamily="65" charset="-120"/>
              </a:rPr>
              <a:t>A</a:t>
            </a:r>
            <a:r>
              <a:rPr lang="zh-TW" altLang="zh-TW" dirty="0">
                <a:latin typeface="標楷體" pitchFamily="65" charset="-120"/>
                <a:ea typeface="標楷體" pitchFamily="65" charset="-120"/>
              </a:rPr>
              <a:t>：</a:t>
            </a:r>
          </a:p>
          <a:p>
            <a:pPr>
              <a:buNone/>
            </a:pPr>
            <a:r>
              <a:rPr lang="zh-TW" altLang="en-US" dirty="0">
                <a:latin typeface="標楷體" pitchFamily="65" charset="-120"/>
                <a:ea typeface="標楷體" pitchFamily="65" charset="-120"/>
              </a:rPr>
              <a:t>  </a:t>
            </a:r>
            <a:r>
              <a:rPr lang="zh-TW" altLang="zh-TW" sz="2800" dirty="0">
                <a:latin typeface="標楷體" pitchFamily="65" charset="-120"/>
                <a:ea typeface="標楷體" pitchFamily="65" charset="-120"/>
              </a:rPr>
              <a:t>一、學生</a:t>
            </a:r>
            <a:r>
              <a:rPr lang="zh-TW" altLang="zh-TW" sz="2800" u="sng" dirty="0">
                <a:latin typeface="標楷體" pitchFamily="65" charset="-120"/>
                <a:ea typeface="標楷體" pitchFamily="65" charset="-120"/>
              </a:rPr>
              <a:t>在學期間</a:t>
            </a:r>
            <a:r>
              <a:rPr lang="en-US" altLang="zh-TW" sz="2800" u="sng" dirty="0">
                <a:latin typeface="標楷體" pitchFamily="65" charset="-120"/>
                <a:ea typeface="標楷體" pitchFamily="65" charset="-120"/>
              </a:rPr>
              <a:t>(</a:t>
            </a:r>
            <a:r>
              <a:rPr lang="zh-TW" altLang="zh-TW" sz="2800" u="sng" dirty="0">
                <a:latin typeface="標楷體" pitchFamily="65" charset="-120"/>
                <a:ea typeface="標楷體" pitchFamily="65" charset="-120"/>
              </a:rPr>
              <a:t>行政程序進行中</a:t>
            </a:r>
            <a:r>
              <a:rPr lang="en-US" altLang="zh-TW" sz="2800" u="sng" dirty="0">
                <a:latin typeface="標楷體" pitchFamily="65" charset="-120"/>
                <a:ea typeface="標楷體" pitchFamily="65" charset="-120"/>
              </a:rPr>
              <a:t>)</a:t>
            </a:r>
            <a:r>
              <a:rPr lang="zh-TW" altLang="zh-TW" sz="2800" dirty="0">
                <a:latin typeface="標楷體" pitchFamily="65" charset="-120"/>
                <a:ea typeface="標楷體" pitchFamily="65" charset="-120"/>
              </a:rPr>
              <a:t>，當事人或利害關係人為主張或維護其法律上之利益，而向學校申請學生輔導資料之閱覽時，</a:t>
            </a:r>
            <a:r>
              <a:rPr lang="zh-TW" altLang="zh-TW" sz="2800" u="sng" dirty="0">
                <a:latin typeface="標楷體" pitchFamily="65" charset="-120"/>
                <a:ea typeface="標楷體" pitchFamily="65" charset="-120"/>
              </a:rPr>
              <a:t>適用行政程序法</a:t>
            </a:r>
            <a:r>
              <a:rPr lang="zh-TW" altLang="zh-TW" sz="2800" dirty="0">
                <a:latin typeface="標楷體" pitchFamily="65" charset="-120"/>
                <a:ea typeface="標楷體" pitchFamily="65" charset="-120"/>
              </a:rPr>
              <a:t>第</a:t>
            </a:r>
            <a:r>
              <a:rPr lang="en-US" altLang="zh-TW" sz="2800" dirty="0">
                <a:latin typeface="標楷體" pitchFamily="65" charset="-120"/>
                <a:ea typeface="標楷體" pitchFamily="65" charset="-120"/>
              </a:rPr>
              <a:t>46</a:t>
            </a:r>
            <a:r>
              <a:rPr lang="zh-TW" altLang="zh-TW" sz="2800" dirty="0">
                <a:latin typeface="標楷體" pitchFamily="65" charset="-120"/>
                <a:ea typeface="標楷體" pitchFamily="65" charset="-120"/>
              </a:rPr>
              <a:t>條規定申請閱覽卷宗。</a:t>
            </a:r>
          </a:p>
          <a:p>
            <a:pPr>
              <a:buNone/>
            </a:pPr>
            <a:r>
              <a:rPr lang="zh-TW" altLang="en-US" sz="2800" dirty="0">
                <a:latin typeface="標楷體" pitchFamily="65" charset="-120"/>
                <a:ea typeface="標楷體" pitchFamily="65" charset="-120"/>
              </a:rPr>
              <a:t>  </a:t>
            </a:r>
            <a:r>
              <a:rPr lang="zh-TW" altLang="zh-TW" sz="2800" dirty="0">
                <a:latin typeface="標楷體" pitchFamily="65" charset="-120"/>
                <a:ea typeface="標楷體" pitchFamily="65" charset="-120"/>
              </a:rPr>
              <a:t>二、學生</a:t>
            </a:r>
            <a:r>
              <a:rPr lang="zh-TW" altLang="zh-TW" sz="2800" u="sng" dirty="0">
                <a:latin typeface="標楷體" pitchFamily="65" charset="-120"/>
                <a:ea typeface="標楷體" pitchFamily="65" charset="-120"/>
              </a:rPr>
              <a:t>非具在學學生身分</a:t>
            </a:r>
            <a:r>
              <a:rPr lang="en-US" altLang="zh-TW" sz="2800" u="sng" dirty="0">
                <a:latin typeface="標楷體" pitchFamily="65" charset="-120"/>
                <a:ea typeface="標楷體" pitchFamily="65" charset="-120"/>
              </a:rPr>
              <a:t>(</a:t>
            </a:r>
            <a:r>
              <a:rPr lang="zh-TW" altLang="zh-TW" sz="2800" u="sng" dirty="0">
                <a:latin typeface="標楷體" pitchFamily="65" charset="-120"/>
                <a:ea typeface="標楷體" pitchFamily="65" charset="-120"/>
              </a:rPr>
              <a:t>如畢業或其他原因離校等</a:t>
            </a:r>
            <a:r>
              <a:rPr lang="en-US" altLang="zh-TW" sz="2800" u="sng" dirty="0">
                <a:latin typeface="標楷體" pitchFamily="65" charset="-120"/>
                <a:ea typeface="標楷體" pitchFamily="65" charset="-120"/>
              </a:rPr>
              <a:t>)</a:t>
            </a:r>
            <a:r>
              <a:rPr lang="zh-TW" altLang="zh-TW" sz="2800" dirty="0">
                <a:latin typeface="標楷體" pitchFamily="65" charset="-120"/>
                <a:ea typeface="標楷體" pitchFamily="65" charset="-120"/>
              </a:rPr>
              <a:t>，過往在校所載錄之學生輔導資料已然確定</a:t>
            </a:r>
            <a:r>
              <a:rPr lang="en-US" altLang="zh-TW" sz="2800" dirty="0">
                <a:latin typeface="標楷體" pitchFamily="65" charset="-120"/>
                <a:ea typeface="標楷體" pitchFamily="65" charset="-120"/>
              </a:rPr>
              <a:t>(</a:t>
            </a:r>
            <a:r>
              <a:rPr lang="zh-TW" altLang="zh-TW" sz="2800" dirty="0">
                <a:latin typeface="標楷體" pitchFamily="65" charset="-120"/>
                <a:ea typeface="標楷體" pitchFamily="65" charset="-120"/>
              </a:rPr>
              <a:t>行政程序終止</a:t>
            </a:r>
            <a:r>
              <a:rPr lang="en-US" altLang="zh-TW" sz="2800" dirty="0">
                <a:latin typeface="標楷體" pitchFamily="65" charset="-120"/>
                <a:ea typeface="標楷體" pitchFamily="65" charset="-120"/>
              </a:rPr>
              <a:t>)</a:t>
            </a:r>
            <a:r>
              <a:rPr lang="zh-TW" altLang="zh-TW" sz="2800" dirty="0">
                <a:latin typeface="標楷體" pitchFamily="65" charset="-120"/>
                <a:ea typeface="標楷體" pitchFamily="65" charset="-120"/>
              </a:rPr>
              <a:t>，除另案開啟行政程序者得依上開規定申請閱覽卷宗外，應依學生輔導資料之特性，</a:t>
            </a:r>
            <a:r>
              <a:rPr lang="zh-TW" altLang="zh-TW" sz="2800" u="sng" dirty="0">
                <a:latin typeface="標楷體" pitchFamily="65" charset="-120"/>
                <a:ea typeface="標楷體" pitchFamily="65" charset="-120"/>
              </a:rPr>
              <a:t>適用個人資料保護法</a:t>
            </a:r>
            <a:r>
              <a:rPr lang="zh-TW" altLang="zh-TW" sz="2800" dirty="0">
                <a:latin typeface="標楷體" pitchFamily="65" charset="-120"/>
                <a:ea typeface="標楷體" pitchFamily="65" charset="-120"/>
              </a:rPr>
              <a:t>之相關規定。</a:t>
            </a:r>
            <a:endParaRPr lang="zh-TW" altLang="en-US" sz="2800"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268761"/>
            <a:ext cx="8229600" cy="4525963"/>
          </a:xfrm>
        </p:spPr>
        <p:txBody>
          <a:bodyPr/>
          <a:lstStyle/>
          <a:p>
            <a:r>
              <a:rPr lang="zh-TW" altLang="zh-TW" b="1" dirty="0">
                <a:latin typeface="標楷體" pitchFamily="65" charset="-120"/>
                <a:ea typeface="標楷體" pitchFamily="65" charset="-120"/>
              </a:rPr>
              <a:t>哪些對象可向學校申請閱覽、抄寫、複印或攝影學生輔導資料？</a:t>
            </a:r>
            <a:endParaRPr lang="zh-TW" altLang="zh-TW" dirty="0">
              <a:latin typeface="標楷體" pitchFamily="65" charset="-120"/>
              <a:ea typeface="標楷體" pitchFamily="65" charset="-120"/>
            </a:endParaRPr>
          </a:p>
          <a:p>
            <a:pPr>
              <a:buNone/>
            </a:pPr>
            <a:r>
              <a:rPr lang="en-US" altLang="zh-TW" dirty="0">
                <a:latin typeface="標楷體" pitchFamily="65" charset="-120"/>
                <a:ea typeface="標楷體" pitchFamily="65" charset="-120"/>
              </a:rPr>
              <a:t>A</a:t>
            </a:r>
            <a:r>
              <a:rPr lang="zh-TW" altLang="zh-TW" dirty="0">
                <a:latin typeface="標楷體" pitchFamily="65" charset="-120"/>
                <a:ea typeface="標楷體" pitchFamily="65" charset="-120"/>
              </a:rPr>
              <a:t>：</a:t>
            </a:r>
          </a:p>
          <a:p>
            <a:pPr>
              <a:buNone/>
            </a:pPr>
            <a:r>
              <a:rPr lang="zh-TW" altLang="en-US" dirty="0">
                <a:latin typeface="標楷體" pitchFamily="65" charset="-120"/>
                <a:ea typeface="標楷體" pitchFamily="65" charset="-120"/>
              </a:rPr>
              <a:t>  </a:t>
            </a:r>
            <a:r>
              <a:rPr lang="zh-TW" altLang="zh-TW" dirty="0">
                <a:latin typeface="標楷體" pitchFamily="65" charset="-120"/>
                <a:ea typeface="標楷體" pitchFamily="65" charset="-120"/>
              </a:rPr>
              <a:t>一、學生</a:t>
            </a:r>
            <a:r>
              <a:rPr lang="zh-TW" altLang="zh-TW" u="sng" dirty="0">
                <a:latin typeface="標楷體" pitchFamily="65" charset="-120"/>
                <a:ea typeface="標楷體" pitchFamily="65" charset="-120"/>
              </a:rPr>
              <a:t>在學期間</a:t>
            </a:r>
            <a:r>
              <a:rPr lang="en-US" altLang="zh-TW" dirty="0">
                <a:latin typeface="標楷體" pitchFamily="65" charset="-120"/>
                <a:ea typeface="標楷體" pitchFamily="65" charset="-120"/>
              </a:rPr>
              <a:t>(</a:t>
            </a:r>
            <a:r>
              <a:rPr lang="zh-TW" altLang="zh-TW" dirty="0">
                <a:latin typeface="標楷體" pitchFamily="65" charset="-120"/>
                <a:ea typeface="標楷體" pitchFamily="65" charset="-120"/>
              </a:rPr>
              <a:t>行政程序進行中</a:t>
            </a:r>
            <a:r>
              <a:rPr lang="en-US" altLang="zh-TW" dirty="0">
                <a:latin typeface="標楷體" pitchFamily="65" charset="-120"/>
                <a:ea typeface="標楷體" pitchFamily="65" charset="-120"/>
              </a:rPr>
              <a:t>)</a:t>
            </a:r>
            <a:r>
              <a:rPr lang="zh-TW" altLang="zh-TW" dirty="0">
                <a:latin typeface="標楷體" pitchFamily="65" charset="-120"/>
                <a:ea typeface="標楷體" pitchFamily="65" charset="-120"/>
              </a:rPr>
              <a:t>，依行政程序法第</a:t>
            </a:r>
            <a:r>
              <a:rPr lang="en-US" altLang="zh-TW" dirty="0">
                <a:latin typeface="標楷體" pitchFamily="65" charset="-120"/>
                <a:ea typeface="標楷體" pitchFamily="65" charset="-120"/>
              </a:rPr>
              <a:t>46</a:t>
            </a:r>
            <a:r>
              <a:rPr lang="zh-TW" altLang="zh-TW" dirty="0">
                <a:latin typeface="標楷體" pitchFamily="65" charset="-120"/>
                <a:ea typeface="標楷體" pitchFamily="65" charset="-120"/>
              </a:rPr>
              <a:t>條之規定，</a:t>
            </a:r>
            <a:r>
              <a:rPr lang="zh-TW" altLang="zh-TW" u="sng" dirty="0">
                <a:latin typeface="標楷體" pitchFamily="65" charset="-120"/>
                <a:ea typeface="標楷體" pitchFamily="65" charset="-120"/>
              </a:rPr>
              <a:t>「當事人」或「利害關係人」</a:t>
            </a:r>
            <a:r>
              <a:rPr lang="zh-TW" altLang="zh-TW" dirty="0">
                <a:latin typeface="標楷體" pitchFamily="65" charset="-120"/>
                <a:ea typeface="標楷體" pitchFamily="65" charset="-120"/>
              </a:rPr>
              <a:t>為主張或維護其法律上利益之必要，可向行政機關申請閱覽卷宗。</a:t>
            </a:r>
          </a:p>
          <a:p>
            <a:pPr>
              <a:buNone/>
            </a:pPr>
            <a:r>
              <a:rPr lang="zh-TW" altLang="en-US" dirty="0">
                <a:latin typeface="標楷體" pitchFamily="65" charset="-120"/>
                <a:ea typeface="標楷體" pitchFamily="65" charset="-120"/>
              </a:rPr>
              <a:t>  </a:t>
            </a:r>
            <a:r>
              <a:rPr lang="zh-TW" altLang="zh-TW" dirty="0">
                <a:latin typeface="標楷體" pitchFamily="65" charset="-120"/>
                <a:ea typeface="標楷體" pitchFamily="65" charset="-120"/>
              </a:rPr>
              <a:t>二、學生</a:t>
            </a:r>
            <a:r>
              <a:rPr lang="zh-TW" altLang="zh-TW" u="sng" dirty="0">
                <a:latin typeface="標楷體" pitchFamily="65" charset="-120"/>
                <a:ea typeface="標楷體" pitchFamily="65" charset="-120"/>
              </a:rPr>
              <a:t>非具在學學生身分</a:t>
            </a:r>
            <a:r>
              <a:rPr lang="en-US" altLang="zh-TW" u="sng" dirty="0">
                <a:latin typeface="標楷體" pitchFamily="65" charset="-120"/>
                <a:ea typeface="標楷體" pitchFamily="65" charset="-120"/>
              </a:rPr>
              <a:t>(</a:t>
            </a:r>
            <a:r>
              <a:rPr lang="zh-TW" altLang="zh-TW" u="sng" dirty="0">
                <a:latin typeface="標楷體" pitchFamily="65" charset="-120"/>
                <a:ea typeface="標楷體" pitchFamily="65" charset="-120"/>
              </a:rPr>
              <a:t>行政程序終止</a:t>
            </a:r>
            <a:r>
              <a:rPr lang="en-US" altLang="zh-TW" u="sng" dirty="0">
                <a:latin typeface="標楷體" pitchFamily="65" charset="-120"/>
                <a:ea typeface="標楷體" pitchFamily="65" charset="-120"/>
              </a:rPr>
              <a:t>)</a:t>
            </a:r>
            <a:r>
              <a:rPr lang="zh-TW" altLang="zh-TW" dirty="0">
                <a:latin typeface="標楷體" pitchFamily="65" charset="-120"/>
                <a:ea typeface="標楷體" pitchFamily="65" charset="-120"/>
              </a:rPr>
              <a:t>，依個人資料保護法之規定，</a:t>
            </a:r>
            <a:r>
              <a:rPr lang="zh-TW" altLang="zh-TW" u="sng" dirty="0">
                <a:latin typeface="標楷體" pitchFamily="65" charset="-120"/>
                <a:ea typeface="標楷體" pitchFamily="65" charset="-120"/>
              </a:rPr>
              <a:t>僅限當事人</a:t>
            </a:r>
            <a:r>
              <a:rPr lang="zh-TW" altLang="zh-TW" dirty="0">
                <a:latin typeface="標楷體" pitchFamily="65" charset="-120"/>
                <a:ea typeface="標楷體" pitchFamily="65" charset="-120"/>
              </a:rPr>
              <a:t>可請求閱覽個人資料。</a:t>
            </a:r>
          </a:p>
          <a:p>
            <a:endParaRPr lang="zh-TW" altLang="en-US"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548681"/>
            <a:ext cx="8229600" cy="4525963"/>
          </a:xfrm>
        </p:spPr>
        <p:txBody>
          <a:bodyPr/>
          <a:lstStyle/>
          <a:p>
            <a:r>
              <a:rPr lang="zh-TW" altLang="zh-TW" b="1" dirty="0">
                <a:latin typeface="標楷體" pitchFamily="65" charset="-120"/>
                <a:ea typeface="標楷體" pitchFamily="65" charset="-120"/>
              </a:rPr>
              <a:t>學校推動學生轉銜輔導及服務工作，有哪些法規或相關資訊可以參考？</a:t>
            </a:r>
            <a:endParaRPr lang="zh-TW" altLang="zh-TW" dirty="0">
              <a:latin typeface="標楷體" pitchFamily="65" charset="-120"/>
              <a:ea typeface="標楷體" pitchFamily="65" charset="-120"/>
            </a:endParaRPr>
          </a:p>
          <a:p>
            <a:pPr>
              <a:buNone/>
            </a:pPr>
            <a:r>
              <a:rPr lang="en-US" altLang="zh-TW" dirty="0">
                <a:latin typeface="標楷體" pitchFamily="65" charset="-120"/>
                <a:ea typeface="標楷體" pitchFamily="65" charset="-120"/>
              </a:rPr>
              <a:t>A</a:t>
            </a:r>
            <a:r>
              <a:rPr lang="zh-TW" altLang="zh-TW" dirty="0">
                <a:latin typeface="標楷體" pitchFamily="65" charset="-120"/>
                <a:ea typeface="標楷體" pitchFamily="65" charset="-120"/>
              </a:rPr>
              <a:t>：</a:t>
            </a:r>
          </a:p>
          <a:p>
            <a:pPr>
              <a:buNone/>
            </a:pPr>
            <a:r>
              <a:rPr lang="zh-TW" altLang="en-US" dirty="0">
                <a:latin typeface="標楷體" pitchFamily="65" charset="-120"/>
                <a:ea typeface="標楷體" pitchFamily="65" charset="-120"/>
              </a:rPr>
              <a:t>  </a:t>
            </a:r>
            <a:r>
              <a:rPr lang="zh-TW" altLang="zh-TW" dirty="0">
                <a:latin typeface="標楷體" pitchFamily="65" charset="-120"/>
                <a:ea typeface="標楷體" pitchFamily="65" charset="-120"/>
              </a:rPr>
              <a:t>一、相關法規：</a:t>
            </a:r>
            <a:r>
              <a:rPr lang="zh-TW" altLang="zh-TW" u="sng" dirty="0">
                <a:latin typeface="標楷體" pitchFamily="65" charset="-120"/>
                <a:ea typeface="標楷體" pitchFamily="65" charset="-120"/>
              </a:rPr>
              <a:t>學生輔導法第</a:t>
            </a:r>
            <a:r>
              <a:rPr lang="en-US" altLang="zh-TW" u="sng" dirty="0">
                <a:latin typeface="標楷體" pitchFamily="65" charset="-120"/>
                <a:ea typeface="標楷體" pitchFamily="65" charset="-120"/>
              </a:rPr>
              <a:t>19</a:t>
            </a:r>
            <a:r>
              <a:rPr lang="zh-TW" altLang="zh-TW" u="sng" dirty="0">
                <a:latin typeface="標楷體" pitchFamily="65" charset="-120"/>
                <a:ea typeface="標楷體" pitchFamily="65" charset="-120"/>
              </a:rPr>
              <a:t>條</a:t>
            </a:r>
            <a:r>
              <a:rPr lang="zh-TW" altLang="zh-TW" dirty="0">
                <a:latin typeface="標楷體" pitchFamily="65" charset="-120"/>
                <a:ea typeface="標楷體" pitchFamily="65" charset="-120"/>
              </a:rPr>
              <a:t>、</a:t>
            </a:r>
            <a:r>
              <a:rPr lang="zh-TW" altLang="zh-TW" u="sng" dirty="0">
                <a:latin typeface="標楷體" pitchFamily="65" charset="-120"/>
                <a:ea typeface="標楷體" pitchFamily="65" charset="-120"/>
              </a:rPr>
              <a:t>學生轉銜輔導及服務辦法</a:t>
            </a:r>
            <a:r>
              <a:rPr lang="zh-TW" altLang="zh-TW" dirty="0">
                <a:latin typeface="標楷體" pitchFamily="65" charset="-120"/>
                <a:ea typeface="標楷體" pitchFamily="65" charset="-120"/>
              </a:rPr>
              <a:t>、</a:t>
            </a:r>
            <a:r>
              <a:rPr lang="zh-TW" altLang="zh-TW" u="sng" dirty="0">
                <a:latin typeface="標楷體" pitchFamily="65" charset="-120"/>
                <a:ea typeface="標楷體" pitchFamily="65" charset="-120"/>
              </a:rPr>
              <a:t>學生轉銜輔導及服務通報注意事項</a:t>
            </a:r>
            <a:r>
              <a:rPr lang="zh-TW" altLang="zh-TW" dirty="0">
                <a:latin typeface="標楷體" pitchFamily="65" charset="-120"/>
                <a:ea typeface="標楷體" pitchFamily="65" charset="-120"/>
              </a:rPr>
              <a:t>。</a:t>
            </a:r>
          </a:p>
          <a:p>
            <a:pPr>
              <a:buNone/>
            </a:pPr>
            <a:r>
              <a:rPr lang="zh-TW" altLang="en-US" dirty="0">
                <a:latin typeface="標楷體" pitchFamily="65" charset="-120"/>
                <a:ea typeface="標楷體" pitchFamily="65" charset="-120"/>
              </a:rPr>
              <a:t>  </a:t>
            </a:r>
            <a:r>
              <a:rPr lang="zh-TW" altLang="zh-TW" dirty="0">
                <a:latin typeface="標楷體" pitchFamily="65" charset="-120"/>
                <a:ea typeface="標楷體" pitchFamily="65" charset="-120"/>
              </a:rPr>
              <a:t>二、法規內容，請逕上教育部主管法規查詢系統查閱。</a:t>
            </a:r>
            <a:r>
              <a:rPr lang="en-US" altLang="zh-TW" dirty="0">
                <a:latin typeface="標楷體" pitchFamily="65" charset="-120"/>
                <a:ea typeface="標楷體" pitchFamily="65" charset="-120"/>
              </a:rPr>
              <a:t>(</a:t>
            </a:r>
            <a:r>
              <a:rPr lang="zh-TW" altLang="zh-TW" dirty="0">
                <a:latin typeface="標楷體" pitchFamily="65" charset="-120"/>
                <a:ea typeface="標楷體" pitchFamily="65" charset="-120"/>
              </a:rPr>
              <a:t>教育部主管法規查詢系統網址為</a:t>
            </a:r>
            <a:r>
              <a:rPr lang="en-US" altLang="zh-TW" u="sng" dirty="0">
                <a:latin typeface="標楷體" pitchFamily="65" charset="-120"/>
                <a:ea typeface="標楷體" pitchFamily="65" charset="-120"/>
                <a:hlinkClick r:id="rId2"/>
              </a:rPr>
              <a:t>http://edu.law.moe.gov.tw/index.aspx</a:t>
            </a:r>
            <a:r>
              <a:rPr lang="en-US" altLang="zh-TW" dirty="0">
                <a:latin typeface="標楷體" pitchFamily="65" charset="-120"/>
                <a:ea typeface="標楷體" pitchFamily="65" charset="-120"/>
              </a:rPr>
              <a:t>)</a:t>
            </a:r>
            <a:r>
              <a:rPr lang="zh-TW" altLang="zh-TW" dirty="0">
                <a:latin typeface="標楷體" pitchFamily="65" charset="-120"/>
                <a:ea typeface="標楷體" pitchFamily="65" charset="-120"/>
              </a:rPr>
              <a:t>。</a:t>
            </a:r>
          </a:p>
          <a:p>
            <a:endParaRPr lang="zh-TW" altLang="en-US"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412776"/>
            <a:ext cx="8507288" cy="4525963"/>
          </a:xfrm>
        </p:spPr>
        <p:txBody>
          <a:bodyPr/>
          <a:lstStyle/>
          <a:p>
            <a:endParaRPr lang="en-US" altLang="zh-TW" sz="4400" dirty="0"/>
          </a:p>
          <a:p>
            <a:endParaRPr lang="en-US" altLang="zh-TW" sz="4400" dirty="0"/>
          </a:p>
          <a:p>
            <a:pPr algn="ctr"/>
            <a:r>
              <a:rPr lang="zh-TW" altLang="en-US" sz="4400" dirty="0"/>
              <a:t>教育部轉銜系統簡介</a:t>
            </a:r>
            <a:endParaRPr lang="en-US" altLang="zh-TW" sz="4400" dirty="0"/>
          </a:p>
          <a:p>
            <a:pPr marL="0" indent="0">
              <a:buNone/>
            </a:pPr>
            <a:endParaRPr lang="zh-TW" altLang="en-US" dirty="0"/>
          </a:p>
        </p:txBody>
      </p:sp>
    </p:spTree>
    <p:extLst>
      <p:ext uri="{BB962C8B-B14F-4D97-AF65-F5344CB8AC3E}">
        <p14:creationId xmlns:p14="http://schemas.microsoft.com/office/powerpoint/2010/main" val="18621118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latin typeface="標楷體" pitchFamily="65" charset="-120"/>
                <a:ea typeface="標楷體" pitchFamily="65" charset="-120"/>
              </a:rPr>
              <a:t>教育部轉銜系統</a:t>
            </a:r>
          </a:p>
        </p:txBody>
      </p:sp>
      <p:sp>
        <p:nvSpPr>
          <p:cNvPr id="4" name="內容版面配置區 1"/>
          <p:cNvSpPr>
            <a:spLocks noGrp="1"/>
          </p:cNvSpPr>
          <p:nvPr>
            <p:ph sz="quarter" idx="1"/>
          </p:nvPr>
        </p:nvSpPr>
        <p:spPr>
          <a:xfrm>
            <a:off x="251520" y="1412776"/>
            <a:ext cx="8712968" cy="648072"/>
          </a:xfrm>
        </p:spPr>
        <p:txBody>
          <a:bodyPr>
            <a:normAutofit/>
          </a:bodyPr>
          <a:lstStyle/>
          <a:p>
            <a:r>
              <a:rPr lang="zh-TW" altLang="en-US" dirty="0">
                <a:latin typeface="+mj-ea"/>
                <a:ea typeface="+mj-ea"/>
              </a:rPr>
              <a:t>首頁　</a:t>
            </a:r>
            <a:r>
              <a:rPr lang="en-US" altLang="zh-TW" dirty="0">
                <a:latin typeface="+mj-ea"/>
                <a:ea typeface="+mj-ea"/>
              </a:rPr>
              <a:t>http://transfer.edu.tw/</a:t>
            </a:r>
          </a:p>
        </p:txBody>
      </p:sp>
      <p:sp>
        <p:nvSpPr>
          <p:cNvPr id="5" name="內容版面配置區 6"/>
          <p:cNvSpPr txBox="1">
            <a:spLocks/>
          </p:cNvSpPr>
          <p:nvPr/>
        </p:nvSpPr>
        <p:spPr>
          <a:xfrm>
            <a:off x="251520" y="2060848"/>
            <a:ext cx="1993757" cy="5040560"/>
          </a:xfrm>
          <a:prstGeom prst="rect">
            <a:avLst/>
          </a:prstGeom>
        </p:spPr>
        <p:txBody>
          <a:bodyPr>
            <a:normAutofit/>
          </a:bodyPr>
          <a:lstStyle/>
          <a:p>
            <a:pPr marL="342900" marR="0" lvl="0" indent="-342900" algn="l" defTabSz="914400" rtl="0" eaLnBrk="0" fontAlgn="base" latinLnBrk="0" hangingPunct="0">
              <a:lnSpc>
                <a:spcPct val="100000"/>
              </a:lnSpc>
              <a:spcBef>
                <a:spcPct val="20000"/>
              </a:spcBef>
              <a:spcAft>
                <a:spcPct val="0"/>
              </a:spcAft>
              <a:buClrTx/>
              <a:buSzTx/>
              <a:buFontTx/>
              <a:buBlip>
                <a:blip r:embed="rId2"/>
              </a:buBlip>
              <a:tabLst/>
              <a:defRPr/>
            </a:pPr>
            <a:r>
              <a:rPr kumimoji="1" lang="zh-TW" altLang="en-US" sz="2000" b="0" i="0" u="none" strike="noStrike" kern="1200" cap="none" spc="0" normalizeH="0" baseline="0" noProof="0" dirty="0">
                <a:ln>
                  <a:noFill/>
                </a:ln>
                <a:solidFill>
                  <a:srgbClr val="4B350D"/>
                </a:solidFill>
                <a:effectLst/>
                <a:uLnTx/>
                <a:uFillTx/>
                <a:latin typeface="+mj-ea"/>
                <a:ea typeface="+mj-ea"/>
                <a:cs typeface="Microsoft Sans Serif" pitchFamily="34" charset="0"/>
              </a:rPr>
              <a:t>使用者帳號以學校代號設定</a:t>
            </a:r>
            <a:endParaRPr kumimoji="1" lang="en-US" altLang="zh-TW" sz="2000" b="0" i="0" u="none" strike="noStrike" kern="1200" cap="none" spc="0" normalizeH="0" baseline="0" noProof="0" dirty="0">
              <a:ln>
                <a:noFill/>
              </a:ln>
              <a:solidFill>
                <a:srgbClr val="4B350D"/>
              </a:solidFill>
              <a:effectLst/>
              <a:uLnTx/>
              <a:uFillTx/>
              <a:latin typeface="+mj-ea"/>
              <a:ea typeface="+mj-ea"/>
              <a:cs typeface="Microsoft Sans Serif"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Blip>
                <a:blip r:embed="rId2"/>
              </a:buBlip>
              <a:tabLst/>
              <a:defRPr/>
            </a:pPr>
            <a:r>
              <a:rPr kumimoji="1" lang="zh-TW" altLang="en-US" sz="2000" b="0" i="0" u="none" strike="noStrike" kern="1200" cap="none" spc="0" normalizeH="0" baseline="0" noProof="0" dirty="0">
                <a:ln>
                  <a:noFill/>
                </a:ln>
                <a:solidFill>
                  <a:srgbClr val="4B350D"/>
                </a:solidFill>
                <a:effectLst/>
                <a:uLnTx/>
                <a:uFillTx/>
                <a:latin typeface="+mj-ea"/>
                <a:ea typeface="+mj-ea"/>
                <a:cs typeface="Microsoft Sans Serif" pitchFamily="34" charset="0"/>
              </a:rPr>
              <a:t>密碼</a:t>
            </a:r>
            <a:r>
              <a:rPr kumimoji="1" lang="en-US" altLang="zh-TW" sz="2000" b="0" i="0" u="none" strike="noStrike" kern="1200" cap="none" spc="0" normalizeH="0" baseline="0" noProof="0" dirty="0">
                <a:ln>
                  <a:noFill/>
                </a:ln>
                <a:solidFill>
                  <a:srgbClr val="4B350D"/>
                </a:solidFill>
                <a:effectLst/>
                <a:uLnTx/>
                <a:uFillTx/>
                <a:latin typeface="+mj-ea"/>
                <a:ea typeface="+mj-ea"/>
                <a:cs typeface="Microsoft Sans Serif" pitchFamily="34" charset="0"/>
              </a:rPr>
              <a:t>8</a:t>
            </a:r>
            <a:r>
              <a:rPr kumimoji="1" lang="zh-TW" altLang="en-US" sz="2000" b="0" i="0" u="none" strike="noStrike" kern="1200" cap="none" spc="0" normalizeH="0" baseline="0" noProof="0" dirty="0">
                <a:ln>
                  <a:noFill/>
                </a:ln>
                <a:solidFill>
                  <a:srgbClr val="4B350D"/>
                </a:solidFill>
                <a:effectLst/>
                <a:uLnTx/>
                <a:uFillTx/>
                <a:latin typeface="+mj-ea"/>
                <a:ea typeface="+mj-ea"/>
                <a:cs typeface="Microsoft Sans Serif" pitchFamily="34" charset="0"/>
              </a:rPr>
              <a:t>碼以上，英數字混合</a:t>
            </a:r>
            <a:endParaRPr kumimoji="1" lang="en-US" altLang="zh-TW" sz="2000" b="0" i="0" u="none" strike="noStrike" kern="1200" cap="none" spc="0" normalizeH="0" baseline="0" noProof="0" dirty="0">
              <a:ln>
                <a:noFill/>
              </a:ln>
              <a:solidFill>
                <a:srgbClr val="4B350D"/>
              </a:solidFill>
              <a:effectLst/>
              <a:uLnTx/>
              <a:uFillTx/>
              <a:latin typeface="+mj-ea"/>
              <a:ea typeface="+mj-ea"/>
              <a:cs typeface="Microsoft Sans Serif"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Blip>
                <a:blip r:embed="rId2"/>
              </a:buBlip>
              <a:tabLst/>
              <a:defRPr/>
            </a:pPr>
            <a:r>
              <a:rPr kumimoji="1" lang="zh-TW" altLang="en-US" sz="2000" b="0" i="0" u="none" strike="noStrike" kern="1200" cap="none" spc="0" normalizeH="0" baseline="0" noProof="0" dirty="0">
                <a:ln>
                  <a:noFill/>
                </a:ln>
                <a:solidFill>
                  <a:srgbClr val="4B350D"/>
                </a:solidFill>
                <a:effectLst/>
                <a:uLnTx/>
                <a:uFillTx/>
                <a:latin typeface="+mj-ea"/>
                <a:ea typeface="+mj-ea"/>
                <a:cs typeface="Microsoft Sans Serif" pitchFamily="34" charset="0"/>
              </a:rPr>
              <a:t>６個月修改一次密碼</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59" y="2060848"/>
            <a:ext cx="5971009" cy="3958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sz="3200" dirty="0">
                <a:solidFill>
                  <a:srgbClr val="2C95D0"/>
                </a:solidFill>
                <a:latin typeface="+mj-ea"/>
                <a:cs typeface="Verdana" pitchFamily="34" charset="0"/>
              </a:rPr>
              <a:t>學生轉銜輔導及服務通報系統案</a:t>
            </a:r>
            <a:r>
              <a:rPr lang="en-US" altLang="zh-TW" sz="3200" dirty="0">
                <a:solidFill>
                  <a:srgbClr val="2C95D0"/>
                </a:solidFill>
                <a:latin typeface="+mj-ea"/>
                <a:cs typeface="Verdana" pitchFamily="34" charset="0"/>
              </a:rPr>
              <a:t/>
            </a:r>
            <a:br>
              <a:rPr lang="en-US" altLang="zh-TW" sz="3200" dirty="0">
                <a:solidFill>
                  <a:srgbClr val="2C95D0"/>
                </a:solidFill>
                <a:latin typeface="+mj-ea"/>
                <a:cs typeface="Verdana" pitchFamily="34" charset="0"/>
              </a:rPr>
            </a:br>
            <a:r>
              <a:rPr lang="zh-TW" altLang="en-US" sz="3200" dirty="0">
                <a:solidFill>
                  <a:srgbClr val="2C95D0"/>
                </a:solidFill>
                <a:latin typeface="+mj-ea"/>
                <a:cs typeface="Verdana" pitchFamily="34" charset="0"/>
              </a:rPr>
              <a:t>系統操作說明</a:t>
            </a:r>
            <a:endParaRPr lang="zh-TW" altLang="en-US" sz="3200" dirty="0">
              <a:solidFill>
                <a:srgbClr val="2C95D0"/>
              </a:solidFill>
              <a:latin typeface="+mj-ea"/>
            </a:endParaRPr>
          </a:p>
        </p:txBody>
      </p:sp>
      <p:pic>
        <p:nvPicPr>
          <p:cNvPr id="2050" name="Picture 2" descr="C:\Documents and Settings\DEBBY\My Documents\My Pictures\Microsoft 多媒體藝廊\ROC_Ministry_of_Education_Seal.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550" y="238066"/>
            <a:ext cx="1020032" cy="103069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群組 4"/>
          <p:cNvGrpSpPr/>
          <p:nvPr/>
        </p:nvGrpSpPr>
        <p:grpSpPr>
          <a:xfrm>
            <a:off x="1397378" y="476672"/>
            <a:ext cx="1590446" cy="659363"/>
            <a:chOff x="2477498" y="660797"/>
            <a:chExt cx="1740733" cy="659363"/>
          </a:xfrm>
        </p:grpSpPr>
        <p:sp>
          <p:nvSpPr>
            <p:cNvPr id="6" name="矩形 5"/>
            <p:cNvSpPr/>
            <p:nvPr/>
          </p:nvSpPr>
          <p:spPr>
            <a:xfrm>
              <a:off x="2483768" y="660797"/>
              <a:ext cx="1734463" cy="659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3200" b="1" dirty="0">
                  <a:ln w="57150">
                    <a:solidFill>
                      <a:prstClr val="white"/>
                    </a:solidFill>
                  </a:ln>
                  <a:solidFill>
                    <a:srgbClr val="1F497D">
                      <a:lumMod val="50000"/>
                    </a:srgbClr>
                  </a:solidFill>
                  <a:effectLst>
                    <a:outerShdw blurRad="38100" dist="38100" dir="2700000" algn="tl">
                      <a:srgbClr val="000000">
                        <a:alpha val="43137"/>
                      </a:srgbClr>
                    </a:outerShdw>
                  </a:effectLst>
                  <a:latin typeface="微軟正黑體"/>
                  <a:ea typeface="微軟正黑體"/>
                </a:rPr>
                <a:t>教育部</a:t>
              </a:r>
            </a:p>
          </p:txBody>
        </p:sp>
        <p:sp>
          <p:nvSpPr>
            <p:cNvPr id="4" name="矩形 3"/>
            <p:cNvSpPr/>
            <p:nvPr/>
          </p:nvSpPr>
          <p:spPr>
            <a:xfrm>
              <a:off x="2477498" y="660797"/>
              <a:ext cx="1734462" cy="659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3200" b="1" dirty="0">
                  <a:solidFill>
                    <a:srgbClr val="1F497D">
                      <a:lumMod val="50000"/>
                    </a:srgbClr>
                  </a:solidFill>
                  <a:latin typeface="微軟正黑體"/>
                  <a:ea typeface="微軟正黑體"/>
                </a:rPr>
                <a:t>教育部</a:t>
              </a:r>
            </a:p>
          </p:txBody>
        </p:sp>
      </p:gr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221088"/>
            <a:ext cx="8712968"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3486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rPr>
              <a:t>轉銜類型</a:t>
            </a:r>
          </a:p>
        </p:txBody>
      </p:sp>
      <p:sp>
        <p:nvSpPr>
          <p:cNvPr id="3" name="內容版面配置區 2"/>
          <p:cNvSpPr>
            <a:spLocks noGrp="1"/>
          </p:cNvSpPr>
          <p:nvPr>
            <p:ph idx="1"/>
          </p:nvPr>
        </p:nvSpPr>
        <p:spPr>
          <a:xfrm>
            <a:off x="457200" y="1600201"/>
            <a:ext cx="8507288" cy="4525963"/>
          </a:xfrm>
        </p:spPr>
        <p:txBody>
          <a:bodyPr/>
          <a:lstStyle/>
          <a:p>
            <a:pPr marL="357188" indent="0">
              <a:buNone/>
            </a:pPr>
            <a:r>
              <a:rPr lang="zh-TW" altLang="en-US" u="sng" dirty="0">
                <a:solidFill>
                  <a:schemeClr val="tx2">
                    <a:lumMod val="50000"/>
                    <a:lumOff val="50000"/>
                  </a:schemeClr>
                </a:solidFill>
              </a:rPr>
              <a:t>教育部學生轉銜輔導及服務通報系統</a:t>
            </a:r>
            <a:endParaRPr lang="en-US" altLang="zh-TW" u="sng" dirty="0">
              <a:solidFill>
                <a:schemeClr val="tx2">
                  <a:lumMod val="50000"/>
                  <a:lumOff val="50000"/>
                </a:schemeClr>
              </a:solidFill>
            </a:endParaRPr>
          </a:p>
          <a:p>
            <a:pPr marL="357188" indent="0">
              <a:buNone/>
            </a:pPr>
            <a:r>
              <a:rPr lang="zh-TW" altLang="en-US" u="sng" dirty="0" smtClean="0">
                <a:solidFill>
                  <a:schemeClr val="tx2">
                    <a:lumMod val="50000"/>
                    <a:lumOff val="50000"/>
                  </a:schemeClr>
                </a:solidFill>
              </a:rPr>
              <a:t>學生</a:t>
            </a:r>
            <a:r>
              <a:rPr lang="zh-TW" altLang="en-US" u="sng" dirty="0">
                <a:solidFill>
                  <a:schemeClr val="tx2">
                    <a:lumMod val="50000"/>
                    <a:lumOff val="50000"/>
                  </a:schemeClr>
                </a:solidFill>
              </a:rPr>
              <a:t>轉銜輔導及服務辦法</a:t>
            </a:r>
            <a:endParaRPr lang="en-US" altLang="zh-TW" u="sng" dirty="0">
              <a:solidFill>
                <a:schemeClr val="tx2">
                  <a:lumMod val="50000"/>
                  <a:lumOff val="50000"/>
                </a:schemeClr>
              </a:solidFill>
            </a:endParaRPr>
          </a:p>
          <a:p>
            <a:pPr marL="357188" lvl="0" indent="0">
              <a:spcBef>
                <a:spcPct val="0"/>
              </a:spcBef>
              <a:buNone/>
            </a:pPr>
            <a:endParaRPr kumimoji="0" lang="en-US" altLang="zh-TW" sz="1800" i="1" dirty="0" smtClean="0">
              <a:solidFill>
                <a:srgbClr val="FF0000"/>
              </a:solidFill>
              <a:latin typeface="+mj-ea"/>
              <a:ea typeface="+mj-ea"/>
            </a:endParaRPr>
          </a:p>
          <a:p>
            <a:pPr marL="357188" lvl="0" indent="0">
              <a:spcBef>
                <a:spcPct val="0"/>
              </a:spcBef>
              <a:buNone/>
            </a:pPr>
            <a:endParaRPr kumimoji="0" lang="en-US" altLang="zh-TW" sz="1800" i="1" dirty="0">
              <a:solidFill>
                <a:srgbClr val="FF0000"/>
              </a:solidFill>
              <a:latin typeface="+mj-ea"/>
              <a:ea typeface="+mj-ea"/>
            </a:endParaRPr>
          </a:p>
          <a:p>
            <a:pPr marL="1257300" lvl="0" indent="-900113">
              <a:spcBef>
                <a:spcPct val="0"/>
              </a:spcBef>
              <a:buNone/>
            </a:pPr>
            <a:r>
              <a:rPr kumimoji="0" lang="zh-TW" altLang="zh-TW" sz="2800" i="1" dirty="0" smtClean="0">
                <a:solidFill>
                  <a:schemeClr val="tx1"/>
                </a:solidFill>
                <a:latin typeface="+mj-ea"/>
                <a:ea typeface="+mj-ea"/>
              </a:rPr>
              <a:t>第</a:t>
            </a:r>
            <a:r>
              <a:rPr kumimoji="0" lang="zh-TW" altLang="zh-TW" sz="2800" i="1" dirty="0">
                <a:solidFill>
                  <a:schemeClr val="tx1"/>
                </a:solidFill>
                <a:latin typeface="+mj-ea"/>
                <a:ea typeface="+mj-ea"/>
              </a:rPr>
              <a:t>4條</a:t>
            </a:r>
            <a:r>
              <a:rPr kumimoji="0" lang="zh-TW" altLang="en-US" sz="2800" i="1" dirty="0">
                <a:solidFill>
                  <a:schemeClr val="tx1"/>
                </a:solidFill>
                <a:latin typeface="+mj-ea"/>
                <a:ea typeface="+mj-ea"/>
              </a:rPr>
              <a:t> </a:t>
            </a:r>
            <a:r>
              <a:rPr kumimoji="0" lang="zh-TW" altLang="zh-TW" sz="2800" i="1" dirty="0">
                <a:solidFill>
                  <a:schemeClr val="tx1"/>
                </a:solidFill>
                <a:latin typeface="+mj-ea"/>
                <a:ea typeface="+mj-ea"/>
                <a:cs typeface="Courier New" panose="02070309020205020404" pitchFamily="49" charset="0"/>
              </a:rPr>
              <a:t>學校應將曾接受介入性輔導或處遇性輔導之學生</a:t>
            </a:r>
            <a:r>
              <a:rPr lang="zh-TW" altLang="en-US" sz="2800" i="1" dirty="0">
                <a:solidFill>
                  <a:schemeClr val="tx1"/>
                </a:solidFill>
                <a:latin typeface="+mj-ea"/>
                <a:ea typeface="+mj-ea"/>
              </a:rPr>
              <a:t>，</a:t>
            </a:r>
            <a:r>
              <a:rPr kumimoji="0" lang="zh-TW" altLang="zh-TW" sz="2800" i="1" dirty="0">
                <a:solidFill>
                  <a:schemeClr val="tx1"/>
                </a:solidFill>
                <a:latin typeface="+mj-ea"/>
                <a:ea typeface="+mj-ea"/>
                <a:cs typeface="Courier New" panose="02070309020205020404" pitchFamily="49" charset="0"/>
              </a:rPr>
              <a:t>列入高關懷學生名冊</a:t>
            </a:r>
            <a:r>
              <a:rPr lang="zh-TW" altLang="en-US" sz="2800" i="1" dirty="0">
                <a:solidFill>
                  <a:schemeClr val="tx1"/>
                </a:solidFill>
                <a:latin typeface="+mj-ea"/>
                <a:ea typeface="+mj-ea"/>
              </a:rPr>
              <a:t>，</a:t>
            </a:r>
            <a:r>
              <a:rPr kumimoji="0" lang="zh-TW" altLang="zh-TW" sz="2800" i="1" dirty="0">
                <a:solidFill>
                  <a:schemeClr val="tx1"/>
                </a:solidFill>
                <a:latin typeface="+mj-ea"/>
                <a:ea typeface="+mj-ea"/>
                <a:cs typeface="Courier New" panose="02070309020205020404" pitchFamily="49" charset="0"/>
              </a:rPr>
              <a:t>並追蹤輔導</a:t>
            </a:r>
            <a:r>
              <a:rPr lang="zh-TW" altLang="en-US" sz="2800" i="1" dirty="0">
                <a:solidFill>
                  <a:schemeClr val="tx1"/>
                </a:solidFill>
                <a:latin typeface="+mj-ea"/>
                <a:ea typeface="+mj-ea"/>
              </a:rPr>
              <a:t>。</a:t>
            </a:r>
            <a:r>
              <a:rPr kumimoji="0" lang="zh-TW" altLang="zh-TW" sz="2800" i="1" dirty="0">
                <a:solidFill>
                  <a:schemeClr val="tx1"/>
                </a:solidFill>
                <a:latin typeface="+mj-ea"/>
                <a:ea typeface="+mj-ea"/>
                <a:cs typeface="Courier New" panose="02070309020205020404" pitchFamily="49" charset="0"/>
              </a:rPr>
              <a:t>原就讀學校應就前項名冊中之高關懷學生於其畢業一個月前，召開評估會議，評估應否列為</a:t>
            </a:r>
            <a:r>
              <a:rPr kumimoji="0" lang="zh-TW" altLang="zh-TW" sz="2800" i="1" u="sng" dirty="0">
                <a:solidFill>
                  <a:schemeClr val="tx1"/>
                </a:solidFill>
                <a:latin typeface="+mj-ea"/>
                <a:ea typeface="+mj-ea"/>
                <a:cs typeface="Courier New" panose="02070309020205020404" pitchFamily="49" charset="0"/>
              </a:rPr>
              <a:t>轉銜</a:t>
            </a:r>
            <a:r>
              <a:rPr kumimoji="0" lang="zh-TW" altLang="zh-TW" sz="2800" i="1" dirty="0">
                <a:solidFill>
                  <a:schemeClr val="tx1"/>
                </a:solidFill>
                <a:latin typeface="+mj-ea"/>
                <a:ea typeface="+mj-ea"/>
                <a:cs typeface="Courier New" panose="02070309020205020404" pitchFamily="49" charset="0"/>
              </a:rPr>
              <a:t>學生</a:t>
            </a:r>
            <a:r>
              <a:rPr kumimoji="0" lang="zh-TW" altLang="zh-TW" sz="2800" i="1" dirty="0" smtClean="0">
                <a:solidFill>
                  <a:schemeClr val="tx1"/>
                </a:solidFill>
                <a:latin typeface="+mj-ea"/>
                <a:ea typeface="+mj-ea"/>
                <a:cs typeface="Courier New" panose="02070309020205020404" pitchFamily="49" charset="0"/>
              </a:rPr>
              <a:t>。</a:t>
            </a:r>
            <a:r>
              <a:rPr kumimoji="0" lang="en-US" altLang="zh-TW" sz="2800" i="1" dirty="0" smtClean="0">
                <a:solidFill>
                  <a:schemeClr val="tx1"/>
                </a:solidFill>
                <a:latin typeface="+mj-ea"/>
                <a:ea typeface="+mj-ea"/>
                <a:cs typeface="Courier New" panose="02070309020205020404" pitchFamily="49" charset="0"/>
              </a:rPr>
              <a:t>(</a:t>
            </a:r>
            <a:r>
              <a:rPr kumimoji="0" lang="zh-TW" altLang="en-US" sz="2800" i="1" dirty="0" smtClean="0">
                <a:solidFill>
                  <a:schemeClr val="tx1"/>
                </a:solidFill>
                <a:latin typeface="+mj-ea"/>
                <a:ea typeface="+mj-ea"/>
                <a:cs typeface="Courier New" panose="02070309020205020404" pitchFamily="49" charset="0"/>
              </a:rPr>
              <a:t>進行系統</a:t>
            </a:r>
            <a:r>
              <a:rPr kumimoji="0" lang="zh-TW" altLang="en-US" sz="2800" i="1" dirty="0" smtClean="0">
                <a:solidFill>
                  <a:schemeClr val="tx1"/>
                </a:solidFill>
                <a:latin typeface="+mj-ea"/>
                <a:ea typeface="+mj-ea"/>
                <a:cs typeface="Courier New" panose="02070309020205020404" pitchFamily="49" charset="0"/>
              </a:rPr>
              <a:t>通報</a:t>
            </a:r>
            <a:r>
              <a:rPr kumimoji="0" lang="en-US" altLang="zh-TW" sz="2800" i="1" dirty="0" smtClean="0">
                <a:solidFill>
                  <a:schemeClr val="tx1"/>
                </a:solidFill>
                <a:latin typeface="+mj-ea"/>
                <a:ea typeface="+mj-ea"/>
                <a:cs typeface="Courier New" panose="02070309020205020404" pitchFamily="49" charset="0"/>
              </a:rPr>
              <a:t>/</a:t>
            </a:r>
            <a:r>
              <a:rPr kumimoji="0" lang="zh-TW" altLang="en-US" sz="2800" i="1" dirty="0" smtClean="0">
                <a:solidFill>
                  <a:schemeClr val="tx1"/>
                </a:solidFill>
                <a:latin typeface="+mj-ea"/>
                <a:ea typeface="+mj-ea"/>
                <a:cs typeface="Courier New" panose="02070309020205020404" pitchFamily="49" charset="0"/>
              </a:rPr>
              <a:t>實質轉銜</a:t>
            </a:r>
            <a:r>
              <a:rPr kumimoji="0" lang="en-US" altLang="zh-TW" sz="2800" i="1" dirty="0" smtClean="0">
                <a:solidFill>
                  <a:schemeClr val="tx1"/>
                </a:solidFill>
                <a:latin typeface="+mj-ea"/>
                <a:ea typeface="+mj-ea"/>
                <a:cs typeface="Courier New" panose="02070309020205020404" pitchFamily="49" charset="0"/>
              </a:rPr>
              <a:t>)</a:t>
            </a:r>
            <a:endParaRPr kumimoji="0" lang="zh-TW" altLang="zh-TW" sz="2800" i="1" dirty="0">
              <a:solidFill>
                <a:schemeClr val="tx1"/>
              </a:solidFill>
              <a:latin typeface="+mj-ea"/>
              <a:ea typeface="+mj-ea"/>
            </a:endParaRPr>
          </a:p>
          <a:p>
            <a:pPr marL="357188" indent="0">
              <a:buNone/>
            </a:pPr>
            <a:endParaRPr lang="en-US" altLang="zh-TW" sz="1800" dirty="0">
              <a:hlinkClick r:id="rId3"/>
            </a:endParaRPr>
          </a:p>
          <a:p>
            <a:pPr marL="357188" indent="0">
              <a:buNone/>
            </a:pPr>
            <a:endParaRPr lang="en-US" altLang="zh-TW" dirty="0"/>
          </a:p>
          <a:p>
            <a:pPr marL="357188" indent="0">
              <a:buNone/>
            </a:pPr>
            <a:endParaRPr lang="en-US" altLang="zh-TW" dirty="0">
              <a:solidFill>
                <a:srgbClr val="FF0000"/>
              </a:solidFill>
            </a:endParaRPr>
          </a:p>
        </p:txBody>
      </p:sp>
      <p:sp>
        <p:nvSpPr>
          <p:cNvPr id="5" name="Rectangle 3"/>
          <p:cNvSpPr>
            <a:spLocks noChangeArrowheads="1"/>
          </p:cNvSpPr>
          <p:nvPr/>
        </p:nvSpPr>
        <p:spPr bwMode="auto">
          <a:xfrm>
            <a:off x="0" y="90100"/>
            <a:ext cx="65" cy="276999"/>
          </a:xfrm>
          <a:prstGeom prst="rect">
            <a:avLst/>
          </a:prstGeom>
          <a:solidFill>
            <a:srgbClr val="E4F6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091068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pPr algn="ctr"/>
            <a:r>
              <a:rPr lang="zh-TW" altLang="en-US" dirty="0">
                <a:latin typeface="+mj-ea"/>
              </a:rPr>
              <a:t>大綱</a:t>
            </a:r>
          </a:p>
        </p:txBody>
      </p:sp>
      <p:sp>
        <p:nvSpPr>
          <p:cNvPr id="4" name="投影片編號版面配置區 3"/>
          <p:cNvSpPr>
            <a:spLocks noGrp="1"/>
          </p:cNvSpPr>
          <p:nvPr>
            <p:ph type="sldNum" sz="quarter" idx="4"/>
          </p:nvPr>
        </p:nvSpPr>
        <p:spPr/>
        <p:txBody>
          <a:bodyPr/>
          <a:lstStyle/>
          <a:p>
            <a:fld id="{C0042C15-C746-477B-BA97-A88C9B253CFD}" type="slidenum">
              <a:rPr lang="zh-TW" altLang="en-US" smtClean="0">
                <a:latin typeface="微軟正黑體"/>
              </a:rPr>
              <a:pPr/>
              <a:t>40</a:t>
            </a:fld>
            <a:endParaRPr lang="zh-TW" altLang="en-US" dirty="0">
              <a:latin typeface="微軟正黑體"/>
            </a:endParaRPr>
          </a:p>
        </p:txBody>
      </p:sp>
      <p:sp>
        <p:nvSpPr>
          <p:cNvPr id="7" name="手繪多邊形 37"/>
          <p:cNvSpPr/>
          <p:nvPr/>
        </p:nvSpPr>
        <p:spPr>
          <a:xfrm>
            <a:off x="4774133" y="3882863"/>
            <a:ext cx="4042661" cy="2425597"/>
          </a:xfrm>
          <a:custGeom>
            <a:avLst/>
            <a:gdLst>
              <a:gd name="connsiteX0" fmla="*/ 0 w 4042661"/>
              <a:gd name="connsiteY0" fmla="*/ 0 h 2425597"/>
              <a:gd name="connsiteX1" fmla="*/ 4042661 w 4042661"/>
              <a:gd name="connsiteY1" fmla="*/ 0 h 2425597"/>
              <a:gd name="connsiteX2" fmla="*/ 4042661 w 4042661"/>
              <a:gd name="connsiteY2" fmla="*/ 2425597 h 2425597"/>
              <a:gd name="connsiteX3" fmla="*/ 0 w 4042661"/>
              <a:gd name="connsiteY3" fmla="*/ 2425597 h 2425597"/>
              <a:gd name="connsiteX4" fmla="*/ 0 w 4042661"/>
              <a:gd name="connsiteY4" fmla="*/ 0 h 242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661" h="2425597">
                <a:moveTo>
                  <a:pt x="0" y="0"/>
                </a:moveTo>
                <a:lnTo>
                  <a:pt x="4042661" y="0"/>
                </a:lnTo>
                <a:lnTo>
                  <a:pt x="4042661" y="2425597"/>
                </a:lnTo>
                <a:lnTo>
                  <a:pt x="0" y="2425597"/>
                </a:lnTo>
                <a:lnTo>
                  <a:pt x="0" y="0"/>
                </a:lnTo>
                <a:close/>
              </a:path>
            </a:pathLst>
          </a:custGeom>
        </p:spPr>
        <p:style>
          <a:lnRef idx="3">
            <a:schemeClr val="lt1">
              <a:hueOff val="0"/>
              <a:satOff val="0"/>
              <a:lumOff val="0"/>
              <a:alphaOff val="0"/>
            </a:schemeClr>
          </a:lnRef>
          <a:fillRef idx="1">
            <a:schemeClr val="accent4">
              <a:hueOff val="-4464770"/>
              <a:satOff val="26899"/>
              <a:lumOff val="2156"/>
              <a:alphaOff val="0"/>
            </a:schemeClr>
          </a:fillRef>
          <a:effectRef idx="1">
            <a:schemeClr val="accent4">
              <a:hueOff val="-4464770"/>
              <a:satOff val="26899"/>
              <a:lumOff val="2156"/>
              <a:alphaOff val="0"/>
            </a:schemeClr>
          </a:effectRef>
          <a:fontRef idx="minor">
            <a:schemeClr val="lt1"/>
          </a:fontRef>
        </p:style>
        <p:txBody>
          <a:bodyPr spcFirstLastPara="0" vert="horz" wrap="square" lIns="180000" tIns="180000" rIns="180000" bIns="180000" numCol="1" spcCol="1270" anchor="ctr" anchorCtr="0">
            <a:noAutofit/>
          </a:bodyPr>
          <a:lstStyle/>
          <a:p>
            <a:pPr defTabSz="889000" fontAlgn="auto">
              <a:lnSpc>
                <a:spcPct val="90000"/>
              </a:lnSpc>
              <a:spcAft>
                <a:spcPct val="35000"/>
              </a:spcAft>
            </a:pPr>
            <a:r>
              <a:rPr kumimoji="0" lang="zh-TW" altLang="en-US" sz="2000" b="1" dirty="0">
                <a:solidFill>
                  <a:prstClr val="black"/>
                </a:solidFill>
                <a:latin typeface="微軟正黑體" panose="020B0604030504040204" pitchFamily="34" charset="-120"/>
                <a:ea typeface="微軟正黑體" panose="020B0604030504040204" pitchFamily="34" charset="-120"/>
              </a:rPr>
              <a:t>肆、功能操作說明</a:t>
            </a:r>
            <a:endParaRPr kumimoji="0" lang="zh-TW" altLang="en-US" sz="1600" b="1" dirty="0">
              <a:solidFill>
                <a:prstClr val="black"/>
              </a:solidFill>
              <a:latin typeface="微軟正黑體" panose="020B0604030504040204" pitchFamily="34" charset="-120"/>
              <a:ea typeface="微軟正黑體" panose="020B0604030504040204" pitchFamily="34" charset="-120"/>
            </a:endParaRPr>
          </a:p>
        </p:txBody>
      </p:sp>
      <p:sp>
        <p:nvSpPr>
          <p:cNvPr id="8" name="手繪多邊形 30"/>
          <p:cNvSpPr/>
          <p:nvPr/>
        </p:nvSpPr>
        <p:spPr>
          <a:xfrm>
            <a:off x="348787" y="1053000"/>
            <a:ext cx="4042661" cy="2425597"/>
          </a:xfrm>
          <a:custGeom>
            <a:avLst/>
            <a:gdLst>
              <a:gd name="connsiteX0" fmla="*/ 0 w 4042661"/>
              <a:gd name="connsiteY0" fmla="*/ 0 h 2425597"/>
              <a:gd name="connsiteX1" fmla="*/ 4042661 w 4042661"/>
              <a:gd name="connsiteY1" fmla="*/ 0 h 2425597"/>
              <a:gd name="connsiteX2" fmla="*/ 4042661 w 4042661"/>
              <a:gd name="connsiteY2" fmla="*/ 2425597 h 2425597"/>
              <a:gd name="connsiteX3" fmla="*/ 0 w 4042661"/>
              <a:gd name="connsiteY3" fmla="*/ 2425597 h 2425597"/>
              <a:gd name="connsiteX4" fmla="*/ 0 w 4042661"/>
              <a:gd name="connsiteY4" fmla="*/ 0 h 242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661" h="2425597">
                <a:moveTo>
                  <a:pt x="0" y="0"/>
                </a:moveTo>
                <a:lnTo>
                  <a:pt x="4042661" y="0"/>
                </a:lnTo>
                <a:lnTo>
                  <a:pt x="4042661" y="2425597"/>
                </a:lnTo>
                <a:lnTo>
                  <a:pt x="0" y="2425597"/>
                </a:lnTo>
                <a:lnTo>
                  <a:pt x="0" y="0"/>
                </a:lnTo>
                <a:close/>
              </a:path>
            </a:pathLst>
          </a:custGeom>
          <a:solidFill>
            <a:schemeClr val="bg2">
              <a:lumMod val="75000"/>
            </a:schemeClr>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180000" tIns="180000" rIns="180000" bIns="180000" numCol="1" spcCol="1270" anchor="t" anchorCtr="0">
            <a:noAutofit/>
          </a:bodyPr>
          <a:lstStyle/>
          <a:p>
            <a:pPr marL="92075" defTabSz="889000" fontAlgn="auto">
              <a:lnSpc>
                <a:spcPct val="90000"/>
              </a:lnSpc>
              <a:spcAft>
                <a:spcPct val="35000"/>
              </a:spcAft>
            </a:pPr>
            <a:r>
              <a:rPr kumimoji="0" lang="zh-TW" altLang="en-US" sz="2000" b="1" dirty="0">
                <a:solidFill>
                  <a:prstClr val="black"/>
                </a:solidFill>
                <a:latin typeface="微軟正黑體" panose="020B0604030504040204" pitchFamily="34" charset="-120"/>
                <a:ea typeface="微軟正黑體" panose="020B0604030504040204" pitchFamily="34" charset="-120"/>
              </a:rPr>
              <a:t>壹、專案概述</a:t>
            </a:r>
            <a:endParaRPr kumimoji="0" lang="en-US" altLang="zh-TW" sz="2000" b="1" dirty="0">
              <a:solidFill>
                <a:prstClr val="black"/>
              </a:solidFill>
              <a:latin typeface="微軟正黑體" panose="020B0604030504040204" pitchFamily="34" charset="-120"/>
              <a:ea typeface="微軟正黑體" panose="020B0604030504040204" pitchFamily="34" charset="-120"/>
            </a:endParaRPr>
          </a:p>
          <a:p>
            <a:pPr marL="268288" defTabSz="889000" fontAlgn="auto">
              <a:lnSpc>
                <a:spcPct val="90000"/>
              </a:lnSpc>
              <a:spcAft>
                <a:spcPts val="1200"/>
              </a:spcAft>
            </a:pPr>
            <a:r>
              <a:rPr kumimoji="0" lang="zh-TW" altLang="en-US" sz="1600" dirty="0">
                <a:solidFill>
                  <a:prstClr val="black"/>
                </a:solidFill>
                <a:latin typeface="微軟正黑體"/>
                <a:ea typeface="微軟正黑體"/>
              </a:rPr>
              <a:t>一、專案目標</a:t>
            </a:r>
            <a:endParaRPr kumimoji="0" lang="en-US" altLang="zh-TW" sz="1600" dirty="0">
              <a:solidFill>
                <a:prstClr val="black"/>
              </a:solidFill>
              <a:latin typeface="微軟正黑體"/>
              <a:ea typeface="微軟正黑體"/>
            </a:endParaRPr>
          </a:p>
          <a:p>
            <a:pPr marL="268288" defTabSz="889000" fontAlgn="auto">
              <a:lnSpc>
                <a:spcPct val="90000"/>
              </a:lnSpc>
              <a:spcAft>
                <a:spcPts val="1200"/>
              </a:spcAft>
            </a:pPr>
            <a:r>
              <a:rPr kumimoji="0" lang="zh-TW" altLang="en-US" sz="1600" dirty="0">
                <a:solidFill>
                  <a:prstClr val="black"/>
                </a:solidFill>
                <a:latin typeface="微軟正黑體"/>
                <a:ea typeface="微軟正黑體"/>
              </a:rPr>
              <a:t>二、專案範圍</a:t>
            </a:r>
            <a:endParaRPr kumimoji="0" lang="en-US" altLang="zh-TW" sz="1600" dirty="0">
              <a:solidFill>
                <a:prstClr val="black"/>
              </a:solidFill>
              <a:latin typeface="微軟正黑體"/>
              <a:ea typeface="微軟正黑體"/>
            </a:endParaRPr>
          </a:p>
        </p:txBody>
      </p:sp>
      <p:sp>
        <p:nvSpPr>
          <p:cNvPr id="9" name="手繪多邊形 35"/>
          <p:cNvSpPr/>
          <p:nvPr/>
        </p:nvSpPr>
        <p:spPr>
          <a:xfrm>
            <a:off x="4795715" y="1053000"/>
            <a:ext cx="4042661" cy="2425597"/>
          </a:xfrm>
          <a:custGeom>
            <a:avLst/>
            <a:gdLst>
              <a:gd name="connsiteX0" fmla="*/ 0 w 4042661"/>
              <a:gd name="connsiteY0" fmla="*/ 0 h 2425597"/>
              <a:gd name="connsiteX1" fmla="*/ 4042661 w 4042661"/>
              <a:gd name="connsiteY1" fmla="*/ 0 h 2425597"/>
              <a:gd name="connsiteX2" fmla="*/ 4042661 w 4042661"/>
              <a:gd name="connsiteY2" fmla="*/ 2425597 h 2425597"/>
              <a:gd name="connsiteX3" fmla="*/ 0 w 4042661"/>
              <a:gd name="connsiteY3" fmla="*/ 2425597 h 2425597"/>
              <a:gd name="connsiteX4" fmla="*/ 0 w 4042661"/>
              <a:gd name="connsiteY4" fmla="*/ 0 h 242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661" h="2425597">
                <a:moveTo>
                  <a:pt x="0" y="0"/>
                </a:moveTo>
                <a:lnTo>
                  <a:pt x="4042661" y="0"/>
                </a:lnTo>
                <a:lnTo>
                  <a:pt x="4042661" y="2425597"/>
                </a:lnTo>
                <a:lnTo>
                  <a:pt x="0" y="2425597"/>
                </a:lnTo>
                <a:lnTo>
                  <a:pt x="0" y="0"/>
                </a:lnTo>
                <a:close/>
              </a:path>
            </a:pathLst>
          </a:custGeom>
          <a:solidFill>
            <a:schemeClr val="accent3">
              <a:lumMod val="75000"/>
            </a:schemeClr>
          </a:solidFill>
        </p:spPr>
        <p:style>
          <a:lnRef idx="3">
            <a:schemeClr val="lt1">
              <a:hueOff val="0"/>
              <a:satOff val="0"/>
              <a:lumOff val="0"/>
              <a:alphaOff val="0"/>
            </a:schemeClr>
          </a:lnRef>
          <a:fillRef idx="1">
            <a:schemeClr val="accent4">
              <a:hueOff val="-1488257"/>
              <a:satOff val="8966"/>
              <a:lumOff val="719"/>
              <a:alphaOff val="0"/>
            </a:schemeClr>
          </a:fillRef>
          <a:effectRef idx="1">
            <a:schemeClr val="accent4">
              <a:hueOff val="-1488257"/>
              <a:satOff val="8966"/>
              <a:lumOff val="719"/>
              <a:alphaOff val="0"/>
            </a:schemeClr>
          </a:effectRef>
          <a:fontRef idx="minor">
            <a:schemeClr val="lt1"/>
          </a:fontRef>
        </p:style>
        <p:txBody>
          <a:bodyPr spcFirstLastPara="0" vert="horz" wrap="square" lIns="180000" tIns="180000" rIns="180000" bIns="180000" numCol="1" spcCol="1270" anchor="t" anchorCtr="0">
            <a:noAutofit/>
          </a:bodyPr>
          <a:lstStyle/>
          <a:p>
            <a:pPr marL="92075" defTabSz="889000" fontAlgn="auto">
              <a:lnSpc>
                <a:spcPct val="90000"/>
              </a:lnSpc>
              <a:spcAft>
                <a:spcPct val="35000"/>
              </a:spcAft>
            </a:pPr>
            <a:r>
              <a:rPr kumimoji="0" lang="zh-TW" altLang="en-US" sz="2000" b="1" dirty="0">
                <a:solidFill>
                  <a:prstClr val="black"/>
                </a:solidFill>
                <a:latin typeface="微軟正黑體" panose="020B0604030504040204" pitchFamily="34" charset="-120"/>
                <a:ea typeface="微軟正黑體" panose="020B0604030504040204" pitchFamily="34" charset="-120"/>
              </a:rPr>
              <a:t>貳、系統架構</a:t>
            </a:r>
            <a:endParaRPr kumimoji="0" lang="en-US" altLang="zh-TW" sz="2000" b="1" dirty="0">
              <a:solidFill>
                <a:prstClr val="black"/>
              </a:solidFill>
              <a:latin typeface="微軟正黑體" panose="020B0604030504040204" pitchFamily="34" charset="-120"/>
              <a:ea typeface="微軟正黑體" panose="020B0604030504040204" pitchFamily="34" charset="-120"/>
            </a:endParaRPr>
          </a:p>
          <a:p>
            <a:pPr marL="268288" defTabSz="889000" fontAlgn="auto">
              <a:lnSpc>
                <a:spcPct val="90000"/>
              </a:lnSpc>
              <a:spcAft>
                <a:spcPts val="1200"/>
              </a:spcAft>
            </a:pPr>
            <a:r>
              <a:rPr kumimoji="0" lang="zh-TW" altLang="en-US" sz="1600" dirty="0">
                <a:solidFill>
                  <a:prstClr val="black"/>
                </a:solidFill>
                <a:latin typeface="微軟正黑體"/>
                <a:ea typeface="微軟正黑體"/>
              </a:rPr>
              <a:t>一、系統整體服務架構</a:t>
            </a:r>
            <a:endParaRPr kumimoji="0" lang="en-US" altLang="zh-TW" sz="1600" dirty="0">
              <a:solidFill>
                <a:prstClr val="black"/>
              </a:solidFill>
              <a:latin typeface="微軟正黑體"/>
              <a:ea typeface="微軟正黑體"/>
            </a:endParaRPr>
          </a:p>
          <a:p>
            <a:pPr marL="268288" defTabSz="889000" fontAlgn="auto">
              <a:lnSpc>
                <a:spcPct val="90000"/>
              </a:lnSpc>
              <a:spcAft>
                <a:spcPts val="1200"/>
              </a:spcAft>
            </a:pPr>
            <a:r>
              <a:rPr kumimoji="0" lang="zh-TW" altLang="en-US" sz="1600" dirty="0">
                <a:solidFill>
                  <a:prstClr val="black"/>
                </a:solidFill>
                <a:latin typeface="微軟正黑體"/>
                <a:ea typeface="微軟正黑體"/>
              </a:rPr>
              <a:t>二、應用系統架構</a:t>
            </a:r>
            <a:endParaRPr kumimoji="0" lang="en-US" altLang="zh-TW" sz="1600" dirty="0">
              <a:solidFill>
                <a:prstClr val="black"/>
              </a:solidFill>
              <a:latin typeface="微軟正黑體"/>
              <a:ea typeface="微軟正黑體"/>
            </a:endParaRPr>
          </a:p>
          <a:p>
            <a:pPr marL="268288" defTabSz="889000" fontAlgn="auto">
              <a:lnSpc>
                <a:spcPct val="90000"/>
              </a:lnSpc>
              <a:spcAft>
                <a:spcPts val="1200"/>
              </a:spcAft>
            </a:pPr>
            <a:r>
              <a:rPr kumimoji="0" lang="zh-TW" altLang="en-US" sz="1600" dirty="0">
                <a:solidFill>
                  <a:prstClr val="black"/>
                </a:solidFill>
                <a:latin typeface="微軟正黑體"/>
                <a:ea typeface="微軟正黑體"/>
              </a:rPr>
              <a:t>三、系統環境架構</a:t>
            </a:r>
            <a:endParaRPr kumimoji="0" lang="en-US" altLang="zh-TW" sz="1600" dirty="0">
              <a:solidFill>
                <a:prstClr val="black"/>
              </a:solidFill>
              <a:latin typeface="微軟正黑體"/>
              <a:ea typeface="微軟正黑體"/>
            </a:endParaRPr>
          </a:p>
          <a:p>
            <a:pPr marL="268288" defTabSz="889000" fontAlgn="auto">
              <a:lnSpc>
                <a:spcPct val="90000"/>
              </a:lnSpc>
              <a:spcAft>
                <a:spcPts val="1200"/>
              </a:spcAft>
            </a:pPr>
            <a:r>
              <a:rPr kumimoji="0" lang="zh-TW" altLang="en-US" sz="1600" dirty="0">
                <a:solidFill>
                  <a:prstClr val="black"/>
                </a:solidFill>
                <a:latin typeface="微軟正黑體"/>
                <a:ea typeface="微軟正黑體"/>
              </a:rPr>
              <a:t>四、系統角色說明</a:t>
            </a:r>
            <a:endParaRPr kumimoji="0" lang="en-US" altLang="zh-TW" sz="1600" dirty="0">
              <a:solidFill>
                <a:prstClr val="black"/>
              </a:solidFill>
              <a:latin typeface="微軟正黑體"/>
              <a:ea typeface="微軟正黑體"/>
            </a:endParaRPr>
          </a:p>
          <a:p>
            <a:pPr marL="268288" defTabSz="889000" fontAlgn="auto">
              <a:lnSpc>
                <a:spcPct val="90000"/>
              </a:lnSpc>
              <a:spcAft>
                <a:spcPts val="1200"/>
              </a:spcAft>
            </a:pPr>
            <a:r>
              <a:rPr kumimoji="0" lang="zh-TW" altLang="en-US" sz="1600" dirty="0">
                <a:solidFill>
                  <a:prstClr val="black"/>
                </a:solidFill>
                <a:latin typeface="微軟正黑體"/>
                <a:ea typeface="微軟正黑體"/>
              </a:rPr>
              <a:t>五、角色群組及管理權限</a:t>
            </a:r>
          </a:p>
        </p:txBody>
      </p:sp>
      <p:sp>
        <p:nvSpPr>
          <p:cNvPr id="10" name="手繪多邊形 36"/>
          <p:cNvSpPr/>
          <p:nvPr/>
        </p:nvSpPr>
        <p:spPr>
          <a:xfrm>
            <a:off x="348787" y="3882863"/>
            <a:ext cx="4042661" cy="2425597"/>
          </a:xfrm>
          <a:custGeom>
            <a:avLst/>
            <a:gdLst>
              <a:gd name="connsiteX0" fmla="*/ 0 w 4042661"/>
              <a:gd name="connsiteY0" fmla="*/ 0 h 2425597"/>
              <a:gd name="connsiteX1" fmla="*/ 4042661 w 4042661"/>
              <a:gd name="connsiteY1" fmla="*/ 0 h 2425597"/>
              <a:gd name="connsiteX2" fmla="*/ 4042661 w 4042661"/>
              <a:gd name="connsiteY2" fmla="*/ 2425597 h 2425597"/>
              <a:gd name="connsiteX3" fmla="*/ 0 w 4042661"/>
              <a:gd name="connsiteY3" fmla="*/ 2425597 h 2425597"/>
              <a:gd name="connsiteX4" fmla="*/ 0 w 4042661"/>
              <a:gd name="connsiteY4" fmla="*/ 0 h 242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661" h="2425597">
                <a:moveTo>
                  <a:pt x="0" y="0"/>
                </a:moveTo>
                <a:lnTo>
                  <a:pt x="4042661" y="0"/>
                </a:lnTo>
                <a:lnTo>
                  <a:pt x="4042661" y="2425597"/>
                </a:lnTo>
                <a:lnTo>
                  <a:pt x="0" y="2425597"/>
                </a:lnTo>
                <a:lnTo>
                  <a:pt x="0" y="0"/>
                </a:lnTo>
                <a:close/>
              </a:path>
            </a:pathLst>
          </a:custGeom>
          <a:solidFill>
            <a:schemeClr val="accent2">
              <a:lumMod val="60000"/>
              <a:lumOff val="40000"/>
            </a:schemeClr>
          </a:solidFill>
        </p:spPr>
        <p:style>
          <a:lnRef idx="3">
            <a:schemeClr val="lt1">
              <a:hueOff val="0"/>
              <a:satOff val="0"/>
              <a:lumOff val="0"/>
              <a:alphaOff val="0"/>
            </a:schemeClr>
          </a:lnRef>
          <a:fillRef idx="1">
            <a:schemeClr val="accent4">
              <a:hueOff val="-2976513"/>
              <a:satOff val="17933"/>
              <a:lumOff val="1437"/>
              <a:alphaOff val="0"/>
            </a:schemeClr>
          </a:fillRef>
          <a:effectRef idx="1">
            <a:schemeClr val="accent4">
              <a:hueOff val="-2976513"/>
              <a:satOff val="17933"/>
              <a:lumOff val="1437"/>
              <a:alphaOff val="0"/>
            </a:schemeClr>
          </a:effectRef>
          <a:fontRef idx="minor">
            <a:schemeClr val="lt1"/>
          </a:fontRef>
        </p:style>
        <p:txBody>
          <a:bodyPr spcFirstLastPara="0" vert="horz" wrap="square" lIns="180000" tIns="180000" rIns="180000" bIns="180000" numCol="1" spcCol="1270" anchor="t" anchorCtr="0">
            <a:noAutofit/>
          </a:bodyPr>
          <a:lstStyle/>
          <a:p>
            <a:pPr marL="92075" defTabSz="889000" fontAlgn="auto">
              <a:lnSpc>
                <a:spcPct val="90000"/>
              </a:lnSpc>
              <a:spcAft>
                <a:spcPct val="35000"/>
              </a:spcAft>
            </a:pPr>
            <a:r>
              <a:rPr kumimoji="0" lang="zh-TW" altLang="en-US" sz="2000" b="1" dirty="0">
                <a:solidFill>
                  <a:prstClr val="black"/>
                </a:solidFill>
                <a:latin typeface="微軟正黑體" panose="020B0604030504040204" pitchFamily="34" charset="-120"/>
                <a:ea typeface="微軟正黑體" panose="020B0604030504040204" pitchFamily="34" charset="-120"/>
              </a:rPr>
              <a:t>參、功能介紹</a:t>
            </a:r>
            <a:endParaRPr kumimoji="0" lang="en-US" altLang="zh-TW" sz="2000" b="1" dirty="0">
              <a:solidFill>
                <a:prstClr val="black"/>
              </a:solidFill>
              <a:latin typeface="微軟正黑體" panose="020B0604030504040204" pitchFamily="34" charset="-120"/>
              <a:ea typeface="微軟正黑體" panose="020B0604030504040204" pitchFamily="34" charset="-120"/>
            </a:endParaRPr>
          </a:p>
          <a:p>
            <a:pPr marL="268288" defTabSz="889000" fontAlgn="auto">
              <a:lnSpc>
                <a:spcPct val="90000"/>
              </a:lnSpc>
              <a:spcAft>
                <a:spcPts val="600"/>
              </a:spcAft>
            </a:pPr>
            <a:r>
              <a:rPr kumimoji="0" lang="zh-TW" altLang="en-US" sz="1600" dirty="0">
                <a:solidFill>
                  <a:prstClr val="black"/>
                </a:solidFill>
                <a:latin typeface="微軟正黑體"/>
                <a:ea typeface="微軟正黑體"/>
              </a:rPr>
              <a:t>一、首頁</a:t>
            </a:r>
            <a:endParaRPr kumimoji="0" lang="en-US" altLang="zh-TW" sz="1600" dirty="0">
              <a:solidFill>
                <a:prstClr val="black"/>
              </a:solidFill>
              <a:latin typeface="微軟正黑體"/>
              <a:ea typeface="微軟正黑體"/>
            </a:endParaRPr>
          </a:p>
          <a:p>
            <a:pPr marL="268288" defTabSz="889000" fontAlgn="auto">
              <a:lnSpc>
                <a:spcPct val="90000"/>
              </a:lnSpc>
              <a:spcAft>
                <a:spcPts val="600"/>
              </a:spcAft>
            </a:pPr>
            <a:r>
              <a:rPr kumimoji="0" lang="zh-TW" altLang="en-US" sz="1600" dirty="0">
                <a:solidFill>
                  <a:prstClr val="black"/>
                </a:solidFill>
                <a:latin typeface="微軟正黑體"/>
                <a:ea typeface="微軟正黑體"/>
              </a:rPr>
              <a:t>二、登入系統頁面</a:t>
            </a:r>
            <a:endParaRPr kumimoji="0" lang="en-US" altLang="zh-TW" sz="1600" dirty="0">
              <a:solidFill>
                <a:prstClr val="black"/>
              </a:solidFill>
              <a:latin typeface="微軟正黑體"/>
              <a:ea typeface="微軟正黑體"/>
            </a:endParaRPr>
          </a:p>
          <a:p>
            <a:pPr marL="268288" defTabSz="889000" fontAlgn="auto">
              <a:lnSpc>
                <a:spcPct val="90000"/>
              </a:lnSpc>
              <a:spcAft>
                <a:spcPts val="600"/>
              </a:spcAft>
            </a:pPr>
            <a:r>
              <a:rPr kumimoji="0" lang="zh-TW" altLang="en-US" sz="1600" dirty="0">
                <a:solidFill>
                  <a:prstClr val="black"/>
                </a:solidFill>
                <a:latin typeface="微軟正黑體"/>
                <a:ea typeface="微軟正黑體"/>
              </a:rPr>
              <a:t>三、學生轉銜通報</a:t>
            </a:r>
            <a:endParaRPr kumimoji="0" lang="en-US" altLang="zh-TW" sz="1600" dirty="0">
              <a:solidFill>
                <a:prstClr val="black"/>
              </a:solidFill>
              <a:latin typeface="微軟正黑體"/>
              <a:ea typeface="微軟正黑體"/>
            </a:endParaRPr>
          </a:p>
          <a:p>
            <a:pPr marL="268288" defTabSz="889000" fontAlgn="auto">
              <a:lnSpc>
                <a:spcPct val="90000"/>
              </a:lnSpc>
              <a:spcAft>
                <a:spcPts val="600"/>
              </a:spcAft>
            </a:pPr>
            <a:r>
              <a:rPr kumimoji="0" lang="zh-TW" altLang="en-US" sz="1600" dirty="0">
                <a:solidFill>
                  <a:prstClr val="black"/>
                </a:solidFill>
                <a:latin typeface="微軟正黑體"/>
                <a:ea typeface="微軟正黑體"/>
              </a:rPr>
              <a:t>四、新生資料彙入比對</a:t>
            </a:r>
            <a:endParaRPr kumimoji="0" lang="en-US" altLang="zh-TW" sz="1600" dirty="0">
              <a:solidFill>
                <a:prstClr val="black"/>
              </a:solidFill>
              <a:latin typeface="微軟正黑體"/>
              <a:ea typeface="微軟正黑體"/>
            </a:endParaRPr>
          </a:p>
          <a:p>
            <a:pPr marL="268288" defTabSz="889000" fontAlgn="auto">
              <a:lnSpc>
                <a:spcPct val="90000"/>
              </a:lnSpc>
              <a:spcAft>
                <a:spcPts val="600"/>
              </a:spcAft>
            </a:pPr>
            <a:r>
              <a:rPr kumimoji="0" lang="zh-TW" altLang="en-US" sz="1600" dirty="0">
                <a:solidFill>
                  <a:prstClr val="black"/>
                </a:solidFill>
                <a:latin typeface="微軟正黑體"/>
                <a:ea typeface="微軟正黑體"/>
              </a:rPr>
              <a:t>五、學生轉銜資料查詢</a:t>
            </a:r>
            <a:endParaRPr kumimoji="0" lang="en-US" altLang="zh-TW" sz="1600" dirty="0">
              <a:solidFill>
                <a:prstClr val="black"/>
              </a:solidFill>
              <a:latin typeface="微軟正黑體"/>
              <a:ea typeface="微軟正黑體"/>
            </a:endParaRPr>
          </a:p>
          <a:p>
            <a:pPr marL="268288" defTabSz="889000" fontAlgn="auto">
              <a:lnSpc>
                <a:spcPct val="90000"/>
              </a:lnSpc>
              <a:spcAft>
                <a:spcPts val="600"/>
              </a:spcAft>
            </a:pPr>
            <a:r>
              <a:rPr kumimoji="0" lang="zh-TW" altLang="en-US" sz="1600" dirty="0">
                <a:solidFill>
                  <a:prstClr val="black"/>
                </a:solidFill>
                <a:latin typeface="微軟正黑體"/>
                <a:ea typeface="微軟正黑體"/>
              </a:rPr>
              <a:t>六、逾六個月轉銜名單查詢</a:t>
            </a:r>
          </a:p>
        </p:txBody>
      </p:sp>
    </p:spTree>
    <p:extLst>
      <p:ext uri="{BB962C8B-B14F-4D97-AF65-F5344CB8AC3E}">
        <p14:creationId xmlns:p14="http://schemas.microsoft.com/office/powerpoint/2010/main" val="458037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p:txBody>
          <a:bodyPr>
            <a:normAutofit fontScale="85000" lnSpcReduction="20000"/>
          </a:bodyPr>
          <a:lstStyle/>
          <a:p>
            <a:r>
              <a:rPr lang="zh-TW" altLang="en-US" dirty="0">
                <a:latin typeface="+mj-ea"/>
                <a:ea typeface="+mj-ea"/>
              </a:rPr>
              <a:t>專案目標</a:t>
            </a:r>
          </a:p>
        </p:txBody>
      </p:sp>
      <p:sp>
        <p:nvSpPr>
          <p:cNvPr id="7" name="內容版面配置區 6"/>
          <p:cNvSpPr>
            <a:spLocks noGrp="1"/>
          </p:cNvSpPr>
          <p:nvPr>
            <p:ph idx="14"/>
          </p:nvPr>
        </p:nvSpPr>
        <p:spPr/>
        <p:txBody>
          <a:bodyPr/>
          <a:lstStyle/>
          <a:p>
            <a:endParaRPr lang="zh-TW" altLang="en-US" dirty="0">
              <a:latin typeface="+mj-ea"/>
              <a:ea typeface="+mj-ea"/>
            </a:endParaRPr>
          </a:p>
        </p:txBody>
      </p:sp>
      <p:sp>
        <p:nvSpPr>
          <p:cNvPr id="2" name="內容版面配置區 1"/>
          <p:cNvSpPr>
            <a:spLocks noGrp="1"/>
          </p:cNvSpPr>
          <p:nvPr>
            <p:ph idx="12"/>
          </p:nvPr>
        </p:nvSpPr>
        <p:spPr/>
        <p:txBody>
          <a:bodyPr>
            <a:normAutofit lnSpcReduction="10000"/>
          </a:bodyPr>
          <a:lstStyle/>
          <a:p>
            <a:endParaRPr lang="zh-TW" altLang="en-US" dirty="0">
              <a:latin typeface="+mj-ea"/>
              <a:ea typeface="+mj-ea"/>
            </a:endParaRPr>
          </a:p>
        </p:txBody>
      </p:sp>
      <p:sp>
        <p:nvSpPr>
          <p:cNvPr id="4" name="投影片編號版面配置區 3"/>
          <p:cNvSpPr>
            <a:spLocks noGrp="1"/>
          </p:cNvSpPr>
          <p:nvPr>
            <p:ph type="sldNum" sz="quarter" idx="4"/>
          </p:nvPr>
        </p:nvSpPr>
        <p:spPr/>
        <p:txBody>
          <a:bodyPr/>
          <a:lstStyle/>
          <a:p>
            <a:fld id="{CCB3A962-4E9A-4CAD-AEBD-D9734D5F9404}" type="slidenum">
              <a:rPr lang="zh-TW" altLang="en-US" smtClean="0">
                <a:latin typeface="微軟正黑體"/>
              </a:rPr>
              <a:pPr/>
              <a:t>41</a:t>
            </a:fld>
            <a:endParaRPr lang="zh-TW" altLang="en-US" dirty="0">
              <a:latin typeface="微軟正黑體"/>
            </a:endParaRPr>
          </a:p>
        </p:txBody>
      </p:sp>
      <p:sp>
        <p:nvSpPr>
          <p:cNvPr id="5" name="標題 4"/>
          <p:cNvSpPr>
            <a:spLocks noGrp="1"/>
          </p:cNvSpPr>
          <p:nvPr>
            <p:ph type="title"/>
          </p:nvPr>
        </p:nvSpPr>
        <p:spPr/>
        <p:txBody>
          <a:bodyPr anchor="ctr"/>
          <a:lstStyle/>
          <a:p>
            <a:pPr marL="92075" lvl="0" defTabSz="889000">
              <a:lnSpc>
                <a:spcPct val="90000"/>
              </a:lnSpc>
              <a:spcAft>
                <a:spcPct val="35000"/>
              </a:spcAft>
            </a:pPr>
            <a:r>
              <a:rPr lang="zh-TW" altLang="en-US" dirty="0">
                <a:effectLst>
                  <a:outerShdw blurRad="38100" dist="38100" dir="2700000" algn="tl">
                    <a:srgbClr val="000000">
                      <a:alpha val="43137"/>
                    </a:srgbClr>
                  </a:outerShdw>
                </a:effectLst>
                <a:latin typeface="+mj-ea"/>
              </a:rPr>
              <a:t>壹、專案概述</a:t>
            </a:r>
            <a:endParaRPr lang="en-US" altLang="zh-TW" dirty="0">
              <a:effectLst>
                <a:outerShdw blurRad="38100" dist="38100" dir="2700000" algn="tl">
                  <a:srgbClr val="000000">
                    <a:alpha val="43137"/>
                  </a:srgbClr>
                </a:outerShdw>
              </a:effectLst>
              <a:latin typeface="+mj-ea"/>
            </a:endParaRPr>
          </a:p>
        </p:txBody>
      </p:sp>
      <p:sp>
        <p:nvSpPr>
          <p:cNvPr id="21" name="文字方塊 20"/>
          <p:cNvSpPr txBox="1"/>
          <p:nvPr/>
        </p:nvSpPr>
        <p:spPr>
          <a:xfrm>
            <a:off x="6109042" y="2288814"/>
            <a:ext cx="646331" cy="369332"/>
          </a:xfrm>
          <a:prstGeom prst="rect">
            <a:avLst/>
          </a:prstGeom>
          <a:noFill/>
        </p:spPr>
        <p:txBody>
          <a:bodyPr wrap="none" rtlCol="0">
            <a:spAutoFit/>
          </a:bodyPr>
          <a:lstStyle/>
          <a:p>
            <a:pPr fontAlgn="auto">
              <a:spcBef>
                <a:spcPts val="0"/>
              </a:spcBef>
              <a:spcAft>
                <a:spcPts val="0"/>
              </a:spcAft>
            </a:pPr>
            <a:r>
              <a:rPr kumimoji="0" lang="zh-TW" altLang="en-US" b="1" dirty="0">
                <a:solidFill>
                  <a:srgbClr val="000066"/>
                </a:solidFill>
                <a:latin typeface="微軟正黑體"/>
                <a:ea typeface="微軟正黑體"/>
              </a:rPr>
              <a:t>查詢</a:t>
            </a:r>
          </a:p>
        </p:txBody>
      </p:sp>
      <p:sp>
        <p:nvSpPr>
          <p:cNvPr id="23" name="文字方塊 22"/>
          <p:cNvSpPr txBox="1"/>
          <p:nvPr/>
        </p:nvSpPr>
        <p:spPr>
          <a:xfrm>
            <a:off x="2409419" y="2060737"/>
            <a:ext cx="646331" cy="369332"/>
          </a:xfrm>
          <a:prstGeom prst="rect">
            <a:avLst/>
          </a:prstGeom>
          <a:noFill/>
        </p:spPr>
        <p:txBody>
          <a:bodyPr wrap="none" rtlCol="0">
            <a:spAutoFit/>
          </a:bodyPr>
          <a:lstStyle/>
          <a:p>
            <a:pPr fontAlgn="auto">
              <a:spcBef>
                <a:spcPts val="0"/>
              </a:spcBef>
              <a:spcAft>
                <a:spcPts val="0"/>
              </a:spcAft>
            </a:pPr>
            <a:r>
              <a:rPr kumimoji="0" lang="zh-TW" altLang="en-US" b="1" dirty="0">
                <a:solidFill>
                  <a:srgbClr val="000066"/>
                </a:solidFill>
                <a:latin typeface="微軟正黑體"/>
                <a:ea typeface="微軟正黑體"/>
              </a:rPr>
              <a:t>彙報</a:t>
            </a:r>
          </a:p>
        </p:txBody>
      </p:sp>
      <p:sp>
        <p:nvSpPr>
          <p:cNvPr id="24" name="文字方塊 23"/>
          <p:cNvSpPr txBox="1"/>
          <p:nvPr/>
        </p:nvSpPr>
        <p:spPr>
          <a:xfrm>
            <a:off x="2158261" y="3184523"/>
            <a:ext cx="646331" cy="369332"/>
          </a:xfrm>
          <a:prstGeom prst="rect">
            <a:avLst/>
          </a:prstGeom>
          <a:noFill/>
        </p:spPr>
        <p:txBody>
          <a:bodyPr wrap="none" rtlCol="0">
            <a:spAutoFit/>
          </a:bodyPr>
          <a:lstStyle/>
          <a:p>
            <a:pPr fontAlgn="auto">
              <a:spcBef>
                <a:spcPts val="0"/>
              </a:spcBef>
              <a:spcAft>
                <a:spcPts val="0"/>
              </a:spcAft>
            </a:pPr>
            <a:r>
              <a:rPr kumimoji="0" lang="zh-TW" altLang="en-US" b="1" dirty="0">
                <a:solidFill>
                  <a:srgbClr val="000066"/>
                </a:solidFill>
                <a:latin typeface="微軟正黑體"/>
                <a:ea typeface="微軟正黑體"/>
              </a:rPr>
              <a:t>結果</a:t>
            </a:r>
          </a:p>
        </p:txBody>
      </p:sp>
      <p:pic>
        <p:nvPicPr>
          <p:cNvPr id="3" name="圖片 2"/>
          <p:cNvPicPr>
            <a:picLocks noChangeAspect="1" noChangeArrowheads="1"/>
          </p:cNvPicPr>
          <p:nvPr>
            <p:extLst/>
          </p:nvPr>
        </p:nvPicPr>
        <p:blipFill>
          <a:blip r:embed="rId3">
            <a:extLst>
              <a:ext uri="{28A0092B-C50C-407E-A947-70E740481C1C}">
                <a14:useLocalDpi xmlns:a14="http://schemas.microsoft.com/office/drawing/2010/main" val="0"/>
              </a:ext>
            </a:extLst>
          </a:blip>
          <a:srcRect/>
          <a:stretch>
            <a:fillRect/>
          </a:stretch>
        </p:blipFill>
        <p:spPr bwMode="auto">
          <a:xfrm>
            <a:off x="488132" y="2053700"/>
            <a:ext cx="1139825" cy="15224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6427"/>
          <a:stretch/>
        </p:blipFill>
        <p:spPr bwMode="auto">
          <a:xfrm>
            <a:off x="7272138" y="2114819"/>
            <a:ext cx="1247775" cy="1170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向右箭號 27"/>
          <p:cNvSpPr/>
          <p:nvPr/>
        </p:nvSpPr>
        <p:spPr>
          <a:xfrm>
            <a:off x="2051720" y="2366479"/>
            <a:ext cx="1584176" cy="37106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a:ea typeface="微軟正黑體"/>
            </a:endParaRPr>
          </a:p>
        </p:txBody>
      </p:sp>
      <p:sp>
        <p:nvSpPr>
          <p:cNvPr id="29" name="向右箭號 28"/>
          <p:cNvSpPr/>
          <p:nvPr/>
        </p:nvSpPr>
        <p:spPr>
          <a:xfrm flipH="1">
            <a:off x="1656546" y="2822796"/>
            <a:ext cx="1584176" cy="37106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a:ea typeface="微軟正黑體"/>
            </a:endParaRPr>
          </a:p>
        </p:txBody>
      </p:sp>
      <p:sp>
        <p:nvSpPr>
          <p:cNvPr id="30" name="左-右雙向箭號 29"/>
          <p:cNvSpPr/>
          <p:nvPr/>
        </p:nvSpPr>
        <p:spPr>
          <a:xfrm>
            <a:off x="5586194" y="2606772"/>
            <a:ext cx="1692026" cy="432048"/>
          </a:xfrm>
          <a:prstGeom prst="lef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a:ea typeface="微軟正黑體"/>
            </a:endParaRPr>
          </a:p>
        </p:txBody>
      </p:sp>
      <p:sp>
        <p:nvSpPr>
          <p:cNvPr id="31" name="剪去對角線角落矩形 30"/>
          <p:cNvSpPr/>
          <p:nvPr/>
        </p:nvSpPr>
        <p:spPr>
          <a:xfrm>
            <a:off x="539552" y="3933056"/>
            <a:ext cx="8136904" cy="2232248"/>
          </a:xfrm>
          <a:prstGeom prst="snip2DiagRect">
            <a:avLst/>
          </a:prstGeom>
          <a:solidFill>
            <a:srgbClr val="CD7371"/>
          </a:solidFill>
        </p:spPr>
        <p:style>
          <a:lnRef idx="3">
            <a:schemeClr val="lt1"/>
          </a:lnRef>
          <a:fillRef idx="1">
            <a:schemeClr val="accent2"/>
          </a:fillRef>
          <a:effectRef idx="1">
            <a:schemeClr val="accent2"/>
          </a:effectRef>
          <a:fontRef idx="minor">
            <a:schemeClr val="lt1"/>
          </a:fontRef>
        </p:style>
        <p:txBody>
          <a:bodyPr rtlCol="0" anchor="ctr"/>
          <a:lstStyle/>
          <a:p>
            <a:pPr fontAlgn="auto">
              <a:lnSpc>
                <a:spcPct val="150000"/>
              </a:lnSpc>
              <a:spcBef>
                <a:spcPts val="0"/>
              </a:spcBef>
              <a:spcAft>
                <a:spcPts val="0"/>
              </a:spcAft>
            </a:pPr>
            <a:r>
              <a:rPr kumimoji="0" lang="en-US" altLang="zh-TW" sz="2800" dirty="0">
                <a:solidFill>
                  <a:prstClr val="black"/>
                </a:solidFill>
                <a:latin typeface="微軟正黑體"/>
                <a:ea typeface="微軟正黑體"/>
              </a:rPr>
              <a:t>1.</a:t>
            </a:r>
            <a:r>
              <a:rPr kumimoji="0" lang="zh-TW" altLang="zh-TW" sz="2800" dirty="0">
                <a:solidFill>
                  <a:prstClr val="black"/>
                </a:solidFill>
                <a:latin typeface="微軟正黑體"/>
                <a:ea typeface="微軟正黑體"/>
              </a:rPr>
              <a:t>規範學校提供整體性與持續性轉銜輔導及服務。</a:t>
            </a:r>
            <a:endParaRPr kumimoji="0" lang="en-US" altLang="zh-TW" sz="2800" dirty="0">
              <a:solidFill>
                <a:prstClr val="black"/>
              </a:solidFill>
              <a:latin typeface="微軟正黑體"/>
              <a:ea typeface="微軟正黑體"/>
            </a:endParaRPr>
          </a:p>
          <a:p>
            <a:pPr marL="355600" indent="-355600" fontAlgn="auto">
              <a:lnSpc>
                <a:spcPct val="150000"/>
              </a:lnSpc>
              <a:spcBef>
                <a:spcPts val="0"/>
              </a:spcBef>
              <a:spcAft>
                <a:spcPts val="0"/>
              </a:spcAft>
            </a:pPr>
            <a:r>
              <a:rPr kumimoji="0" lang="en-US" altLang="zh-TW" sz="2800" dirty="0">
                <a:solidFill>
                  <a:prstClr val="black"/>
                </a:solidFill>
                <a:latin typeface="微軟正黑體"/>
                <a:ea typeface="微軟正黑體"/>
              </a:rPr>
              <a:t>2.</a:t>
            </a:r>
            <a:r>
              <a:rPr kumimoji="0" lang="zh-TW" altLang="zh-TW" sz="2800" dirty="0">
                <a:solidFill>
                  <a:prstClr val="black"/>
                </a:solidFill>
                <a:latin typeface="微軟正黑體"/>
                <a:ea typeface="微軟正黑體"/>
              </a:rPr>
              <a:t>強化全國各級學校辦理學生轉銜通報及輔導相關工作</a:t>
            </a:r>
            <a:r>
              <a:rPr kumimoji="0" lang="zh-TW" altLang="en-US" sz="2800" dirty="0">
                <a:solidFill>
                  <a:prstClr val="black"/>
                </a:solidFill>
                <a:effectLst>
                  <a:outerShdw blurRad="38100" dist="38100" dir="2700000" algn="tl">
                    <a:srgbClr val="000000">
                      <a:alpha val="43137"/>
                    </a:srgbClr>
                  </a:outerShdw>
                </a:effectLst>
                <a:latin typeface="微軟正黑體"/>
                <a:ea typeface="微軟正黑體"/>
              </a:rPr>
              <a:t>。</a:t>
            </a:r>
          </a:p>
        </p:txBody>
      </p:sp>
      <p:pic>
        <p:nvPicPr>
          <p:cNvPr id="32" name="圖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9912" y="1986240"/>
            <a:ext cx="1384015" cy="1384015"/>
          </a:xfrm>
          <a:prstGeom prst="rect">
            <a:avLst/>
          </a:prstGeom>
        </p:spPr>
      </p:pic>
      <p:sp>
        <p:nvSpPr>
          <p:cNvPr id="33" name="文字方塊 32"/>
          <p:cNvSpPr txBox="1"/>
          <p:nvPr/>
        </p:nvSpPr>
        <p:spPr>
          <a:xfrm>
            <a:off x="3072313" y="3284984"/>
            <a:ext cx="2723823" cy="369332"/>
          </a:xfrm>
          <a:prstGeom prst="rect">
            <a:avLst/>
          </a:prstGeom>
          <a:noFill/>
        </p:spPr>
        <p:txBody>
          <a:bodyPr wrap="none" rtlCol="0">
            <a:spAutoFit/>
          </a:bodyPr>
          <a:lstStyle/>
          <a:p>
            <a:pPr fontAlgn="auto">
              <a:spcBef>
                <a:spcPts val="0"/>
              </a:spcBef>
              <a:spcAft>
                <a:spcPts val="0"/>
              </a:spcAft>
            </a:pPr>
            <a:r>
              <a:rPr kumimoji="0" lang="zh-TW" altLang="en-US" b="1" dirty="0">
                <a:solidFill>
                  <a:srgbClr val="000066"/>
                </a:solidFill>
                <a:latin typeface="微軟正黑體"/>
                <a:ea typeface="微軟正黑體"/>
              </a:rPr>
              <a:t>學生轉銜及服務通報系統</a:t>
            </a:r>
          </a:p>
        </p:txBody>
      </p:sp>
      <p:sp>
        <p:nvSpPr>
          <p:cNvPr id="34" name="文字方塊 33"/>
          <p:cNvSpPr txBox="1"/>
          <p:nvPr/>
        </p:nvSpPr>
        <p:spPr>
          <a:xfrm>
            <a:off x="7452320" y="3319944"/>
            <a:ext cx="877163" cy="369332"/>
          </a:xfrm>
          <a:prstGeom prst="rect">
            <a:avLst/>
          </a:prstGeom>
          <a:noFill/>
        </p:spPr>
        <p:txBody>
          <a:bodyPr wrap="none" rtlCol="0">
            <a:spAutoFit/>
          </a:bodyPr>
          <a:lstStyle/>
          <a:p>
            <a:pPr fontAlgn="auto">
              <a:spcBef>
                <a:spcPts val="0"/>
              </a:spcBef>
              <a:spcAft>
                <a:spcPts val="0"/>
              </a:spcAft>
            </a:pPr>
            <a:r>
              <a:rPr kumimoji="0" lang="zh-TW" altLang="en-US" b="1" dirty="0">
                <a:solidFill>
                  <a:srgbClr val="000066"/>
                </a:solidFill>
                <a:latin typeface="微軟正黑體"/>
                <a:ea typeface="微軟正黑體"/>
              </a:rPr>
              <a:t>教育部</a:t>
            </a:r>
          </a:p>
        </p:txBody>
      </p:sp>
    </p:spTree>
    <p:extLst>
      <p:ext uri="{BB962C8B-B14F-4D97-AF65-F5344CB8AC3E}">
        <p14:creationId xmlns:p14="http://schemas.microsoft.com/office/powerpoint/2010/main" val="35914561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85000" lnSpcReduction="20000"/>
          </a:bodyPr>
          <a:lstStyle/>
          <a:p>
            <a:r>
              <a:rPr lang="zh-TW" altLang="en-US" dirty="0">
                <a:latin typeface="+mj-ea"/>
                <a:ea typeface="+mj-ea"/>
              </a:rPr>
              <a:t>專案範圍</a:t>
            </a:r>
          </a:p>
        </p:txBody>
      </p:sp>
      <p:graphicFrame>
        <p:nvGraphicFramePr>
          <p:cNvPr id="7" name="內容版面配置區 6"/>
          <p:cNvGraphicFramePr>
            <a:graphicFrameLocks noGrp="1"/>
          </p:cNvGraphicFramePr>
          <p:nvPr>
            <p:ph idx="14"/>
            <p:extLst>
              <p:ext uri="{D42A27DB-BD31-4B8C-83A1-F6EECF244321}">
                <p14:modId xmlns:p14="http://schemas.microsoft.com/office/powerpoint/2010/main" val="3791086845"/>
              </p:ext>
            </p:extLst>
          </p:nvPr>
        </p:nvGraphicFramePr>
        <p:xfrm>
          <a:off x="250824" y="1484312"/>
          <a:ext cx="8901403" cy="4969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內容版面配置區 3"/>
          <p:cNvSpPr>
            <a:spLocks noGrp="1"/>
          </p:cNvSpPr>
          <p:nvPr>
            <p:ph idx="12"/>
          </p:nvPr>
        </p:nvSpPr>
        <p:spPr/>
        <p:txBody>
          <a:bodyPr>
            <a:normAutofit lnSpcReduction="10000"/>
          </a:bodyPr>
          <a:lstStyle/>
          <a:p>
            <a:endParaRPr lang="zh-TW" altLang="en-US">
              <a:latin typeface="+mj-ea"/>
              <a:ea typeface="+mj-ea"/>
            </a:endParaRPr>
          </a:p>
        </p:txBody>
      </p:sp>
      <p:sp>
        <p:nvSpPr>
          <p:cNvPr id="5" name="投影片編號版面配置區 4"/>
          <p:cNvSpPr>
            <a:spLocks noGrp="1"/>
          </p:cNvSpPr>
          <p:nvPr>
            <p:ph type="sldNum" sz="quarter" idx="4"/>
          </p:nvPr>
        </p:nvSpPr>
        <p:spPr/>
        <p:txBody>
          <a:bodyPr/>
          <a:lstStyle/>
          <a:p>
            <a:fld id="{C0042C15-C746-477B-BA97-A88C9B253CFD}" type="slidenum">
              <a:rPr lang="zh-TW" altLang="en-US" smtClean="0">
                <a:latin typeface="微軟正黑體"/>
              </a:rPr>
              <a:pPr/>
              <a:t>42</a:t>
            </a:fld>
            <a:endParaRPr lang="zh-TW" altLang="en-US" dirty="0">
              <a:latin typeface="微軟正黑體"/>
            </a:endParaRPr>
          </a:p>
        </p:txBody>
      </p:sp>
      <p:sp>
        <p:nvSpPr>
          <p:cNvPr id="6" name="標題 5"/>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壹、專案概述</a:t>
            </a:r>
            <a:endParaRPr lang="zh-TW" altLang="en-US" dirty="0">
              <a:latin typeface="+mj-ea"/>
            </a:endParaRPr>
          </a:p>
        </p:txBody>
      </p:sp>
    </p:spTree>
    <p:extLst>
      <p:ext uri="{BB962C8B-B14F-4D97-AF65-F5344CB8AC3E}">
        <p14:creationId xmlns:p14="http://schemas.microsoft.com/office/powerpoint/2010/main" val="20536826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p:txBody>
          <a:bodyPr>
            <a:normAutofit fontScale="85000" lnSpcReduction="20000"/>
          </a:bodyPr>
          <a:lstStyle/>
          <a:p>
            <a:r>
              <a:rPr lang="zh-TW" altLang="en-US" dirty="0">
                <a:latin typeface="+mj-ea"/>
                <a:ea typeface="+mj-ea"/>
              </a:rPr>
              <a:t>系統整體服務架構</a:t>
            </a:r>
          </a:p>
        </p:txBody>
      </p:sp>
      <p:sp>
        <p:nvSpPr>
          <p:cNvPr id="3" name="內容版面配置區 2"/>
          <p:cNvSpPr>
            <a:spLocks noGrp="1"/>
          </p:cNvSpPr>
          <p:nvPr>
            <p:ph idx="12"/>
          </p:nvPr>
        </p:nvSpPr>
        <p:spPr/>
        <p:txBody>
          <a:bodyPr>
            <a:normAutofit lnSpcReduction="10000"/>
          </a:bodyPr>
          <a:lstStyle/>
          <a:p>
            <a:endParaRPr lang="zh-TW" altLang="en-US">
              <a:latin typeface="+mj-ea"/>
              <a:ea typeface="+mj-ea"/>
            </a:endParaRPr>
          </a:p>
        </p:txBody>
      </p:sp>
      <p:sp>
        <p:nvSpPr>
          <p:cNvPr id="4" name="投影片編號版面配置區 3"/>
          <p:cNvSpPr>
            <a:spLocks noGrp="1"/>
          </p:cNvSpPr>
          <p:nvPr>
            <p:ph type="sldNum" sz="quarter" idx="4"/>
          </p:nvPr>
        </p:nvSpPr>
        <p:spPr/>
        <p:txBody>
          <a:bodyPr/>
          <a:lstStyle/>
          <a:p>
            <a:fld id="{CCB3A962-4E9A-4CAD-AEBD-D9734D5F9404}" type="slidenum">
              <a:rPr lang="zh-TW" altLang="en-US" smtClean="0">
                <a:latin typeface="微軟正黑體"/>
              </a:rPr>
              <a:pPr/>
              <a:t>43</a:t>
            </a:fld>
            <a:endParaRPr lang="zh-TW" altLang="en-US" dirty="0">
              <a:latin typeface="微軟正黑體"/>
            </a:endParaRPr>
          </a:p>
        </p:txBody>
      </p:sp>
      <p:sp>
        <p:nvSpPr>
          <p:cNvPr id="5" name="標題 4"/>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貳、系統架構</a:t>
            </a:r>
            <a:endParaRPr lang="zh-TW" altLang="en-US" dirty="0">
              <a:latin typeface="+mj-ea"/>
            </a:endParaRPr>
          </a:p>
        </p:txBody>
      </p:sp>
      <p:sp>
        <p:nvSpPr>
          <p:cNvPr id="53" name="矩形 52"/>
          <p:cNvSpPr/>
          <p:nvPr/>
        </p:nvSpPr>
        <p:spPr>
          <a:xfrm>
            <a:off x="1215352" y="1885707"/>
            <a:ext cx="1550711" cy="764710"/>
          </a:xfrm>
          <a:prstGeom prst="rect">
            <a:avLst/>
          </a:prstGeom>
          <a:solidFill>
            <a:srgbClr val="D28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dirty="0">
                <a:solidFill>
                  <a:prstClr val="black"/>
                </a:solidFill>
                <a:latin typeface="微軟正黑體"/>
                <a:ea typeface="微軟正黑體"/>
              </a:rPr>
              <a:t>通報</a:t>
            </a:r>
            <a:endParaRPr kumimoji="0" lang="en-US" altLang="zh-TW" dirty="0">
              <a:solidFill>
                <a:prstClr val="black"/>
              </a:solidFill>
              <a:latin typeface="微軟正黑體"/>
              <a:ea typeface="微軟正黑體"/>
            </a:endParaRPr>
          </a:p>
          <a:p>
            <a:pPr algn="ctr" fontAlgn="auto">
              <a:spcBef>
                <a:spcPts val="0"/>
              </a:spcBef>
              <a:spcAft>
                <a:spcPts val="0"/>
              </a:spcAft>
            </a:pPr>
            <a:r>
              <a:rPr kumimoji="0" lang="en-US" altLang="zh-TW" dirty="0">
                <a:solidFill>
                  <a:prstClr val="black"/>
                </a:solidFill>
                <a:latin typeface="微軟正黑體"/>
                <a:ea typeface="微軟正黑體"/>
              </a:rPr>
              <a:t>(</a:t>
            </a:r>
            <a:r>
              <a:rPr kumimoji="0" lang="zh-TW" altLang="zh-TW" dirty="0">
                <a:solidFill>
                  <a:prstClr val="black"/>
                </a:solidFill>
              </a:rPr>
              <a:t>轉銜學生</a:t>
            </a:r>
            <a:r>
              <a:rPr kumimoji="0" lang="en-US" altLang="zh-TW" dirty="0">
                <a:solidFill>
                  <a:prstClr val="black"/>
                </a:solidFill>
                <a:latin typeface="微軟正黑體"/>
                <a:ea typeface="微軟正黑體"/>
              </a:rPr>
              <a:t>)</a:t>
            </a:r>
            <a:endParaRPr kumimoji="0" lang="zh-TW" altLang="en-US" dirty="0">
              <a:solidFill>
                <a:prstClr val="black"/>
              </a:solidFill>
              <a:latin typeface="微軟正黑體"/>
              <a:ea typeface="微軟正黑體"/>
            </a:endParaRPr>
          </a:p>
        </p:txBody>
      </p:sp>
      <p:sp>
        <p:nvSpPr>
          <p:cNvPr id="54" name="菱形 53"/>
          <p:cNvSpPr/>
          <p:nvPr/>
        </p:nvSpPr>
        <p:spPr>
          <a:xfrm>
            <a:off x="637600" y="3140639"/>
            <a:ext cx="2706215" cy="1482789"/>
          </a:xfrm>
          <a:prstGeom prst="diamond">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dirty="0">
                <a:solidFill>
                  <a:prstClr val="black"/>
                </a:solidFill>
                <a:latin typeface="微軟正黑體"/>
                <a:ea typeface="微軟正黑體"/>
              </a:rPr>
              <a:t>學生</a:t>
            </a:r>
            <a:endParaRPr kumimoji="0" lang="en-US" altLang="zh-TW" dirty="0">
              <a:solidFill>
                <a:prstClr val="black"/>
              </a:solidFill>
              <a:latin typeface="微軟正黑體"/>
              <a:ea typeface="微軟正黑體"/>
            </a:endParaRPr>
          </a:p>
          <a:p>
            <a:pPr algn="ctr" fontAlgn="auto">
              <a:spcBef>
                <a:spcPts val="0"/>
              </a:spcBef>
              <a:spcAft>
                <a:spcPts val="0"/>
              </a:spcAft>
            </a:pPr>
            <a:r>
              <a:rPr kumimoji="0" lang="zh-TW" altLang="en-US" dirty="0">
                <a:solidFill>
                  <a:prstClr val="black"/>
                </a:solidFill>
                <a:latin typeface="微軟正黑體"/>
                <a:ea typeface="微軟正黑體"/>
              </a:rPr>
              <a:t>異動需要繼續輔導</a:t>
            </a:r>
          </a:p>
        </p:txBody>
      </p:sp>
      <p:sp>
        <p:nvSpPr>
          <p:cNvPr id="55" name="橢圓 54"/>
          <p:cNvSpPr/>
          <p:nvPr/>
        </p:nvSpPr>
        <p:spPr>
          <a:xfrm>
            <a:off x="1471047" y="5552500"/>
            <a:ext cx="1039320" cy="64908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dirty="0">
                <a:solidFill>
                  <a:prstClr val="black"/>
                </a:solidFill>
                <a:latin typeface="微軟正黑體"/>
                <a:ea typeface="微軟正黑體"/>
              </a:rPr>
              <a:t>結案</a:t>
            </a:r>
          </a:p>
        </p:txBody>
      </p:sp>
      <p:sp>
        <p:nvSpPr>
          <p:cNvPr id="56" name="矩形 55"/>
          <p:cNvSpPr/>
          <p:nvPr/>
        </p:nvSpPr>
        <p:spPr>
          <a:xfrm>
            <a:off x="3830264" y="2289021"/>
            <a:ext cx="1614472" cy="851618"/>
          </a:xfrm>
          <a:prstGeom prst="rect">
            <a:avLst/>
          </a:prstGeom>
          <a:solidFill>
            <a:srgbClr val="D28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dirty="0">
                <a:solidFill>
                  <a:prstClr val="black"/>
                </a:solidFill>
                <a:latin typeface="微軟正黑體"/>
                <a:ea typeface="微軟正黑體"/>
              </a:rPr>
              <a:t>轉銜作業</a:t>
            </a:r>
            <a:endParaRPr kumimoji="0" lang="en-US" altLang="zh-TW" dirty="0">
              <a:solidFill>
                <a:prstClr val="black"/>
              </a:solidFill>
              <a:latin typeface="微軟正黑體"/>
              <a:ea typeface="微軟正黑體"/>
            </a:endParaRPr>
          </a:p>
          <a:p>
            <a:pPr algn="ctr" fontAlgn="auto">
              <a:spcBef>
                <a:spcPts val="0"/>
              </a:spcBef>
              <a:spcAft>
                <a:spcPts val="0"/>
              </a:spcAft>
            </a:pPr>
            <a:r>
              <a:rPr kumimoji="0" lang="zh-TW" altLang="en-US" dirty="0">
                <a:solidFill>
                  <a:prstClr val="black"/>
                </a:solidFill>
                <a:latin typeface="微軟正黑體"/>
                <a:ea typeface="微軟正黑體"/>
              </a:rPr>
              <a:t>通報</a:t>
            </a:r>
          </a:p>
        </p:txBody>
      </p:sp>
      <p:sp>
        <p:nvSpPr>
          <p:cNvPr id="57" name="矩形 56"/>
          <p:cNvSpPr/>
          <p:nvPr/>
        </p:nvSpPr>
        <p:spPr>
          <a:xfrm>
            <a:off x="6332706" y="5269967"/>
            <a:ext cx="1550711" cy="504409"/>
          </a:xfrm>
          <a:prstGeom prst="rect">
            <a:avLst/>
          </a:prstGeom>
          <a:solidFill>
            <a:srgbClr val="D28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dirty="0">
                <a:solidFill>
                  <a:prstClr val="black"/>
                </a:solidFill>
                <a:latin typeface="微軟正黑體"/>
                <a:ea typeface="微軟正黑體"/>
              </a:rPr>
              <a:t>比對作業</a:t>
            </a:r>
          </a:p>
        </p:txBody>
      </p:sp>
      <p:cxnSp>
        <p:nvCxnSpPr>
          <p:cNvPr id="59" name="肘形接點 75"/>
          <p:cNvCxnSpPr>
            <a:stCxn id="53" idx="2"/>
            <a:endCxn id="54" idx="0"/>
          </p:cNvCxnSpPr>
          <p:nvPr/>
        </p:nvCxnSpPr>
        <p:spPr>
          <a:xfrm rot="5400000">
            <a:off x="1745597" y="2895528"/>
            <a:ext cx="490222" cy="12700"/>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1" name="肘形接點 77"/>
          <p:cNvCxnSpPr>
            <a:stCxn id="54" idx="3"/>
            <a:endCxn id="56" idx="1"/>
          </p:cNvCxnSpPr>
          <p:nvPr/>
        </p:nvCxnSpPr>
        <p:spPr>
          <a:xfrm flipV="1">
            <a:off x="3343815" y="2714830"/>
            <a:ext cx="486449" cy="1167204"/>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63" name="弧形 62"/>
          <p:cNvSpPr/>
          <p:nvPr/>
        </p:nvSpPr>
        <p:spPr>
          <a:xfrm rot="7797999">
            <a:off x="5117672" y="4641334"/>
            <a:ext cx="1335737" cy="1393451"/>
          </a:xfrm>
          <a:prstGeom prst="arc">
            <a:avLst>
              <a:gd name="adj1" fmla="val 16338498"/>
              <a:gd name="adj2" fmla="val 0"/>
            </a:avLst>
          </a:prstGeom>
          <a:ln w="254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0" lang="zh-TW" altLang="en-US">
              <a:solidFill>
                <a:prstClr val="black"/>
              </a:solidFill>
              <a:latin typeface="微軟正黑體"/>
              <a:ea typeface="微軟正黑體"/>
            </a:endParaRPr>
          </a:p>
        </p:txBody>
      </p:sp>
      <p:cxnSp>
        <p:nvCxnSpPr>
          <p:cNvPr id="64" name="直線單箭頭接點 63"/>
          <p:cNvCxnSpPr>
            <a:stCxn id="92" idx="2"/>
            <a:endCxn id="57" idx="0"/>
          </p:cNvCxnSpPr>
          <p:nvPr/>
        </p:nvCxnSpPr>
        <p:spPr>
          <a:xfrm flipH="1">
            <a:off x="7108062" y="3471908"/>
            <a:ext cx="416459" cy="179805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67" name="弧形 66"/>
          <p:cNvSpPr/>
          <p:nvPr/>
        </p:nvSpPr>
        <p:spPr>
          <a:xfrm rot="4928646" flipV="1">
            <a:off x="6955166" y="4127269"/>
            <a:ext cx="2138711" cy="928158"/>
          </a:xfrm>
          <a:prstGeom prst="arc">
            <a:avLst>
              <a:gd name="adj1" fmla="val 20894273"/>
              <a:gd name="adj2" fmla="val 10251685"/>
            </a:avLst>
          </a:prstGeom>
          <a:ln w="1905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0" lang="zh-TW" altLang="en-US">
              <a:solidFill>
                <a:prstClr val="black"/>
              </a:solidFill>
              <a:latin typeface="微軟正黑體"/>
              <a:ea typeface="微軟正黑體"/>
            </a:endParaRPr>
          </a:p>
        </p:txBody>
      </p:sp>
      <p:sp>
        <p:nvSpPr>
          <p:cNvPr id="69" name="文字方塊 68"/>
          <p:cNvSpPr txBox="1"/>
          <p:nvPr/>
        </p:nvSpPr>
        <p:spPr>
          <a:xfrm>
            <a:off x="1530092" y="5023142"/>
            <a:ext cx="415498" cy="369332"/>
          </a:xfrm>
          <a:prstGeom prst="rect">
            <a:avLst/>
          </a:prstGeom>
          <a:noFill/>
        </p:spPr>
        <p:txBody>
          <a:bodyPr wrap="none" rtlCol="0">
            <a:spAutoFit/>
          </a:bodyPr>
          <a:lstStyle/>
          <a:p>
            <a:pPr fontAlgn="auto">
              <a:spcBef>
                <a:spcPts val="0"/>
              </a:spcBef>
              <a:spcAft>
                <a:spcPts val="0"/>
              </a:spcAft>
            </a:pPr>
            <a:r>
              <a:rPr kumimoji="0" lang="zh-TW" altLang="en-US" b="1" dirty="0">
                <a:solidFill>
                  <a:prstClr val="black"/>
                </a:solidFill>
                <a:latin typeface="微軟正黑體"/>
                <a:ea typeface="微軟正黑體"/>
              </a:rPr>
              <a:t>否</a:t>
            </a:r>
          </a:p>
        </p:txBody>
      </p:sp>
      <p:sp>
        <p:nvSpPr>
          <p:cNvPr id="70" name="文字方塊 69"/>
          <p:cNvSpPr txBox="1"/>
          <p:nvPr/>
        </p:nvSpPr>
        <p:spPr>
          <a:xfrm>
            <a:off x="3208667" y="3442678"/>
            <a:ext cx="415498" cy="369332"/>
          </a:xfrm>
          <a:prstGeom prst="rect">
            <a:avLst/>
          </a:prstGeom>
          <a:noFill/>
        </p:spPr>
        <p:txBody>
          <a:bodyPr wrap="none" rtlCol="0">
            <a:spAutoFit/>
          </a:bodyPr>
          <a:lstStyle/>
          <a:p>
            <a:pPr fontAlgn="auto">
              <a:spcBef>
                <a:spcPts val="0"/>
              </a:spcBef>
              <a:spcAft>
                <a:spcPts val="0"/>
              </a:spcAft>
            </a:pPr>
            <a:r>
              <a:rPr kumimoji="0" lang="zh-TW" altLang="en-US" b="1" dirty="0">
                <a:solidFill>
                  <a:prstClr val="black"/>
                </a:solidFill>
                <a:latin typeface="微軟正黑體"/>
                <a:ea typeface="微軟正黑體"/>
              </a:rPr>
              <a:t>是</a:t>
            </a:r>
          </a:p>
        </p:txBody>
      </p:sp>
      <p:sp>
        <p:nvSpPr>
          <p:cNvPr id="91" name="圓柱 85"/>
          <p:cNvSpPr/>
          <p:nvPr/>
        </p:nvSpPr>
        <p:spPr>
          <a:xfrm>
            <a:off x="3942125" y="4595775"/>
            <a:ext cx="1383598" cy="1290761"/>
          </a:xfrm>
          <a:prstGeom prst="ca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zh-TW" dirty="0">
                <a:solidFill>
                  <a:prstClr val="black"/>
                </a:solidFill>
              </a:rPr>
              <a:t>轉銜學生</a:t>
            </a:r>
            <a:endParaRPr kumimoji="0" lang="en-US" altLang="zh-TW" dirty="0">
              <a:solidFill>
                <a:prstClr val="black"/>
              </a:solidFill>
            </a:endParaRPr>
          </a:p>
          <a:p>
            <a:pPr algn="ctr" fontAlgn="auto">
              <a:spcBef>
                <a:spcPts val="0"/>
              </a:spcBef>
              <a:spcAft>
                <a:spcPts val="0"/>
              </a:spcAft>
            </a:pPr>
            <a:r>
              <a:rPr kumimoji="0" lang="zh-TW" altLang="en-US" dirty="0">
                <a:solidFill>
                  <a:prstClr val="black"/>
                </a:solidFill>
                <a:latin typeface="微軟正黑體"/>
                <a:ea typeface="微軟正黑體"/>
              </a:rPr>
              <a:t>資料庫</a:t>
            </a:r>
          </a:p>
        </p:txBody>
      </p:sp>
      <p:sp>
        <p:nvSpPr>
          <p:cNvPr id="93" name="文字方塊 92"/>
          <p:cNvSpPr txBox="1"/>
          <p:nvPr/>
        </p:nvSpPr>
        <p:spPr>
          <a:xfrm>
            <a:off x="7418635" y="3822813"/>
            <a:ext cx="416460" cy="1200329"/>
          </a:xfrm>
          <a:prstGeom prst="rect">
            <a:avLst/>
          </a:prstGeom>
          <a:noFill/>
        </p:spPr>
        <p:txBody>
          <a:bodyPr wrap="square" rtlCol="0">
            <a:spAutoFit/>
          </a:bodyPr>
          <a:lstStyle/>
          <a:p>
            <a:pPr fontAlgn="auto">
              <a:spcBef>
                <a:spcPts val="0"/>
              </a:spcBef>
              <a:spcAft>
                <a:spcPts val="0"/>
              </a:spcAft>
            </a:pPr>
            <a:r>
              <a:rPr kumimoji="0" lang="zh-TW" altLang="en-US" b="1" dirty="0">
                <a:solidFill>
                  <a:prstClr val="black"/>
                </a:solidFill>
                <a:latin typeface="微軟正黑體"/>
                <a:ea typeface="微軟正黑體"/>
              </a:rPr>
              <a:t>匯入新生</a:t>
            </a:r>
          </a:p>
        </p:txBody>
      </p:sp>
      <p:sp>
        <p:nvSpPr>
          <p:cNvPr id="94" name="文字方塊 93"/>
          <p:cNvSpPr txBox="1"/>
          <p:nvPr/>
        </p:nvSpPr>
        <p:spPr>
          <a:xfrm>
            <a:off x="8512788" y="3779276"/>
            <a:ext cx="479935" cy="1477328"/>
          </a:xfrm>
          <a:prstGeom prst="rect">
            <a:avLst/>
          </a:prstGeom>
          <a:noFill/>
        </p:spPr>
        <p:txBody>
          <a:bodyPr wrap="square" rtlCol="0">
            <a:spAutoFit/>
          </a:bodyPr>
          <a:lstStyle/>
          <a:p>
            <a:pPr fontAlgn="auto">
              <a:spcBef>
                <a:spcPts val="0"/>
              </a:spcBef>
              <a:spcAft>
                <a:spcPts val="0"/>
              </a:spcAft>
            </a:pPr>
            <a:r>
              <a:rPr kumimoji="0" lang="zh-TW" altLang="en-US" b="1" dirty="0">
                <a:solidFill>
                  <a:prstClr val="black"/>
                </a:solidFill>
                <a:latin typeface="微軟正黑體"/>
                <a:ea typeface="微軟正黑體"/>
              </a:rPr>
              <a:t>有</a:t>
            </a:r>
            <a:r>
              <a:rPr kumimoji="0" lang="zh-TW" altLang="zh-TW" b="1" dirty="0">
                <a:solidFill>
                  <a:prstClr val="black"/>
                </a:solidFill>
                <a:latin typeface="Perpetua"/>
                <a:ea typeface="新細明體"/>
              </a:rPr>
              <a:t>轉銜學生</a:t>
            </a:r>
            <a:endParaRPr kumimoji="0" lang="zh-TW" altLang="en-US" b="1" dirty="0">
              <a:solidFill>
                <a:prstClr val="black"/>
              </a:solidFill>
              <a:latin typeface="微軟正黑體"/>
              <a:ea typeface="微軟正黑體"/>
            </a:endParaRPr>
          </a:p>
        </p:txBody>
      </p:sp>
      <p:grpSp>
        <p:nvGrpSpPr>
          <p:cNvPr id="119" name="群組 118"/>
          <p:cNvGrpSpPr/>
          <p:nvPr/>
        </p:nvGrpSpPr>
        <p:grpSpPr>
          <a:xfrm>
            <a:off x="6701354" y="1717113"/>
            <a:ext cx="1702916" cy="1754795"/>
            <a:chOff x="7022159" y="2528752"/>
            <a:chExt cx="1702916" cy="1754795"/>
          </a:xfrm>
        </p:grpSpPr>
        <p:sp>
          <p:nvSpPr>
            <p:cNvPr id="92" name="文字方塊 91"/>
            <p:cNvSpPr txBox="1"/>
            <p:nvPr/>
          </p:nvSpPr>
          <p:spPr>
            <a:xfrm>
              <a:off x="7522160" y="3914215"/>
              <a:ext cx="646331" cy="369332"/>
            </a:xfrm>
            <a:prstGeom prst="rect">
              <a:avLst/>
            </a:prstGeom>
            <a:noFill/>
          </p:spPr>
          <p:txBody>
            <a:bodyPr wrap="none" rtlCol="0">
              <a:spAutoFit/>
            </a:bodyPr>
            <a:lstStyle/>
            <a:p>
              <a:pPr fontAlgn="auto">
                <a:spcBef>
                  <a:spcPts val="0"/>
                </a:spcBef>
                <a:spcAft>
                  <a:spcPts val="0"/>
                </a:spcAft>
              </a:pPr>
              <a:r>
                <a:rPr kumimoji="0" lang="zh-TW" altLang="en-US" b="1" dirty="0">
                  <a:solidFill>
                    <a:prstClr val="black"/>
                  </a:solidFill>
                  <a:latin typeface="微軟正黑體"/>
                  <a:ea typeface="微軟正黑體"/>
                </a:rPr>
                <a:t>學校</a:t>
              </a:r>
            </a:p>
          </p:txBody>
        </p:sp>
        <p:pic>
          <p:nvPicPr>
            <p:cNvPr id="95" name="Picture 7" descr="C:\Program Files (x86)\Microsoft Office\MEDIA\CAGCAT10\j020546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2159" y="2528752"/>
              <a:ext cx="1702916" cy="1584506"/>
            </a:xfrm>
            <a:prstGeom prst="rect">
              <a:avLst/>
            </a:prstGeom>
            <a:noFill/>
            <a:extLst>
              <a:ext uri="{909E8E84-426E-40DD-AFC4-6F175D3DCCD1}">
                <a14:hiddenFill xmlns:a14="http://schemas.microsoft.com/office/drawing/2010/main">
                  <a:solidFill>
                    <a:srgbClr val="FFFFFF"/>
                  </a:solidFill>
                </a14:hiddenFill>
              </a:ext>
            </a:extLst>
          </p:spPr>
        </p:pic>
      </p:grpSp>
      <p:pic>
        <p:nvPicPr>
          <p:cNvPr id="120" name="Picture 5" descr="C:\Users\ychsiao\AppData\Local\Microsoft\Windows\Temporary Internet Files\Content.IE5\03VC1IOJ\1305531477[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666" y="1604907"/>
            <a:ext cx="1550324" cy="1087360"/>
          </a:xfrm>
          <a:prstGeom prst="rect">
            <a:avLst/>
          </a:prstGeom>
          <a:noFill/>
          <a:extLst>
            <a:ext uri="{909E8E84-426E-40DD-AFC4-6F175D3DCCD1}">
              <a14:hiddenFill xmlns:a14="http://schemas.microsoft.com/office/drawing/2010/main">
                <a:solidFill>
                  <a:srgbClr val="FFFFFF"/>
                </a:solidFill>
              </a14:hiddenFill>
            </a:ext>
          </a:extLst>
        </p:spPr>
      </p:pic>
      <p:sp>
        <p:nvSpPr>
          <p:cNvPr id="137" name="矩形 136"/>
          <p:cNvSpPr/>
          <p:nvPr/>
        </p:nvSpPr>
        <p:spPr>
          <a:xfrm>
            <a:off x="5277423" y="3717032"/>
            <a:ext cx="1550711" cy="50440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dirty="0">
                <a:solidFill>
                  <a:prstClr val="black"/>
                </a:solidFill>
                <a:latin typeface="微軟正黑體"/>
                <a:ea typeface="微軟正黑體"/>
              </a:rPr>
              <a:t>轉入</a:t>
            </a:r>
          </a:p>
        </p:txBody>
      </p:sp>
      <p:cxnSp>
        <p:nvCxnSpPr>
          <p:cNvPr id="144" name="直線單箭頭接點 143"/>
          <p:cNvCxnSpPr>
            <a:stCxn id="54" idx="2"/>
            <a:endCxn id="55" idx="0"/>
          </p:cNvCxnSpPr>
          <p:nvPr/>
        </p:nvCxnSpPr>
        <p:spPr>
          <a:xfrm flipH="1">
            <a:off x="1990707" y="4623428"/>
            <a:ext cx="1" cy="92907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5" name="直線單箭頭接點 144"/>
          <p:cNvCxnSpPr>
            <a:stCxn id="56" idx="2"/>
            <a:endCxn id="91" idx="1"/>
          </p:cNvCxnSpPr>
          <p:nvPr/>
        </p:nvCxnSpPr>
        <p:spPr>
          <a:xfrm flipH="1">
            <a:off x="4633924" y="3140639"/>
            <a:ext cx="3576" cy="145513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68" name="文字方塊 67"/>
          <p:cNvSpPr txBox="1"/>
          <p:nvPr/>
        </p:nvSpPr>
        <p:spPr>
          <a:xfrm>
            <a:off x="1414185" y="4361818"/>
            <a:ext cx="1213599" cy="523220"/>
          </a:xfrm>
          <a:prstGeom prst="rect">
            <a:avLst/>
          </a:prstGeom>
          <a:solidFill>
            <a:schemeClr val="accent6">
              <a:lumMod val="20000"/>
              <a:lumOff val="80000"/>
            </a:schemeClr>
          </a:solidFill>
        </p:spPr>
        <p:txBody>
          <a:bodyPr wrap="square" rtlCol="0">
            <a:spAutoFit/>
          </a:bodyPr>
          <a:lstStyle/>
          <a:p>
            <a:pPr fontAlgn="auto">
              <a:spcBef>
                <a:spcPts val="0"/>
              </a:spcBef>
              <a:spcAft>
                <a:spcPts val="0"/>
              </a:spcAft>
            </a:pPr>
            <a:r>
              <a:rPr kumimoji="0" lang="en-US" altLang="zh-TW" sz="1400" b="1" dirty="0">
                <a:solidFill>
                  <a:prstClr val="black"/>
                </a:solidFill>
                <a:latin typeface="微軟正黑體"/>
                <a:ea typeface="微軟正黑體"/>
              </a:rPr>
              <a:t>(</a:t>
            </a:r>
            <a:r>
              <a:rPr kumimoji="0" lang="zh-TW" altLang="en-US" sz="1400" b="1" dirty="0">
                <a:solidFill>
                  <a:prstClr val="black"/>
                </a:solidFill>
                <a:latin typeface="微軟正黑體"/>
                <a:ea typeface="微軟正黑體"/>
              </a:rPr>
              <a:t>畢業、轉學</a:t>
            </a:r>
            <a:r>
              <a:rPr kumimoji="0" lang="en-US" altLang="zh-TW" sz="1400" b="1" dirty="0">
                <a:solidFill>
                  <a:prstClr val="black"/>
                </a:solidFill>
                <a:latin typeface="微軟正黑體"/>
                <a:ea typeface="微軟正黑體"/>
              </a:rPr>
              <a:t/>
            </a:r>
            <a:br>
              <a:rPr kumimoji="0" lang="en-US" altLang="zh-TW" sz="1400" b="1" dirty="0">
                <a:solidFill>
                  <a:prstClr val="black"/>
                </a:solidFill>
                <a:latin typeface="微軟正黑體"/>
                <a:ea typeface="微軟正黑體"/>
              </a:rPr>
            </a:br>
            <a:r>
              <a:rPr kumimoji="0" lang="zh-TW" altLang="en-US" sz="1400" b="1" dirty="0">
                <a:solidFill>
                  <a:prstClr val="black"/>
                </a:solidFill>
                <a:latin typeface="微軟正黑體"/>
                <a:ea typeface="微軟正黑體"/>
              </a:rPr>
              <a:t> 退學、中輟</a:t>
            </a:r>
            <a:r>
              <a:rPr kumimoji="0" lang="en-US" altLang="zh-TW" sz="1400" b="1" dirty="0">
                <a:solidFill>
                  <a:prstClr val="black"/>
                </a:solidFill>
                <a:latin typeface="微軟正黑體"/>
                <a:ea typeface="微軟正黑體"/>
              </a:rPr>
              <a:t>)</a:t>
            </a:r>
            <a:endParaRPr kumimoji="0" lang="zh-TW" altLang="en-US" sz="1400" b="1" dirty="0">
              <a:solidFill>
                <a:prstClr val="black"/>
              </a:solidFill>
              <a:latin typeface="微軟正黑體"/>
              <a:ea typeface="微軟正黑體"/>
            </a:endParaRPr>
          </a:p>
        </p:txBody>
      </p:sp>
      <p:cxnSp>
        <p:nvCxnSpPr>
          <p:cNvPr id="150" name="直線單箭頭接點 149"/>
          <p:cNvCxnSpPr>
            <a:stCxn id="92" idx="1"/>
            <a:endCxn id="137" idx="3"/>
          </p:cNvCxnSpPr>
          <p:nvPr/>
        </p:nvCxnSpPr>
        <p:spPr>
          <a:xfrm flipH="1">
            <a:off x="6828134" y="3287242"/>
            <a:ext cx="373221" cy="68199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3" name="直線單箭頭接點 152"/>
          <p:cNvCxnSpPr>
            <a:stCxn id="56" idx="2"/>
            <a:endCxn id="137" idx="1"/>
          </p:cNvCxnSpPr>
          <p:nvPr/>
        </p:nvCxnSpPr>
        <p:spPr>
          <a:xfrm>
            <a:off x="4637500" y="3140639"/>
            <a:ext cx="639923" cy="82859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7" name="直線單箭頭接點 156"/>
          <p:cNvCxnSpPr>
            <a:stCxn id="137" idx="1"/>
            <a:endCxn id="91" idx="1"/>
          </p:cNvCxnSpPr>
          <p:nvPr/>
        </p:nvCxnSpPr>
        <p:spPr>
          <a:xfrm flipH="1">
            <a:off x="4633924" y="3969237"/>
            <a:ext cx="643499" cy="62653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60" name="文字方塊 159"/>
          <p:cNvSpPr txBox="1"/>
          <p:nvPr/>
        </p:nvSpPr>
        <p:spPr>
          <a:xfrm>
            <a:off x="4918527" y="3161520"/>
            <a:ext cx="875851" cy="584775"/>
          </a:xfrm>
          <a:prstGeom prst="rect">
            <a:avLst/>
          </a:prstGeom>
          <a:noFill/>
        </p:spPr>
        <p:txBody>
          <a:bodyPr wrap="square" rtlCol="0">
            <a:spAutoFit/>
          </a:bodyPr>
          <a:lstStyle/>
          <a:p>
            <a:pPr fontAlgn="auto">
              <a:spcBef>
                <a:spcPts val="0"/>
              </a:spcBef>
              <a:spcAft>
                <a:spcPts val="0"/>
              </a:spcAft>
            </a:pPr>
            <a:r>
              <a:rPr kumimoji="0" lang="zh-TW" altLang="en-US" sz="1600" b="1" dirty="0">
                <a:solidFill>
                  <a:prstClr val="black"/>
                </a:solidFill>
                <a:latin typeface="微軟正黑體"/>
                <a:ea typeface="微軟正黑體"/>
              </a:rPr>
              <a:t>已知轉入學校</a:t>
            </a:r>
          </a:p>
        </p:txBody>
      </p:sp>
      <p:sp>
        <p:nvSpPr>
          <p:cNvPr id="164" name="弧形 163"/>
          <p:cNvSpPr/>
          <p:nvPr/>
        </p:nvSpPr>
        <p:spPr>
          <a:xfrm rot="16200000">
            <a:off x="5611986" y="2884616"/>
            <a:ext cx="2245123" cy="1579948"/>
          </a:xfrm>
          <a:prstGeom prst="arc">
            <a:avLst/>
          </a:prstGeom>
          <a:ln w="1905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0" lang="zh-TW" altLang="en-US">
              <a:solidFill>
                <a:prstClr val="black"/>
              </a:solidFill>
              <a:latin typeface="微軟正黑體"/>
              <a:ea typeface="微軟正黑體"/>
            </a:endParaRPr>
          </a:p>
        </p:txBody>
      </p:sp>
      <p:sp>
        <p:nvSpPr>
          <p:cNvPr id="165" name="手繪多邊形: 圖案 164"/>
          <p:cNvSpPr/>
          <p:nvPr/>
        </p:nvSpPr>
        <p:spPr>
          <a:xfrm>
            <a:off x="1240325" y="1411922"/>
            <a:ext cx="4698748" cy="2290945"/>
          </a:xfrm>
          <a:custGeom>
            <a:avLst/>
            <a:gdLst>
              <a:gd name="connsiteX0" fmla="*/ 4698748 w 4698748"/>
              <a:gd name="connsiteY0" fmla="*/ 2290945 h 2290945"/>
              <a:gd name="connsiteX1" fmla="*/ 4255128 w 4698748"/>
              <a:gd name="connsiteY1" fmla="*/ 434985 h 2290945"/>
              <a:gd name="connsiteX2" fmla="*/ 2453489 w 4698748"/>
              <a:gd name="connsiteY2" fmla="*/ 419 h 2290945"/>
              <a:gd name="connsiteX3" fmla="*/ 0 w 4698748"/>
              <a:gd name="connsiteY3" fmla="*/ 371611 h 2290945"/>
            </a:gdLst>
            <a:ahLst/>
            <a:cxnLst>
              <a:cxn ang="0">
                <a:pos x="connsiteX0" y="connsiteY0"/>
              </a:cxn>
              <a:cxn ang="0">
                <a:pos x="connsiteX1" y="connsiteY1"/>
              </a:cxn>
              <a:cxn ang="0">
                <a:pos x="connsiteX2" y="connsiteY2"/>
              </a:cxn>
              <a:cxn ang="0">
                <a:pos x="connsiteX3" y="connsiteY3"/>
              </a:cxn>
            </a:cxnLst>
            <a:rect l="l" t="t" r="r" b="b"/>
            <a:pathLst>
              <a:path w="4698748" h="2290945">
                <a:moveTo>
                  <a:pt x="4698748" y="2290945"/>
                </a:moveTo>
                <a:cubicBezTo>
                  <a:pt x="4664043" y="1553842"/>
                  <a:pt x="4629338" y="816739"/>
                  <a:pt x="4255128" y="434985"/>
                </a:cubicBezTo>
                <a:cubicBezTo>
                  <a:pt x="3880918" y="53231"/>
                  <a:pt x="3162677" y="10981"/>
                  <a:pt x="2453489" y="419"/>
                </a:cubicBezTo>
                <a:cubicBezTo>
                  <a:pt x="1744301" y="-10143"/>
                  <a:pt x="872150" y="180734"/>
                  <a:pt x="0" y="371611"/>
                </a:cubicBezTo>
              </a:path>
            </a:pathLst>
          </a:custGeom>
          <a:ln w="1905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0" lang="zh-TW" altLang="en-US">
              <a:solidFill>
                <a:prstClr val="black"/>
              </a:solidFill>
              <a:latin typeface="微軟正黑體"/>
              <a:ea typeface="微軟正黑體"/>
            </a:endParaRPr>
          </a:p>
        </p:txBody>
      </p:sp>
      <p:pic>
        <p:nvPicPr>
          <p:cNvPr id="163" name="圖片 1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3103" y="2571213"/>
            <a:ext cx="707800" cy="707800"/>
          </a:xfrm>
          <a:prstGeom prst="rect">
            <a:avLst/>
          </a:prstGeom>
        </p:spPr>
      </p:pic>
    </p:spTree>
    <p:extLst>
      <p:ext uri="{BB962C8B-B14F-4D97-AF65-F5344CB8AC3E}">
        <p14:creationId xmlns:p14="http://schemas.microsoft.com/office/powerpoint/2010/main" val="15743666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p:txBody>
          <a:bodyPr>
            <a:normAutofit fontScale="85000" lnSpcReduction="20000"/>
          </a:bodyPr>
          <a:lstStyle/>
          <a:p>
            <a:r>
              <a:rPr lang="zh-TW" altLang="en-US" dirty="0">
                <a:latin typeface="+mj-ea"/>
                <a:ea typeface="+mj-ea"/>
              </a:rPr>
              <a:t>應用系統架構</a:t>
            </a:r>
          </a:p>
        </p:txBody>
      </p:sp>
      <p:sp>
        <p:nvSpPr>
          <p:cNvPr id="10" name="內容版面配置區 9"/>
          <p:cNvSpPr>
            <a:spLocks noGrp="1"/>
          </p:cNvSpPr>
          <p:nvPr>
            <p:ph idx="12"/>
          </p:nvPr>
        </p:nvSpPr>
        <p:spPr/>
        <p:txBody>
          <a:bodyPr>
            <a:normAutofit lnSpcReduction="10000"/>
          </a:bodyPr>
          <a:lstStyle/>
          <a:p>
            <a:endParaRPr lang="zh-TW" altLang="en-US">
              <a:latin typeface="+mj-ea"/>
              <a:ea typeface="+mj-ea"/>
            </a:endParaRPr>
          </a:p>
        </p:txBody>
      </p:sp>
      <p:sp>
        <p:nvSpPr>
          <p:cNvPr id="4" name="投影片編號版面配置區 3"/>
          <p:cNvSpPr>
            <a:spLocks noGrp="1"/>
          </p:cNvSpPr>
          <p:nvPr>
            <p:ph type="sldNum" sz="quarter" idx="4"/>
          </p:nvPr>
        </p:nvSpPr>
        <p:spPr/>
        <p:txBody>
          <a:bodyPr/>
          <a:lstStyle/>
          <a:p>
            <a:fld id="{CCB3A962-4E9A-4CAD-AEBD-D9734D5F9404}" type="slidenum">
              <a:rPr lang="zh-TW" altLang="en-US" smtClean="0">
                <a:latin typeface="微軟正黑體"/>
              </a:rPr>
              <a:pPr/>
              <a:t>44</a:t>
            </a:fld>
            <a:endParaRPr lang="zh-TW" altLang="en-US" dirty="0">
              <a:latin typeface="微軟正黑體"/>
            </a:endParaRPr>
          </a:p>
        </p:txBody>
      </p:sp>
      <p:sp>
        <p:nvSpPr>
          <p:cNvPr id="5" name="標題 4"/>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貳、系統架構</a:t>
            </a:r>
            <a:endParaRPr lang="zh-TW" altLang="en-US" dirty="0">
              <a:latin typeface="+mj-ea"/>
            </a:endParaRPr>
          </a:p>
        </p:txBody>
      </p:sp>
      <p:grpSp>
        <p:nvGrpSpPr>
          <p:cNvPr id="20" name="群組 19"/>
          <p:cNvGrpSpPr/>
          <p:nvPr/>
        </p:nvGrpSpPr>
        <p:grpSpPr>
          <a:xfrm>
            <a:off x="395536" y="1645240"/>
            <a:ext cx="8396876" cy="4520064"/>
            <a:chOff x="467544" y="1525381"/>
            <a:chExt cx="8396876" cy="4520064"/>
          </a:xfrm>
        </p:grpSpPr>
        <p:pic>
          <p:nvPicPr>
            <p:cNvPr id="8" name="Picture 2" descr="C:\Users\ychsiao\AppData\Local\Microsoft\Windows\Temporary Internet Files\Content.IE5\UADL3K9U\avatar-303198_640[1].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5092" y="1525381"/>
              <a:ext cx="710982" cy="11361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ychsiao\AppData\Local\Microsoft\Windows\Temporary Internet Files\Content.IE5\1Q8V9ABW\lgi01a201405212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882" y="3774921"/>
              <a:ext cx="1860625" cy="12707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ychsiao\AppData\Local\Microsoft\Windows\Temporary Internet Files\Content.IE5\UADL3K9U\avatar-303198_640[1].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5673" y="2055860"/>
              <a:ext cx="710982" cy="1136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ychsiao\AppData\Local\Microsoft\Windows\Temporary Internet Files\Content.IE5\UADL3K9U\avatar-303198_640[1].png"/>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20696" y="1915956"/>
              <a:ext cx="710982" cy="11361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資料庫圖表 14"/>
            <p:cNvGraphicFramePr/>
            <p:nvPr>
              <p:extLst>
                <p:ext uri="{D42A27DB-BD31-4B8C-83A1-F6EECF244321}">
                  <p14:modId xmlns:p14="http://schemas.microsoft.com/office/powerpoint/2010/main" val="2956204985"/>
                </p:ext>
              </p:extLst>
            </p:nvPr>
          </p:nvGraphicFramePr>
          <p:xfrm>
            <a:off x="2611904" y="1969496"/>
            <a:ext cx="4192344" cy="35855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文字方塊 15"/>
            <p:cNvSpPr txBox="1"/>
            <p:nvPr/>
          </p:nvSpPr>
          <p:spPr>
            <a:xfrm>
              <a:off x="6756151" y="5260615"/>
              <a:ext cx="2108269" cy="784830"/>
            </a:xfrm>
            <a:prstGeom prst="rect">
              <a:avLst/>
            </a:prstGeom>
            <a:noFill/>
          </p:spPr>
          <p:txBody>
            <a:bodyPr wrap="none" rtlCol="0">
              <a:spAutoFit/>
            </a:bodyPr>
            <a:lstStyle/>
            <a:p>
              <a:pPr fontAlgn="auto">
                <a:spcBef>
                  <a:spcPts val="0"/>
                </a:spcBef>
                <a:spcAft>
                  <a:spcPts val="0"/>
                </a:spcAft>
              </a:pPr>
              <a:r>
                <a:rPr kumimoji="0" lang="zh-TW" altLang="en-US" sz="1500" b="1" dirty="0">
                  <a:solidFill>
                    <a:prstClr val="black"/>
                  </a:solidFill>
                  <a:latin typeface="微軟正黑體"/>
                  <a:ea typeface="微軟正黑體"/>
                </a:rPr>
                <a:t>教育部</a:t>
              </a:r>
              <a:r>
                <a:rPr kumimoji="0" lang="en-US" altLang="zh-TW" sz="1500" b="1" dirty="0">
                  <a:solidFill>
                    <a:prstClr val="black"/>
                  </a:solidFill>
                  <a:latin typeface="微軟正黑體"/>
                  <a:ea typeface="微軟正黑體"/>
                </a:rPr>
                <a:t/>
              </a:r>
              <a:br>
                <a:rPr kumimoji="0" lang="en-US" altLang="zh-TW" sz="1500" b="1" dirty="0">
                  <a:solidFill>
                    <a:prstClr val="black"/>
                  </a:solidFill>
                  <a:latin typeface="微軟正黑體"/>
                  <a:ea typeface="微軟正黑體"/>
                </a:rPr>
              </a:br>
              <a:r>
                <a:rPr kumimoji="0" lang="zh-TW" altLang="en-US" sz="1500" b="1" dirty="0">
                  <a:solidFill>
                    <a:prstClr val="black"/>
                  </a:solidFill>
                  <a:latin typeface="微軟正黑體"/>
                  <a:ea typeface="微軟正黑體"/>
                </a:rPr>
                <a:t>學生事務及特殊教育司</a:t>
              </a:r>
              <a:endParaRPr kumimoji="0" lang="en-US" altLang="zh-TW" sz="1500" b="1" dirty="0">
                <a:solidFill>
                  <a:prstClr val="black"/>
                </a:solidFill>
                <a:latin typeface="微軟正黑體"/>
                <a:ea typeface="微軟正黑體"/>
              </a:endParaRPr>
            </a:p>
            <a:p>
              <a:pPr fontAlgn="auto">
                <a:spcBef>
                  <a:spcPts val="0"/>
                </a:spcBef>
                <a:spcAft>
                  <a:spcPts val="0"/>
                </a:spcAft>
              </a:pPr>
              <a:r>
                <a:rPr kumimoji="0" lang="zh-TW" altLang="en-US" sz="1500" b="1" dirty="0">
                  <a:solidFill>
                    <a:prstClr val="black"/>
                  </a:solidFill>
                  <a:latin typeface="微軟正黑體"/>
                  <a:ea typeface="微軟正黑體"/>
                </a:rPr>
                <a:t>國民及學前教育署</a:t>
              </a:r>
              <a:endParaRPr kumimoji="0" lang="en-US" altLang="zh-TW" sz="1500" b="1" dirty="0">
                <a:solidFill>
                  <a:prstClr val="black"/>
                </a:solidFill>
                <a:latin typeface="微軟正黑體"/>
                <a:ea typeface="微軟正黑體"/>
              </a:endParaRPr>
            </a:p>
          </p:txBody>
        </p:sp>
        <p:sp>
          <p:nvSpPr>
            <p:cNvPr id="17" name="文字方塊 16"/>
            <p:cNvSpPr txBox="1"/>
            <p:nvPr/>
          </p:nvSpPr>
          <p:spPr>
            <a:xfrm>
              <a:off x="6852888" y="3285589"/>
              <a:ext cx="1915909" cy="323165"/>
            </a:xfrm>
            <a:prstGeom prst="rect">
              <a:avLst/>
            </a:prstGeom>
            <a:noFill/>
          </p:spPr>
          <p:txBody>
            <a:bodyPr wrap="none" rtlCol="0">
              <a:spAutoFit/>
            </a:bodyPr>
            <a:lstStyle/>
            <a:p>
              <a:pPr fontAlgn="auto">
                <a:spcBef>
                  <a:spcPts val="0"/>
                </a:spcBef>
                <a:spcAft>
                  <a:spcPts val="0"/>
                </a:spcAft>
              </a:pPr>
              <a:r>
                <a:rPr kumimoji="0" lang="zh-TW" altLang="en-US" sz="1500" b="1" dirty="0">
                  <a:solidFill>
                    <a:prstClr val="black"/>
                  </a:solidFill>
                  <a:latin typeface="微軟正黑體"/>
                  <a:ea typeface="微軟正黑體"/>
                </a:rPr>
                <a:t>各直轄市及縣市政府</a:t>
              </a:r>
              <a:endParaRPr kumimoji="0" lang="en-US" altLang="zh-TW" sz="1500" b="1" dirty="0">
                <a:solidFill>
                  <a:prstClr val="black"/>
                </a:solidFill>
                <a:latin typeface="微軟正黑體"/>
                <a:ea typeface="微軟正黑體"/>
              </a:endParaRPr>
            </a:p>
          </p:txBody>
        </p:sp>
        <p:sp>
          <p:nvSpPr>
            <p:cNvPr id="18" name="文字方塊 17"/>
            <p:cNvSpPr txBox="1"/>
            <p:nvPr/>
          </p:nvSpPr>
          <p:spPr>
            <a:xfrm>
              <a:off x="467545" y="3405104"/>
              <a:ext cx="2383986" cy="323165"/>
            </a:xfrm>
            <a:prstGeom prst="rect">
              <a:avLst/>
            </a:prstGeom>
            <a:noFill/>
          </p:spPr>
          <p:txBody>
            <a:bodyPr wrap="none" rtlCol="0">
              <a:spAutoFit/>
            </a:bodyPr>
            <a:lstStyle/>
            <a:p>
              <a:pPr fontAlgn="auto">
                <a:spcBef>
                  <a:spcPts val="0"/>
                </a:spcBef>
                <a:spcAft>
                  <a:spcPts val="0"/>
                </a:spcAft>
              </a:pPr>
              <a:r>
                <a:rPr kumimoji="0" lang="zh-TW" altLang="en-US" sz="1500" b="1" dirty="0">
                  <a:solidFill>
                    <a:prstClr val="black"/>
                  </a:solidFill>
                  <a:latin typeface="微軟正黑體"/>
                  <a:ea typeface="微軟正黑體"/>
                </a:rPr>
                <a:t>全國各級學校</a:t>
              </a:r>
              <a:r>
                <a:rPr kumimoji="0" lang="en-US" altLang="zh-TW" sz="1500" b="1" dirty="0">
                  <a:solidFill>
                    <a:prstClr val="black"/>
                  </a:solidFill>
                  <a:latin typeface="微軟正黑體"/>
                  <a:ea typeface="微軟正黑體"/>
                </a:rPr>
                <a:t>-</a:t>
              </a:r>
              <a:r>
                <a:rPr kumimoji="0" lang="zh-TW" altLang="en-US" sz="1500" b="1" dirty="0">
                  <a:solidFill>
                    <a:prstClr val="black"/>
                  </a:solidFill>
                  <a:latin typeface="微軟正黑體"/>
                  <a:ea typeface="微軟正黑體"/>
                </a:rPr>
                <a:t>國民中小學</a:t>
              </a:r>
            </a:p>
          </p:txBody>
        </p:sp>
        <p:sp>
          <p:nvSpPr>
            <p:cNvPr id="19" name="文字方塊 18"/>
            <p:cNvSpPr txBox="1"/>
            <p:nvPr/>
          </p:nvSpPr>
          <p:spPr>
            <a:xfrm>
              <a:off x="467544" y="5106489"/>
              <a:ext cx="2260555" cy="784830"/>
            </a:xfrm>
            <a:prstGeom prst="rect">
              <a:avLst/>
            </a:prstGeom>
            <a:noFill/>
          </p:spPr>
          <p:txBody>
            <a:bodyPr wrap="none" rtlCol="0">
              <a:spAutoFit/>
            </a:bodyPr>
            <a:lstStyle/>
            <a:p>
              <a:pPr fontAlgn="auto">
                <a:spcBef>
                  <a:spcPts val="0"/>
                </a:spcBef>
                <a:spcAft>
                  <a:spcPts val="0"/>
                </a:spcAft>
              </a:pPr>
              <a:r>
                <a:rPr kumimoji="0" lang="zh-TW" altLang="en-US" sz="1500" b="1" dirty="0">
                  <a:solidFill>
                    <a:prstClr val="black"/>
                  </a:solidFill>
                  <a:latin typeface="微軟正黑體"/>
                  <a:ea typeface="微軟正黑體"/>
                </a:rPr>
                <a:t>全國各級學校</a:t>
              </a:r>
              <a:r>
                <a:rPr kumimoji="0" lang="en-US" altLang="zh-TW" sz="1500" b="1" dirty="0">
                  <a:solidFill>
                    <a:prstClr val="black"/>
                  </a:solidFill>
                  <a:latin typeface="微軟正黑體"/>
                  <a:ea typeface="微軟正黑體"/>
                </a:rPr>
                <a:t>-</a:t>
              </a:r>
              <a:r>
                <a:rPr kumimoji="0" lang="zh-TW" altLang="en-US" sz="1500" b="1" dirty="0">
                  <a:solidFill>
                    <a:prstClr val="black"/>
                  </a:solidFill>
                  <a:latin typeface="微軟正黑體"/>
                  <a:ea typeface="微軟正黑體"/>
                </a:rPr>
                <a:t>高中</a:t>
              </a:r>
              <a:r>
                <a:rPr kumimoji="0" lang="en-US" altLang="zh-TW" sz="1500" b="1" dirty="0">
                  <a:solidFill>
                    <a:prstClr val="black"/>
                  </a:solidFill>
                  <a:latin typeface="微軟正黑體"/>
                  <a:ea typeface="微軟正黑體"/>
                </a:rPr>
                <a:t>/</a:t>
              </a:r>
              <a:r>
                <a:rPr kumimoji="0" lang="zh-TW" altLang="en-US" sz="1500" b="1" dirty="0">
                  <a:solidFill>
                    <a:prstClr val="black"/>
                  </a:solidFill>
                  <a:latin typeface="微軟正黑體"/>
                  <a:ea typeface="微軟正黑體"/>
                </a:rPr>
                <a:t>高職</a:t>
              </a:r>
              <a:endParaRPr kumimoji="0" lang="en-US" altLang="zh-TW" sz="1500" b="1" dirty="0">
                <a:solidFill>
                  <a:prstClr val="black"/>
                </a:solidFill>
                <a:latin typeface="微軟正黑體"/>
                <a:ea typeface="微軟正黑體"/>
              </a:endParaRPr>
            </a:p>
            <a:p>
              <a:pPr algn="r" fontAlgn="auto">
                <a:spcBef>
                  <a:spcPts val="0"/>
                </a:spcBef>
                <a:spcAft>
                  <a:spcPts val="0"/>
                </a:spcAft>
              </a:pPr>
              <a:r>
                <a:rPr kumimoji="0" lang="zh-TW" altLang="en-US" sz="1500" b="1" dirty="0">
                  <a:solidFill>
                    <a:prstClr val="black"/>
                  </a:solidFill>
                  <a:latin typeface="微軟正黑體"/>
                  <a:ea typeface="微軟正黑體"/>
                </a:rPr>
                <a:t>大專校院</a:t>
              </a:r>
              <a:endParaRPr kumimoji="0" lang="en-US" altLang="zh-TW" sz="1500" b="1" dirty="0">
                <a:solidFill>
                  <a:prstClr val="black"/>
                </a:solidFill>
                <a:latin typeface="微軟正黑體"/>
                <a:ea typeface="微軟正黑體"/>
              </a:endParaRPr>
            </a:p>
            <a:p>
              <a:pPr algn="r" fontAlgn="auto">
                <a:spcBef>
                  <a:spcPts val="0"/>
                </a:spcBef>
                <a:spcAft>
                  <a:spcPts val="0"/>
                </a:spcAft>
              </a:pPr>
              <a:r>
                <a:rPr kumimoji="0" lang="zh-TW" altLang="en-US" sz="1500" b="1" dirty="0">
                  <a:solidFill>
                    <a:prstClr val="black"/>
                  </a:solidFill>
                  <a:latin typeface="微軟正黑體"/>
                  <a:ea typeface="微軟正黑體"/>
                </a:rPr>
                <a:t>技職校院</a:t>
              </a:r>
              <a:endParaRPr kumimoji="0" lang="en-US" altLang="zh-TW" sz="1500" b="1" dirty="0">
                <a:solidFill>
                  <a:prstClr val="black"/>
                </a:solidFill>
                <a:latin typeface="微軟正黑體"/>
                <a:ea typeface="微軟正黑體"/>
              </a:endParaRPr>
            </a:p>
          </p:txBody>
        </p:sp>
        <p:pic>
          <p:nvPicPr>
            <p:cNvPr id="2" name="圖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7645" y="1733818"/>
              <a:ext cx="1298969" cy="1391753"/>
            </a:xfrm>
            <a:prstGeom prst="rect">
              <a:avLst/>
            </a:prstGeom>
          </p:spPr>
        </p:pic>
        <p:pic>
          <p:nvPicPr>
            <p:cNvPr id="3" name="圖片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56151" y="4062211"/>
              <a:ext cx="1445923" cy="1044278"/>
            </a:xfrm>
            <a:prstGeom prst="rect">
              <a:avLst/>
            </a:prstGeom>
          </p:spPr>
        </p:pic>
      </p:grpSp>
    </p:spTree>
    <p:extLst>
      <p:ext uri="{BB962C8B-B14F-4D97-AF65-F5344CB8AC3E}">
        <p14:creationId xmlns:p14="http://schemas.microsoft.com/office/powerpoint/2010/main" val="28700911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85000" lnSpcReduction="20000"/>
          </a:bodyPr>
          <a:lstStyle/>
          <a:p>
            <a:r>
              <a:rPr lang="zh-TW" altLang="en-US" dirty="0">
                <a:latin typeface="+mj-ea"/>
                <a:ea typeface="+mj-ea"/>
              </a:rPr>
              <a:t>系統環境架構</a:t>
            </a:r>
          </a:p>
        </p:txBody>
      </p:sp>
      <p:sp>
        <p:nvSpPr>
          <p:cNvPr id="7" name="內容版面配置區 6"/>
          <p:cNvSpPr>
            <a:spLocks noGrp="1"/>
          </p:cNvSpPr>
          <p:nvPr>
            <p:ph idx="12"/>
          </p:nvPr>
        </p:nvSpPr>
        <p:spPr/>
        <p:txBody>
          <a:bodyPr>
            <a:normAutofit lnSpcReduction="10000"/>
          </a:bodyPr>
          <a:lstStyle/>
          <a:p>
            <a:endParaRPr lang="zh-TW" altLang="en-US">
              <a:latin typeface="+mj-ea"/>
              <a:ea typeface="+mj-ea"/>
            </a:endParaRPr>
          </a:p>
        </p:txBody>
      </p:sp>
      <p:sp>
        <p:nvSpPr>
          <p:cNvPr id="5" name="投影片編號版面配置區 4"/>
          <p:cNvSpPr>
            <a:spLocks noGrp="1"/>
          </p:cNvSpPr>
          <p:nvPr>
            <p:ph type="sldNum" sz="quarter" idx="4"/>
          </p:nvPr>
        </p:nvSpPr>
        <p:spPr/>
        <p:txBody>
          <a:bodyPr/>
          <a:lstStyle/>
          <a:p>
            <a:fld id="{927595DE-911D-409B-A17D-EFD118024E32}" type="slidenum">
              <a:rPr lang="zh-TW" altLang="en-US" smtClean="0">
                <a:latin typeface="微軟正黑體"/>
              </a:rPr>
              <a:pPr/>
              <a:t>45</a:t>
            </a:fld>
            <a:endParaRPr lang="zh-TW" altLang="en-US" dirty="0">
              <a:latin typeface="微軟正黑體"/>
            </a:endParaRPr>
          </a:p>
        </p:txBody>
      </p:sp>
      <p:sp>
        <p:nvSpPr>
          <p:cNvPr id="6" name="標題 4"/>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貳、系統架構</a:t>
            </a:r>
            <a:endParaRPr lang="zh-TW" altLang="en-US" dirty="0">
              <a:latin typeface="+mj-ea"/>
            </a:endParaRPr>
          </a:p>
        </p:txBody>
      </p:sp>
      <p:sp>
        <p:nvSpPr>
          <p:cNvPr id="8" name="矩形 7"/>
          <p:cNvSpPr/>
          <p:nvPr/>
        </p:nvSpPr>
        <p:spPr>
          <a:xfrm>
            <a:off x="539552" y="6071645"/>
            <a:ext cx="5042278" cy="400110"/>
          </a:xfrm>
          <a:prstGeom prst="rect">
            <a:avLst/>
          </a:prstGeom>
          <a:solidFill>
            <a:srgbClr val="99CCFF"/>
          </a:solidFill>
        </p:spPr>
        <p:txBody>
          <a:bodyPr wrap="none">
            <a:spAutoFit/>
          </a:bodyPr>
          <a:lstStyle/>
          <a:p>
            <a:pPr fontAlgn="auto">
              <a:spcBef>
                <a:spcPts val="0"/>
              </a:spcBef>
              <a:spcAft>
                <a:spcPts val="0"/>
              </a:spcAft>
            </a:pPr>
            <a:r>
              <a:rPr kumimoji="0" lang="zh-TW" altLang="en-US" sz="2000" dirty="0">
                <a:solidFill>
                  <a:prstClr val="black"/>
                </a:solidFill>
                <a:latin typeface="微軟正黑體"/>
                <a:ea typeface="微軟正黑體"/>
              </a:rPr>
              <a:t>瀏覽器建議使用</a:t>
            </a:r>
            <a:r>
              <a:rPr kumimoji="0" lang="en-US" altLang="zh-TW" sz="2000" dirty="0">
                <a:solidFill>
                  <a:prstClr val="black"/>
                </a:solidFill>
                <a:latin typeface="微軟正黑體"/>
                <a:ea typeface="微軟正黑體"/>
              </a:rPr>
              <a:t>IE8</a:t>
            </a:r>
            <a:r>
              <a:rPr kumimoji="0" lang="zh-TW" altLang="en-US" sz="2000" dirty="0">
                <a:solidFill>
                  <a:prstClr val="black"/>
                </a:solidFill>
                <a:latin typeface="微軟正黑體"/>
                <a:ea typeface="微軟正黑體"/>
              </a:rPr>
              <a:t>以上或</a:t>
            </a:r>
            <a:r>
              <a:rPr kumimoji="0" lang="en-US" altLang="zh-TW" sz="2000" dirty="0">
                <a:solidFill>
                  <a:prstClr val="black"/>
                </a:solidFill>
                <a:latin typeface="微軟正黑體"/>
                <a:ea typeface="微軟正黑體"/>
              </a:rPr>
              <a:t>chrome</a:t>
            </a:r>
            <a:r>
              <a:rPr kumimoji="0" lang="zh-TW" altLang="en-US" sz="2000" dirty="0">
                <a:solidFill>
                  <a:prstClr val="black"/>
                </a:solidFill>
                <a:latin typeface="微軟正黑體"/>
                <a:ea typeface="微軟正黑體"/>
              </a:rPr>
              <a:t>或</a:t>
            </a:r>
            <a:r>
              <a:rPr kumimoji="0" lang="en-US" altLang="zh-TW" sz="2000" dirty="0" err="1">
                <a:solidFill>
                  <a:prstClr val="black"/>
                </a:solidFill>
                <a:latin typeface="微軟正黑體"/>
                <a:ea typeface="微軟正黑體"/>
              </a:rPr>
              <a:t>firefox</a:t>
            </a:r>
            <a:endParaRPr kumimoji="0" lang="zh-TW" altLang="en-US" sz="2000" dirty="0">
              <a:solidFill>
                <a:prstClr val="black"/>
              </a:solidFill>
              <a:latin typeface="微軟正黑體"/>
              <a:ea typeface="微軟正黑體"/>
            </a:endParaRPr>
          </a:p>
        </p:txBody>
      </p:sp>
      <p:pic>
        <p:nvPicPr>
          <p:cNvPr id="11" name="Picture 2"/>
          <p:cNvPicPr>
            <a:picLocks noGrp="1" noChangeAspect="1" noChangeArrowheads="1"/>
          </p:cNvPicPr>
          <p:nvPr>
            <p:ph idx="14"/>
          </p:nvPr>
        </p:nvPicPr>
        <p:blipFill>
          <a:blip r:embed="rId2">
            <a:extLst>
              <a:ext uri="{28A0092B-C50C-407E-A947-70E740481C1C}">
                <a14:useLocalDpi xmlns:a14="http://schemas.microsoft.com/office/drawing/2010/main" val="0"/>
              </a:ext>
            </a:extLst>
          </a:blip>
          <a:srcRect/>
          <a:stretch>
            <a:fillRect/>
          </a:stretch>
        </p:blipFill>
        <p:spPr bwMode="auto">
          <a:xfrm>
            <a:off x="523875" y="2125402"/>
            <a:ext cx="809625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7020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85000" lnSpcReduction="20000"/>
          </a:bodyPr>
          <a:lstStyle/>
          <a:p>
            <a:r>
              <a:rPr lang="zh-TW" altLang="en-US" dirty="0">
                <a:latin typeface="+mn-ea"/>
                <a:ea typeface="+mn-ea"/>
              </a:rPr>
              <a:t>系統角色</a:t>
            </a:r>
          </a:p>
        </p:txBody>
      </p:sp>
      <p:sp>
        <p:nvSpPr>
          <p:cNvPr id="5" name="投影片編號版面配置區 4"/>
          <p:cNvSpPr>
            <a:spLocks noGrp="1"/>
          </p:cNvSpPr>
          <p:nvPr>
            <p:ph type="sldNum" sz="quarter" idx="4"/>
          </p:nvPr>
        </p:nvSpPr>
        <p:spPr/>
        <p:txBody>
          <a:bodyPr/>
          <a:lstStyle/>
          <a:p>
            <a:fld id="{927595DE-911D-409B-A17D-EFD118024E32}" type="slidenum">
              <a:rPr lang="zh-TW" altLang="en-US" smtClean="0">
                <a:latin typeface="新細明體"/>
                <a:ea typeface="新細明體"/>
              </a:rPr>
              <a:pPr/>
              <a:t>46</a:t>
            </a:fld>
            <a:endParaRPr lang="zh-TW" altLang="en-US" dirty="0">
              <a:latin typeface="新細明體"/>
              <a:ea typeface="新細明體"/>
            </a:endParaRPr>
          </a:p>
        </p:txBody>
      </p:sp>
      <p:sp>
        <p:nvSpPr>
          <p:cNvPr id="6" name="標題 4"/>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n-ea"/>
                <a:ea typeface="+mn-ea"/>
              </a:rPr>
              <a:t>貳、系統架構</a:t>
            </a:r>
            <a:endParaRPr lang="zh-TW" altLang="en-US" dirty="0">
              <a:latin typeface="+mn-ea"/>
              <a:ea typeface="+mn-ea"/>
            </a:endParaRPr>
          </a:p>
        </p:txBody>
      </p:sp>
      <p:sp>
        <p:nvSpPr>
          <p:cNvPr id="7" name="內容版面配置區 6"/>
          <p:cNvSpPr>
            <a:spLocks noGrp="1"/>
          </p:cNvSpPr>
          <p:nvPr>
            <p:ph idx="12"/>
          </p:nvPr>
        </p:nvSpPr>
        <p:spPr/>
        <p:txBody>
          <a:bodyPr>
            <a:normAutofit lnSpcReduction="10000"/>
          </a:bodyPr>
          <a:lstStyle/>
          <a:p>
            <a:endParaRPr lang="zh-TW" altLang="en-US">
              <a:latin typeface="+mn-ea"/>
              <a:ea typeface="+mn-ea"/>
            </a:endParaRPr>
          </a:p>
        </p:txBody>
      </p:sp>
      <p:graphicFrame>
        <p:nvGraphicFramePr>
          <p:cNvPr id="10" name="內容版面配置區 8"/>
          <p:cNvGraphicFramePr>
            <a:graphicFrameLocks noGrp="1"/>
          </p:cNvGraphicFramePr>
          <p:nvPr>
            <p:ph idx="14"/>
            <p:extLst>
              <p:ext uri="{D42A27DB-BD31-4B8C-83A1-F6EECF244321}">
                <p14:modId xmlns:p14="http://schemas.microsoft.com/office/powerpoint/2010/main" val="159285013"/>
              </p:ext>
            </p:extLst>
          </p:nvPr>
        </p:nvGraphicFramePr>
        <p:xfrm>
          <a:off x="250825" y="1484313"/>
          <a:ext cx="8435975" cy="4825006"/>
        </p:xfrm>
        <a:graphic>
          <a:graphicData uri="http://schemas.openxmlformats.org/drawingml/2006/table">
            <a:tbl>
              <a:tblPr firstRow="1" bandRow="1">
                <a:tableStyleId>{93296810-A885-4BE3-A3E7-6D5BEEA58F35}</a:tableStyleId>
              </a:tblPr>
              <a:tblGrid>
                <a:gridCol w="1430624">
                  <a:extLst>
                    <a:ext uri="{9D8B030D-6E8A-4147-A177-3AD203B41FA5}">
                      <a16:colId xmlns="" xmlns:a16="http://schemas.microsoft.com/office/drawing/2014/main" val="693695451"/>
                    </a:ext>
                  </a:extLst>
                </a:gridCol>
                <a:gridCol w="2430889">
                  <a:extLst>
                    <a:ext uri="{9D8B030D-6E8A-4147-A177-3AD203B41FA5}">
                      <a16:colId xmlns="" xmlns:a16="http://schemas.microsoft.com/office/drawing/2014/main" val="1682258863"/>
                    </a:ext>
                  </a:extLst>
                </a:gridCol>
                <a:gridCol w="4574462">
                  <a:extLst>
                    <a:ext uri="{9D8B030D-6E8A-4147-A177-3AD203B41FA5}">
                      <a16:colId xmlns="" xmlns:a16="http://schemas.microsoft.com/office/drawing/2014/main" val="69099978"/>
                    </a:ext>
                  </a:extLst>
                </a:gridCol>
              </a:tblGrid>
              <a:tr h="447616">
                <a:tc>
                  <a:txBody>
                    <a:bodyPr/>
                    <a:lstStyle/>
                    <a:p>
                      <a:pPr algn="ctr"/>
                      <a:r>
                        <a:rPr lang="zh-TW" altLang="en-US" dirty="0"/>
                        <a:t>角色</a:t>
                      </a:r>
                    </a:p>
                  </a:txBody>
                  <a:tcPr marL="83325" marR="83325"/>
                </a:tc>
                <a:tc>
                  <a:txBody>
                    <a:bodyPr/>
                    <a:lstStyle/>
                    <a:p>
                      <a:pPr algn="ctr"/>
                      <a:r>
                        <a:rPr lang="zh-TW" altLang="en-US" dirty="0"/>
                        <a:t>使用單位</a:t>
                      </a:r>
                    </a:p>
                  </a:txBody>
                  <a:tcPr marL="83325" marR="83325"/>
                </a:tc>
                <a:tc>
                  <a:txBody>
                    <a:bodyPr/>
                    <a:lstStyle/>
                    <a:p>
                      <a:pPr algn="ctr"/>
                      <a:r>
                        <a:rPr lang="zh-TW" altLang="en-US" dirty="0"/>
                        <a:t>說明</a:t>
                      </a:r>
                    </a:p>
                  </a:txBody>
                  <a:tcPr marL="83325" marR="83325"/>
                </a:tc>
                <a:extLst>
                  <a:ext uri="{0D108BD9-81ED-4DB2-BD59-A6C34878D82A}">
                    <a16:rowId xmlns="" xmlns:a16="http://schemas.microsoft.com/office/drawing/2014/main" val="1634105008"/>
                  </a:ext>
                </a:extLst>
              </a:tr>
              <a:tr h="1513094">
                <a:tc>
                  <a:txBody>
                    <a:bodyPr/>
                    <a:lstStyle/>
                    <a:p>
                      <a:r>
                        <a:rPr lang="zh-TW" altLang="en-US" dirty="0"/>
                        <a:t>一般使用者</a:t>
                      </a:r>
                    </a:p>
                  </a:txBody>
                  <a:tcPr marL="83325" marR="8332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t>全國各級學校</a:t>
                      </a:r>
                      <a:r>
                        <a:rPr lang="en-US" altLang="zh-TW" sz="1800" dirty="0"/>
                        <a:t>-</a:t>
                      </a:r>
                      <a:r>
                        <a:rPr lang="zh-TW" altLang="en-US" sz="1800" dirty="0"/>
                        <a:t>國民中小學</a:t>
                      </a:r>
                      <a:r>
                        <a:rPr lang="en-US" altLang="zh-TW" sz="1800" dirty="0"/>
                        <a:t>/</a:t>
                      </a:r>
                      <a:r>
                        <a:rPr lang="zh-TW" altLang="en-US" sz="1800" dirty="0"/>
                        <a:t>高中</a:t>
                      </a:r>
                      <a:r>
                        <a:rPr lang="en-US" altLang="zh-TW" sz="1800" dirty="0"/>
                        <a:t>/</a:t>
                      </a:r>
                      <a:r>
                        <a:rPr lang="zh-TW" altLang="en-US" sz="1800" dirty="0"/>
                        <a:t>高職</a:t>
                      </a:r>
                      <a:r>
                        <a:rPr lang="en-US" altLang="zh-TW" sz="1800" dirty="0"/>
                        <a:t>/</a:t>
                      </a:r>
                      <a:r>
                        <a:rPr lang="zh-TW" altLang="en-US" sz="1800" dirty="0"/>
                        <a:t>大專校院</a:t>
                      </a:r>
                      <a:r>
                        <a:rPr lang="en-US" altLang="zh-TW" sz="1800" dirty="0"/>
                        <a:t>/</a:t>
                      </a:r>
                      <a:r>
                        <a:rPr lang="zh-TW" altLang="en-US" sz="1800" dirty="0"/>
                        <a:t>技職校院</a:t>
                      </a:r>
                      <a:endParaRPr lang="en-US" altLang="zh-TW" sz="1800" dirty="0"/>
                    </a:p>
                    <a:p>
                      <a:endParaRPr lang="zh-TW" altLang="en-US" b="1" dirty="0"/>
                    </a:p>
                  </a:txBody>
                  <a:tcPr marL="83325" marR="83325" anchor="ctr"/>
                </a:tc>
                <a:tc>
                  <a:txBody>
                    <a:bodyPr/>
                    <a:lstStyle/>
                    <a:p>
                      <a:r>
                        <a:rPr lang="zh-TW" altLang="en-US" dirty="0"/>
                        <a:t>通報</a:t>
                      </a:r>
                      <a:r>
                        <a:rPr kumimoji="0" lang="zh-TW" altLang="zh-TW" sz="1800" b="1" kern="1200" dirty="0">
                          <a:solidFill>
                            <a:schemeClr val="dk1"/>
                          </a:solidFill>
                          <a:effectLst/>
                          <a:latin typeface="+mn-lt"/>
                          <a:ea typeface="+mn-ea"/>
                          <a:cs typeface="+mn-cs"/>
                        </a:rPr>
                        <a:t>轉銜學生</a:t>
                      </a:r>
                      <a:r>
                        <a:rPr lang="zh-TW" altLang="en-US" dirty="0"/>
                        <a:t>轉銜資料</a:t>
                      </a:r>
                      <a:endParaRPr lang="en-US" altLang="zh-TW" dirty="0"/>
                    </a:p>
                    <a:p>
                      <a:r>
                        <a:rPr lang="zh-TW" altLang="en-US" dirty="0"/>
                        <a:t>彙入新生入學資料進行比對</a:t>
                      </a:r>
                      <a:r>
                        <a:rPr kumimoji="0" lang="zh-TW" altLang="zh-TW" sz="1800" b="1" kern="1200" dirty="0">
                          <a:solidFill>
                            <a:schemeClr val="dk1"/>
                          </a:solidFill>
                          <a:effectLst/>
                          <a:latin typeface="+mn-lt"/>
                          <a:ea typeface="+mn-ea"/>
                          <a:cs typeface="+mn-cs"/>
                        </a:rPr>
                        <a:t>轉銜學生</a:t>
                      </a:r>
                      <a:r>
                        <a:rPr lang="zh-TW" altLang="en-US" dirty="0"/>
                        <a:t>資料</a:t>
                      </a:r>
                      <a:endParaRPr lang="en-US" altLang="zh-TW" dirty="0"/>
                    </a:p>
                    <a:p>
                      <a:r>
                        <a:rPr lang="zh-TW" altLang="en-US" dirty="0"/>
                        <a:t>查詢</a:t>
                      </a:r>
                      <a:r>
                        <a:rPr kumimoji="0" lang="zh-TW" altLang="zh-TW" sz="1800" b="1" kern="1200" dirty="0">
                          <a:solidFill>
                            <a:schemeClr val="dk1"/>
                          </a:solidFill>
                          <a:effectLst/>
                          <a:latin typeface="+mn-lt"/>
                          <a:ea typeface="+mn-ea"/>
                          <a:cs typeface="+mn-cs"/>
                        </a:rPr>
                        <a:t>轉銜學生</a:t>
                      </a:r>
                      <a:r>
                        <a:rPr lang="zh-TW" altLang="en-US" dirty="0"/>
                        <a:t>資料，並可列印及下載</a:t>
                      </a:r>
                      <a:endParaRPr lang="en-US" altLang="zh-TW" dirty="0"/>
                    </a:p>
                    <a:p>
                      <a:r>
                        <a:rPr lang="zh-TW" altLang="en-US" dirty="0"/>
                        <a:t>查詢逾</a:t>
                      </a:r>
                      <a:r>
                        <a:rPr lang="en-US" altLang="zh-TW" dirty="0"/>
                        <a:t>6</a:t>
                      </a:r>
                      <a:r>
                        <a:rPr lang="zh-TW" altLang="en-US" dirty="0"/>
                        <a:t>個月轉銜學生名單</a:t>
                      </a:r>
                    </a:p>
                  </a:txBody>
                  <a:tcPr marL="83325" marR="83325" anchor="ctr"/>
                </a:tc>
                <a:extLst>
                  <a:ext uri="{0D108BD9-81ED-4DB2-BD59-A6C34878D82A}">
                    <a16:rowId xmlns="" xmlns:a16="http://schemas.microsoft.com/office/drawing/2014/main" val="749112175"/>
                  </a:ext>
                </a:extLst>
              </a:tr>
              <a:tr h="1432148">
                <a:tc>
                  <a:txBody>
                    <a:bodyPr/>
                    <a:lstStyle/>
                    <a:p>
                      <a:r>
                        <a:rPr lang="zh-TW" altLang="en-US" dirty="0"/>
                        <a:t>主管機關</a:t>
                      </a:r>
                    </a:p>
                  </a:txBody>
                  <a:tcPr marL="83325" marR="8332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t>各直轄市及縣市政府</a:t>
                      </a:r>
                      <a:endParaRPr lang="en-US" altLang="zh-TW" sz="1800" dirty="0"/>
                    </a:p>
                    <a:p>
                      <a:r>
                        <a:rPr lang="zh-TW" altLang="en-US" sz="1800" dirty="0"/>
                        <a:t>國民及學前教育署</a:t>
                      </a:r>
                      <a:endParaRPr lang="en-US" altLang="zh-TW" sz="1800" dirty="0"/>
                    </a:p>
                    <a:p>
                      <a:r>
                        <a:rPr lang="zh-TW" altLang="en-US" sz="1800" dirty="0"/>
                        <a:t>教育部</a:t>
                      </a:r>
                      <a:endParaRPr lang="zh-TW" altLang="en-US" b="1" dirty="0"/>
                    </a:p>
                  </a:txBody>
                  <a:tcPr marL="83325" marR="83325" anchor="ctr"/>
                </a:tc>
                <a:tc>
                  <a:txBody>
                    <a:bodyPr/>
                    <a:lstStyle/>
                    <a:p>
                      <a:r>
                        <a:rPr lang="zh-TW" altLang="en-US" dirty="0"/>
                        <a:t>查詢所轄的學校通報資料，並可列印及下載</a:t>
                      </a:r>
                      <a:endParaRPr lang="en-US" altLang="zh-TW" dirty="0"/>
                    </a:p>
                    <a:p>
                      <a:r>
                        <a:rPr lang="zh-TW" altLang="en-US" dirty="0"/>
                        <a:t>查詢所轄逾</a:t>
                      </a:r>
                      <a:r>
                        <a:rPr lang="en-US" altLang="zh-TW" dirty="0"/>
                        <a:t>6</a:t>
                      </a:r>
                      <a:r>
                        <a:rPr lang="zh-TW" altLang="en-US" dirty="0"/>
                        <a:t>個月轉銜學生名單</a:t>
                      </a:r>
                    </a:p>
                  </a:txBody>
                  <a:tcPr marL="83325" marR="83325" anchor="ctr"/>
                </a:tc>
                <a:extLst>
                  <a:ext uri="{0D108BD9-81ED-4DB2-BD59-A6C34878D82A}">
                    <a16:rowId xmlns="" xmlns:a16="http://schemas.microsoft.com/office/drawing/2014/main" val="2635386853"/>
                  </a:ext>
                </a:extLst>
              </a:tr>
              <a:tr h="1432148">
                <a:tc>
                  <a:txBody>
                    <a:bodyPr/>
                    <a:lstStyle/>
                    <a:p>
                      <a:r>
                        <a:rPr lang="zh-TW" altLang="en-US" dirty="0"/>
                        <a:t>系統管理者</a:t>
                      </a:r>
                    </a:p>
                  </a:txBody>
                  <a:tcPr marL="83325" marR="83325" anchor="ctr"/>
                </a:tc>
                <a:tc>
                  <a:txBody>
                    <a:bodyPr/>
                    <a:lstStyle/>
                    <a:p>
                      <a:r>
                        <a:rPr lang="zh-TW" altLang="en-US" dirty="0"/>
                        <a:t>教育部</a:t>
                      </a:r>
                      <a:endParaRPr lang="zh-TW" altLang="en-US" b="1" dirty="0"/>
                    </a:p>
                  </a:txBody>
                  <a:tcPr marL="83325" marR="83325" anchor="ctr"/>
                </a:tc>
                <a:tc>
                  <a:txBody>
                    <a:bodyPr/>
                    <a:lstStyle/>
                    <a:p>
                      <a:r>
                        <a:rPr lang="zh-TW" altLang="en-US" dirty="0"/>
                        <a:t>帳號權限管理</a:t>
                      </a:r>
                      <a:endParaRPr lang="en-US" altLang="zh-TW" dirty="0"/>
                    </a:p>
                    <a:p>
                      <a:r>
                        <a:rPr lang="zh-TW" altLang="en-US" dirty="0"/>
                        <a:t>查詢</a:t>
                      </a:r>
                      <a:r>
                        <a:rPr kumimoji="0" lang="zh-TW" altLang="zh-TW" sz="1800" b="1" kern="1200" dirty="0">
                          <a:solidFill>
                            <a:schemeClr val="dk1"/>
                          </a:solidFill>
                          <a:effectLst/>
                          <a:latin typeface="+mn-lt"/>
                          <a:ea typeface="+mn-ea"/>
                          <a:cs typeface="+mn-cs"/>
                        </a:rPr>
                        <a:t>轉銜學生</a:t>
                      </a:r>
                      <a:r>
                        <a:rPr lang="zh-TW" altLang="en-US" dirty="0"/>
                        <a:t>轉銜資料</a:t>
                      </a:r>
                    </a:p>
                  </a:txBody>
                  <a:tcPr marL="83325" marR="83325" anchor="ctr"/>
                </a:tc>
                <a:extLst>
                  <a:ext uri="{0D108BD9-81ED-4DB2-BD59-A6C34878D82A}">
                    <a16:rowId xmlns="" xmlns:a16="http://schemas.microsoft.com/office/drawing/2014/main" val="1807748251"/>
                  </a:ext>
                </a:extLst>
              </a:tr>
            </a:tbl>
          </a:graphicData>
        </a:graphic>
      </p:graphicFrame>
    </p:spTree>
    <p:extLst>
      <p:ext uri="{BB962C8B-B14F-4D97-AF65-F5344CB8AC3E}">
        <p14:creationId xmlns:p14="http://schemas.microsoft.com/office/powerpoint/2010/main" val="5957208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85000" lnSpcReduction="20000"/>
          </a:bodyPr>
          <a:lstStyle/>
          <a:p>
            <a:r>
              <a:rPr lang="zh-TW" altLang="en-US" dirty="0">
                <a:latin typeface="+mj-ea"/>
                <a:ea typeface="+mj-ea"/>
              </a:rPr>
              <a:t>角色群組及管理權限</a:t>
            </a:r>
          </a:p>
        </p:txBody>
      </p:sp>
      <p:graphicFrame>
        <p:nvGraphicFramePr>
          <p:cNvPr id="8" name="內容版面配置區 7"/>
          <p:cNvGraphicFramePr>
            <a:graphicFrameLocks noGrp="1"/>
          </p:cNvGraphicFramePr>
          <p:nvPr>
            <p:ph idx="14"/>
            <p:extLst>
              <p:ext uri="{D42A27DB-BD31-4B8C-83A1-F6EECF244321}">
                <p14:modId xmlns:p14="http://schemas.microsoft.com/office/powerpoint/2010/main" val="514791041"/>
              </p:ext>
            </p:extLst>
          </p:nvPr>
        </p:nvGraphicFramePr>
        <p:xfrm>
          <a:off x="250825" y="1484313"/>
          <a:ext cx="8642350" cy="4824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p:cNvSpPr>
            <a:spLocks noGrp="1"/>
          </p:cNvSpPr>
          <p:nvPr>
            <p:ph type="sldNum" sz="quarter" idx="4"/>
          </p:nvPr>
        </p:nvSpPr>
        <p:spPr/>
        <p:txBody>
          <a:bodyPr/>
          <a:lstStyle/>
          <a:p>
            <a:fld id="{C0042C15-C746-477B-BA97-A88C9B253CFD}" type="slidenum">
              <a:rPr lang="zh-TW" altLang="en-US" smtClean="0">
                <a:latin typeface="微軟正黑體"/>
              </a:rPr>
              <a:pPr/>
              <a:t>47</a:t>
            </a:fld>
            <a:endParaRPr lang="zh-TW" altLang="en-US" dirty="0">
              <a:latin typeface="微軟正黑體"/>
            </a:endParaRPr>
          </a:p>
        </p:txBody>
      </p:sp>
      <p:sp>
        <p:nvSpPr>
          <p:cNvPr id="6" name="標題 5"/>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貳、系統架構</a:t>
            </a:r>
            <a:endParaRPr lang="zh-TW" altLang="en-US" dirty="0">
              <a:latin typeface="+mj-ea"/>
            </a:endParaRPr>
          </a:p>
        </p:txBody>
      </p:sp>
      <p:sp>
        <p:nvSpPr>
          <p:cNvPr id="9" name="矩形 8"/>
          <p:cNvSpPr/>
          <p:nvPr/>
        </p:nvSpPr>
        <p:spPr>
          <a:xfrm>
            <a:off x="1331640" y="3356992"/>
            <a:ext cx="2808312" cy="2808312"/>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a:ea typeface="微軟正黑體"/>
            </a:endParaRPr>
          </a:p>
        </p:txBody>
      </p:sp>
      <p:sp>
        <p:nvSpPr>
          <p:cNvPr id="10" name="矩形 9"/>
          <p:cNvSpPr/>
          <p:nvPr/>
        </p:nvSpPr>
        <p:spPr>
          <a:xfrm>
            <a:off x="4355976" y="3356992"/>
            <a:ext cx="2448272" cy="2808312"/>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a:ea typeface="微軟正黑體"/>
            </a:endParaRPr>
          </a:p>
        </p:txBody>
      </p:sp>
      <p:sp>
        <p:nvSpPr>
          <p:cNvPr id="11" name="矩形 10"/>
          <p:cNvSpPr/>
          <p:nvPr/>
        </p:nvSpPr>
        <p:spPr>
          <a:xfrm>
            <a:off x="7020272" y="3356992"/>
            <a:ext cx="1368152" cy="2808312"/>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a:ea typeface="微軟正黑體"/>
            </a:endParaRPr>
          </a:p>
        </p:txBody>
      </p:sp>
      <p:sp>
        <p:nvSpPr>
          <p:cNvPr id="12" name="文字方塊 11"/>
          <p:cNvSpPr txBox="1"/>
          <p:nvPr/>
        </p:nvSpPr>
        <p:spPr>
          <a:xfrm>
            <a:off x="1317224" y="3356992"/>
            <a:ext cx="784189" cy="369332"/>
          </a:xfrm>
          <a:prstGeom prst="rect">
            <a:avLst/>
          </a:prstGeom>
          <a:solidFill>
            <a:srgbClr val="FF0000"/>
          </a:solidFill>
        </p:spPr>
        <p:txBody>
          <a:bodyPr wrap="none" rtlCol="0">
            <a:spAutoFit/>
          </a:bodyPr>
          <a:lstStyle/>
          <a:p>
            <a:pPr fontAlgn="auto">
              <a:spcBef>
                <a:spcPts val="0"/>
              </a:spcBef>
              <a:spcAft>
                <a:spcPts val="0"/>
              </a:spcAft>
            </a:pPr>
            <a:r>
              <a:rPr kumimoji="0" lang="zh-TW" altLang="en-US" b="1" dirty="0">
                <a:solidFill>
                  <a:srgbClr val="FFFF00"/>
                </a:solidFill>
                <a:latin typeface="微軟正黑體"/>
                <a:ea typeface="微軟正黑體"/>
              </a:rPr>
              <a:t>群組</a:t>
            </a:r>
            <a:r>
              <a:rPr kumimoji="0" lang="en-US" altLang="zh-TW" b="1" dirty="0">
                <a:solidFill>
                  <a:srgbClr val="FFFF00"/>
                </a:solidFill>
                <a:latin typeface="微軟正黑體"/>
                <a:ea typeface="微軟正黑體"/>
              </a:rPr>
              <a:t>1</a:t>
            </a:r>
            <a:endParaRPr kumimoji="0" lang="zh-TW" altLang="en-US" b="1" dirty="0">
              <a:solidFill>
                <a:srgbClr val="FFFF00"/>
              </a:solidFill>
              <a:latin typeface="微軟正黑體"/>
              <a:ea typeface="微軟正黑體"/>
            </a:endParaRPr>
          </a:p>
        </p:txBody>
      </p:sp>
      <p:sp>
        <p:nvSpPr>
          <p:cNvPr id="13" name="文字方塊 12"/>
          <p:cNvSpPr txBox="1"/>
          <p:nvPr/>
        </p:nvSpPr>
        <p:spPr>
          <a:xfrm>
            <a:off x="4355976" y="3358745"/>
            <a:ext cx="784189" cy="369332"/>
          </a:xfrm>
          <a:prstGeom prst="rect">
            <a:avLst/>
          </a:prstGeom>
          <a:solidFill>
            <a:srgbClr val="FF0000"/>
          </a:solidFill>
        </p:spPr>
        <p:txBody>
          <a:bodyPr wrap="none" rtlCol="0">
            <a:spAutoFit/>
          </a:bodyPr>
          <a:lstStyle/>
          <a:p>
            <a:pPr fontAlgn="auto">
              <a:spcBef>
                <a:spcPts val="0"/>
              </a:spcBef>
              <a:spcAft>
                <a:spcPts val="0"/>
              </a:spcAft>
            </a:pPr>
            <a:r>
              <a:rPr kumimoji="0" lang="zh-TW" altLang="en-US" b="1" dirty="0">
                <a:solidFill>
                  <a:srgbClr val="FFFF00"/>
                </a:solidFill>
                <a:latin typeface="微軟正黑體"/>
                <a:ea typeface="微軟正黑體"/>
              </a:rPr>
              <a:t>群組</a:t>
            </a:r>
            <a:r>
              <a:rPr kumimoji="0" lang="en-US" altLang="zh-TW" b="1" dirty="0">
                <a:solidFill>
                  <a:srgbClr val="FFFF00"/>
                </a:solidFill>
                <a:latin typeface="微軟正黑體"/>
                <a:ea typeface="微軟正黑體"/>
              </a:rPr>
              <a:t>2</a:t>
            </a:r>
            <a:endParaRPr kumimoji="0" lang="zh-TW" altLang="en-US" b="1" dirty="0">
              <a:solidFill>
                <a:srgbClr val="FFFF00"/>
              </a:solidFill>
              <a:latin typeface="微軟正黑體"/>
              <a:ea typeface="微軟正黑體"/>
            </a:endParaRPr>
          </a:p>
        </p:txBody>
      </p:sp>
      <p:sp>
        <p:nvSpPr>
          <p:cNvPr id="14" name="文字方塊 13"/>
          <p:cNvSpPr txBox="1"/>
          <p:nvPr/>
        </p:nvSpPr>
        <p:spPr>
          <a:xfrm>
            <a:off x="7006939" y="3356992"/>
            <a:ext cx="784189" cy="369332"/>
          </a:xfrm>
          <a:prstGeom prst="rect">
            <a:avLst/>
          </a:prstGeom>
          <a:solidFill>
            <a:srgbClr val="FF0000"/>
          </a:solidFill>
        </p:spPr>
        <p:txBody>
          <a:bodyPr wrap="none" rtlCol="0">
            <a:spAutoFit/>
          </a:bodyPr>
          <a:lstStyle/>
          <a:p>
            <a:pPr fontAlgn="auto">
              <a:spcBef>
                <a:spcPts val="0"/>
              </a:spcBef>
              <a:spcAft>
                <a:spcPts val="0"/>
              </a:spcAft>
            </a:pPr>
            <a:r>
              <a:rPr kumimoji="0" lang="zh-TW" altLang="en-US" b="1" dirty="0">
                <a:solidFill>
                  <a:srgbClr val="FFFF00"/>
                </a:solidFill>
                <a:latin typeface="微軟正黑體"/>
                <a:ea typeface="微軟正黑體"/>
              </a:rPr>
              <a:t>群組</a:t>
            </a:r>
            <a:r>
              <a:rPr kumimoji="0" lang="en-US" altLang="zh-TW" b="1" dirty="0">
                <a:solidFill>
                  <a:srgbClr val="FFFF00"/>
                </a:solidFill>
                <a:latin typeface="微軟正黑體"/>
                <a:ea typeface="微軟正黑體"/>
              </a:rPr>
              <a:t>3</a:t>
            </a:r>
            <a:endParaRPr kumimoji="0" lang="zh-TW" altLang="en-US" b="1" dirty="0">
              <a:solidFill>
                <a:srgbClr val="FFFF00"/>
              </a:solidFill>
              <a:latin typeface="微軟正黑體"/>
              <a:ea typeface="微軟正黑體"/>
            </a:endParaRPr>
          </a:p>
        </p:txBody>
      </p:sp>
      <p:sp>
        <p:nvSpPr>
          <p:cNvPr id="15" name="文字方塊 14"/>
          <p:cNvSpPr txBox="1"/>
          <p:nvPr/>
        </p:nvSpPr>
        <p:spPr>
          <a:xfrm>
            <a:off x="8430645" y="4149080"/>
            <a:ext cx="463588" cy="523220"/>
          </a:xfrm>
          <a:prstGeom prst="rect">
            <a:avLst/>
          </a:prstGeom>
          <a:noFill/>
        </p:spPr>
        <p:txBody>
          <a:bodyPr wrap="none" rtlCol="0">
            <a:spAutoFit/>
          </a:bodyPr>
          <a:lstStyle/>
          <a:p>
            <a:pPr fontAlgn="auto">
              <a:spcBef>
                <a:spcPts val="0"/>
              </a:spcBef>
              <a:spcAft>
                <a:spcPts val="0"/>
              </a:spcAft>
            </a:pPr>
            <a:r>
              <a:rPr kumimoji="0" lang="en-US" altLang="zh-TW" sz="2800" dirty="0">
                <a:solidFill>
                  <a:prstClr val="black"/>
                </a:solidFill>
                <a:latin typeface="微軟正黑體"/>
                <a:ea typeface="微軟正黑體"/>
              </a:rPr>
              <a:t>…</a:t>
            </a:r>
            <a:endParaRPr kumimoji="0" lang="zh-TW" altLang="en-US" sz="2800" dirty="0">
              <a:solidFill>
                <a:prstClr val="black"/>
              </a:solidFill>
              <a:latin typeface="微軟正黑體"/>
              <a:ea typeface="微軟正黑體"/>
            </a:endParaRPr>
          </a:p>
        </p:txBody>
      </p:sp>
      <p:sp>
        <p:nvSpPr>
          <p:cNvPr id="16" name="文字方塊 15"/>
          <p:cNvSpPr txBox="1"/>
          <p:nvPr/>
        </p:nvSpPr>
        <p:spPr>
          <a:xfrm>
            <a:off x="8430645" y="5672861"/>
            <a:ext cx="463588" cy="523220"/>
          </a:xfrm>
          <a:prstGeom prst="rect">
            <a:avLst/>
          </a:prstGeom>
          <a:noFill/>
        </p:spPr>
        <p:txBody>
          <a:bodyPr wrap="none" rtlCol="0">
            <a:spAutoFit/>
          </a:bodyPr>
          <a:lstStyle/>
          <a:p>
            <a:pPr fontAlgn="auto">
              <a:spcBef>
                <a:spcPts val="0"/>
              </a:spcBef>
              <a:spcAft>
                <a:spcPts val="0"/>
              </a:spcAft>
            </a:pPr>
            <a:r>
              <a:rPr kumimoji="0" lang="en-US" altLang="zh-TW" sz="2800" dirty="0">
                <a:solidFill>
                  <a:prstClr val="black"/>
                </a:solidFill>
                <a:latin typeface="微軟正黑體"/>
                <a:ea typeface="微軟正黑體"/>
              </a:rPr>
              <a:t>…</a:t>
            </a:r>
            <a:endParaRPr kumimoji="0" lang="zh-TW" altLang="en-US" sz="2800" dirty="0">
              <a:solidFill>
                <a:prstClr val="black"/>
              </a:solidFill>
              <a:latin typeface="微軟正黑體"/>
              <a:ea typeface="微軟正黑體"/>
            </a:endParaRPr>
          </a:p>
        </p:txBody>
      </p:sp>
      <p:sp>
        <p:nvSpPr>
          <p:cNvPr id="3" name="內容版面配置區 2"/>
          <p:cNvSpPr>
            <a:spLocks noGrp="1"/>
          </p:cNvSpPr>
          <p:nvPr>
            <p:ph idx="12"/>
          </p:nvPr>
        </p:nvSpPr>
        <p:spPr/>
        <p:txBody>
          <a:bodyPr>
            <a:normAutofit lnSpcReduction="10000"/>
          </a:bodyPr>
          <a:lstStyle/>
          <a:p>
            <a:endParaRPr lang="zh-TW" altLang="en-US"/>
          </a:p>
        </p:txBody>
      </p:sp>
    </p:spTree>
    <p:extLst>
      <p:ext uri="{BB962C8B-B14F-4D97-AF65-F5344CB8AC3E}">
        <p14:creationId xmlns:p14="http://schemas.microsoft.com/office/powerpoint/2010/main" val="10100483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參、功能介紹</a:t>
            </a:r>
            <a:endParaRPr lang="zh-TW" altLang="en-US" dirty="0">
              <a:latin typeface="+mj-ea"/>
            </a:endParaRPr>
          </a:p>
        </p:txBody>
      </p:sp>
      <p:sp>
        <p:nvSpPr>
          <p:cNvPr id="2" name="內容版面配置區 1"/>
          <p:cNvSpPr>
            <a:spLocks noGrp="1"/>
          </p:cNvSpPr>
          <p:nvPr>
            <p:ph sz="quarter" idx="1"/>
          </p:nvPr>
        </p:nvSpPr>
        <p:spPr/>
        <p:txBody>
          <a:bodyPr>
            <a:normAutofit/>
          </a:bodyPr>
          <a:lstStyle/>
          <a:p>
            <a:r>
              <a:rPr lang="zh-TW" altLang="en-US" dirty="0">
                <a:latin typeface="+mj-ea"/>
                <a:ea typeface="+mj-ea"/>
              </a:rPr>
              <a:t>登入後頁面</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48</a:t>
            </a:fld>
            <a:endParaRPr lang="zh-TW" altLang="en-US" dirty="0">
              <a:latin typeface="微軟正黑體"/>
            </a:endParaRPr>
          </a:p>
        </p:txBody>
      </p:sp>
      <p:pic>
        <p:nvPicPr>
          <p:cNvPr id="8" name="內容版面配置區 7"/>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39552" y="1682666"/>
            <a:ext cx="6570207" cy="4716804"/>
          </a:xfrm>
          <a:prstGeom prst="rect">
            <a:avLst/>
          </a:prstGeom>
        </p:spPr>
      </p:pic>
      <p:sp>
        <p:nvSpPr>
          <p:cNvPr id="9" name="矩形 8"/>
          <p:cNvSpPr/>
          <p:nvPr/>
        </p:nvSpPr>
        <p:spPr>
          <a:xfrm>
            <a:off x="4692172" y="1677298"/>
            <a:ext cx="1872208" cy="4408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a:ea typeface="微軟正黑體"/>
            </a:endParaRPr>
          </a:p>
        </p:txBody>
      </p:sp>
      <p:sp>
        <p:nvSpPr>
          <p:cNvPr id="3" name="文字方塊 2"/>
          <p:cNvSpPr txBox="1"/>
          <p:nvPr/>
        </p:nvSpPr>
        <p:spPr>
          <a:xfrm>
            <a:off x="7109759" y="1748792"/>
            <a:ext cx="1800493" cy="369332"/>
          </a:xfrm>
          <a:prstGeom prst="rect">
            <a:avLst/>
          </a:prstGeom>
          <a:noFill/>
        </p:spPr>
        <p:txBody>
          <a:bodyPr wrap="none" rtlCol="0">
            <a:spAutoFit/>
          </a:bodyPr>
          <a:lstStyle>
            <a:defPPr>
              <a:defRPr lang="zh-TW"/>
            </a:defPPr>
            <a:lvl1pPr>
              <a:defRPr>
                <a:latin typeface="+mj-ea"/>
                <a:ea typeface="+mj-ea"/>
              </a:defRPr>
            </a:lvl1pPr>
          </a:lstStyle>
          <a:p>
            <a:pPr fontAlgn="auto">
              <a:spcBef>
                <a:spcPts val="0"/>
              </a:spcBef>
              <a:spcAft>
                <a:spcPts val="0"/>
              </a:spcAft>
            </a:pPr>
            <a:r>
              <a:rPr kumimoji="0" lang="zh-TW" altLang="en-US" dirty="0">
                <a:solidFill>
                  <a:prstClr val="black"/>
                </a:solidFill>
              </a:rPr>
              <a:t>登入使用者資訊</a:t>
            </a:r>
            <a:endParaRPr kumimoji="0" lang="en-US" altLang="zh-TW" dirty="0">
              <a:solidFill>
                <a:prstClr val="black"/>
              </a:solidFill>
            </a:endParaRPr>
          </a:p>
        </p:txBody>
      </p:sp>
      <p:sp>
        <p:nvSpPr>
          <p:cNvPr id="10" name="矩形 9"/>
          <p:cNvSpPr/>
          <p:nvPr/>
        </p:nvSpPr>
        <p:spPr>
          <a:xfrm>
            <a:off x="579124" y="2161090"/>
            <a:ext cx="621764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a:ea typeface="微軟正黑體"/>
            </a:endParaRPr>
          </a:p>
        </p:txBody>
      </p:sp>
      <p:sp>
        <p:nvSpPr>
          <p:cNvPr id="5" name="文字方塊 4"/>
          <p:cNvSpPr txBox="1"/>
          <p:nvPr/>
        </p:nvSpPr>
        <p:spPr>
          <a:xfrm>
            <a:off x="7109759" y="2103369"/>
            <a:ext cx="1107996" cy="369332"/>
          </a:xfrm>
          <a:prstGeom prst="rect">
            <a:avLst/>
          </a:prstGeom>
          <a:noFill/>
        </p:spPr>
        <p:txBody>
          <a:bodyPr wrap="none" rtlCol="0">
            <a:spAutoFit/>
          </a:bodyPr>
          <a:lstStyle/>
          <a:p>
            <a:pPr fontAlgn="auto">
              <a:spcBef>
                <a:spcPts val="0"/>
              </a:spcBef>
              <a:spcAft>
                <a:spcPts val="0"/>
              </a:spcAft>
            </a:pPr>
            <a:r>
              <a:rPr kumimoji="0" lang="zh-TW" altLang="en-US" dirty="0">
                <a:solidFill>
                  <a:prstClr val="black"/>
                </a:solidFill>
                <a:latin typeface="微軟正黑體"/>
                <a:ea typeface="微軟正黑體"/>
              </a:rPr>
              <a:t>各項功能</a:t>
            </a:r>
            <a:endParaRPr kumimoji="0" lang="en-US" altLang="zh-TW" dirty="0">
              <a:solidFill>
                <a:prstClr val="black"/>
              </a:solidFill>
              <a:latin typeface="微軟正黑體"/>
              <a:ea typeface="微軟正黑體"/>
            </a:endParaRPr>
          </a:p>
        </p:txBody>
      </p:sp>
      <p:sp>
        <p:nvSpPr>
          <p:cNvPr id="11" name="矩形 10"/>
          <p:cNvSpPr/>
          <p:nvPr/>
        </p:nvSpPr>
        <p:spPr>
          <a:xfrm>
            <a:off x="1299204" y="4136264"/>
            <a:ext cx="5040560" cy="6891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1400" dirty="0">
                <a:solidFill>
                  <a:prstClr val="white"/>
                </a:solidFill>
                <a:latin typeface="微軟正黑體"/>
              </a:rPr>
              <a:t>聯絡我們</a:t>
            </a:r>
          </a:p>
          <a:p>
            <a:pPr algn="ctr" fontAlgn="auto">
              <a:spcBef>
                <a:spcPts val="0"/>
              </a:spcBef>
              <a:spcAft>
                <a:spcPts val="0"/>
              </a:spcAft>
            </a:pPr>
            <a:endParaRPr kumimoji="0" lang="zh-TW" altLang="en-US" dirty="0">
              <a:solidFill>
                <a:prstClr val="white"/>
              </a:solidFill>
              <a:latin typeface="微軟正黑體"/>
              <a:ea typeface="微軟正黑體"/>
            </a:endParaRPr>
          </a:p>
        </p:txBody>
      </p:sp>
      <p:sp>
        <p:nvSpPr>
          <p:cNvPr id="12" name="文字方塊 11"/>
          <p:cNvSpPr txBox="1"/>
          <p:nvPr/>
        </p:nvSpPr>
        <p:spPr>
          <a:xfrm>
            <a:off x="7109759" y="3938410"/>
            <a:ext cx="1198765" cy="923330"/>
          </a:xfrm>
          <a:prstGeom prst="rect">
            <a:avLst/>
          </a:prstGeom>
          <a:noFill/>
        </p:spPr>
        <p:txBody>
          <a:bodyPr wrap="square" rtlCol="0">
            <a:spAutoFit/>
          </a:bodyPr>
          <a:lstStyle/>
          <a:p>
            <a:pPr fontAlgn="auto">
              <a:spcBef>
                <a:spcPts val="0"/>
              </a:spcBef>
              <a:spcAft>
                <a:spcPts val="0"/>
              </a:spcAft>
            </a:pPr>
            <a:r>
              <a:rPr kumimoji="0" lang="zh-TW" altLang="en-US" dirty="0">
                <a:solidFill>
                  <a:prstClr val="black"/>
                </a:solidFill>
                <a:latin typeface="微軟正黑體"/>
                <a:ea typeface="微軟正黑體"/>
              </a:rPr>
              <a:t>最新公告</a:t>
            </a:r>
            <a:endParaRPr kumimoji="0" lang="en-US" altLang="zh-TW" dirty="0">
              <a:solidFill>
                <a:prstClr val="black"/>
              </a:solidFill>
              <a:latin typeface="微軟正黑體"/>
              <a:ea typeface="微軟正黑體"/>
            </a:endParaRPr>
          </a:p>
          <a:p>
            <a:pPr fontAlgn="auto">
              <a:spcBef>
                <a:spcPts val="0"/>
              </a:spcBef>
              <a:spcAft>
                <a:spcPts val="0"/>
              </a:spcAft>
            </a:pPr>
            <a:r>
              <a:rPr kumimoji="0" lang="zh-TW" altLang="en-US" dirty="0">
                <a:solidFill>
                  <a:prstClr val="black"/>
                </a:solidFill>
                <a:latin typeface="微軟正黑體"/>
                <a:ea typeface="微軟正黑體"/>
              </a:rPr>
              <a:t>使用說明</a:t>
            </a:r>
            <a:endParaRPr kumimoji="0" lang="en-US" altLang="zh-TW" dirty="0">
              <a:solidFill>
                <a:prstClr val="black"/>
              </a:solidFill>
              <a:latin typeface="微軟正黑體"/>
              <a:ea typeface="微軟正黑體"/>
            </a:endParaRPr>
          </a:p>
          <a:p>
            <a:pPr fontAlgn="auto">
              <a:spcBef>
                <a:spcPts val="0"/>
              </a:spcBef>
              <a:spcAft>
                <a:spcPts val="0"/>
              </a:spcAft>
            </a:pPr>
            <a:r>
              <a:rPr kumimoji="0" lang="zh-TW" altLang="en-US" dirty="0">
                <a:solidFill>
                  <a:prstClr val="black"/>
                </a:solidFill>
                <a:latin typeface="微軟正黑體"/>
                <a:ea typeface="微軟正黑體"/>
              </a:rPr>
              <a:t>相關連結</a:t>
            </a:r>
            <a:endParaRPr kumimoji="0" lang="en-US" altLang="zh-TW" dirty="0">
              <a:solidFill>
                <a:prstClr val="black"/>
              </a:solidFill>
              <a:latin typeface="微軟正黑體"/>
              <a:ea typeface="微軟正黑體"/>
            </a:endParaRPr>
          </a:p>
        </p:txBody>
      </p:sp>
      <p:sp>
        <p:nvSpPr>
          <p:cNvPr id="13" name="文字方塊 12"/>
          <p:cNvSpPr txBox="1"/>
          <p:nvPr/>
        </p:nvSpPr>
        <p:spPr>
          <a:xfrm>
            <a:off x="7109759" y="4915606"/>
            <a:ext cx="1107996" cy="369332"/>
          </a:xfrm>
          <a:prstGeom prst="rect">
            <a:avLst/>
          </a:prstGeom>
          <a:noFill/>
        </p:spPr>
        <p:txBody>
          <a:bodyPr wrap="square" rtlCol="0">
            <a:spAutoFit/>
          </a:bodyPr>
          <a:lstStyle>
            <a:defPPr>
              <a:defRPr lang="zh-TW"/>
            </a:defPPr>
            <a:lvl1pPr>
              <a:defRPr>
                <a:latin typeface="+mj-ea"/>
                <a:ea typeface="+mj-ea"/>
              </a:defRPr>
            </a:lvl1pPr>
          </a:lstStyle>
          <a:p>
            <a:pPr fontAlgn="auto">
              <a:spcBef>
                <a:spcPts val="0"/>
              </a:spcBef>
              <a:spcAft>
                <a:spcPts val="0"/>
              </a:spcAft>
            </a:pPr>
            <a:r>
              <a:rPr kumimoji="0" lang="zh-TW" altLang="en-US" dirty="0">
                <a:solidFill>
                  <a:prstClr val="black"/>
                </a:solidFill>
              </a:rPr>
              <a:t>聯絡我們</a:t>
            </a:r>
          </a:p>
        </p:txBody>
      </p:sp>
      <p:sp>
        <p:nvSpPr>
          <p:cNvPr id="15" name="矩形 14"/>
          <p:cNvSpPr/>
          <p:nvPr/>
        </p:nvSpPr>
        <p:spPr>
          <a:xfrm>
            <a:off x="1327687" y="4940376"/>
            <a:ext cx="5012077" cy="8648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1400" dirty="0">
                <a:solidFill>
                  <a:prstClr val="white"/>
                </a:solidFill>
                <a:latin typeface="微軟正黑體"/>
              </a:rPr>
              <a:t>聯絡我們</a:t>
            </a:r>
          </a:p>
          <a:p>
            <a:pPr algn="ctr" fontAlgn="auto">
              <a:spcBef>
                <a:spcPts val="0"/>
              </a:spcBef>
              <a:spcAft>
                <a:spcPts val="0"/>
              </a:spcAft>
            </a:pPr>
            <a:endParaRPr kumimoji="0" lang="zh-TW" altLang="en-US" dirty="0">
              <a:solidFill>
                <a:prstClr val="white"/>
              </a:solidFill>
              <a:latin typeface="微軟正黑體"/>
              <a:ea typeface="微軟正黑體"/>
            </a:endParaRPr>
          </a:p>
        </p:txBody>
      </p:sp>
    </p:spTree>
    <p:extLst>
      <p:ext uri="{BB962C8B-B14F-4D97-AF65-F5344CB8AC3E}">
        <p14:creationId xmlns:p14="http://schemas.microsoft.com/office/powerpoint/2010/main" val="14557448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參、功能介紹</a:t>
            </a:r>
            <a:endParaRPr lang="zh-TW" altLang="en-US" dirty="0">
              <a:latin typeface="+mj-ea"/>
            </a:endParaRPr>
          </a:p>
        </p:txBody>
      </p:sp>
      <p:sp>
        <p:nvSpPr>
          <p:cNvPr id="2" name="內容版面配置區 1"/>
          <p:cNvSpPr>
            <a:spLocks noGrp="1"/>
          </p:cNvSpPr>
          <p:nvPr>
            <p:ph sz="quarter" idx="1"/>
          </p:nvPr>
        </p:nvSpPr>
        <p:spPr/>
        <p:txBody>
          <a:bodyPr>
            <a:normAutofit/>
          </a:bodyPr>
          <a:lstStyle/>
          <a:p>
            <a:r>
              <a:rPr lang="zh-TW" altLang="en-US" dirty="0">
                <a:latin typeface="+mj-ea"/>
                <a:ea typeface="+mj-ea"/>
              </a:rPr>
              <a:t>一般使用者－轉銜通報</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49</a:t>
            </a:fld>
            <a:endParaRPr lang="zh-TW" altLang="en-US" dirty="0">
              <a:latin typeface="微軟正黑體"/>
            </a:endParaRPr>
          </a:p>
        </p:txBody>
      </p:sp>
      <p:pic>
        <p:nvPicPr>
          <p:cNvPr id="5" name="內容版面配置區 4"/>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251520" y="1556792"/>
            <a:ext cx="5472608" cy="3928829"/>
          </a:xfrm>
          <a:prstGeom prst="rect">
            <a:avLst/>
          </a:prstGeom>
        </p:spPr>
      </p:pic>
      <p:pic>
        <p:nvPicPr>
          <p:cNvPr id="8" name="內容版面配置區 7"/>
          <p:cNvPicPr>
            <a:picLocks noGrp="1" noChangeAspect="1"/>
          </p:cNvPicPr>
          <p:nvPr>
            <p:ph sz="quarter" idx="14"/>
          </p:nvPr>
        </p:nvPicPr>
        <p:blipFill>
          <a:blip r:embed="rId4" cstate="screen">
            <a:extLst>
              <a:ext uri="{28A0092B-C50C-407E-A947-70E740481C1C}">
                <a14:useLocalDpi xmlns:a14="http://schemas.microsoft.com/office/drawing/2010/main"/>
              </a:ext>
            </a:extLst>
          </a:blip>
          <a:stretch>
            <a:fillRect/>
          </a:stretch>
        </p:blipFill>
        <p:spPr>
          <a:xfrm>
            <a:off x="4261505" y="3212976"/>
            <a:ext cx="4714220" cy="3384376"/>
          </a:xfrm>
          <a:prstGeom prst="rect">
            <a:avLst/>
          </a:prstGeom>
        </p:spPr>
      </p:pic>
      <p:sp>
        <p:nvSpPr>
          <p:cNvPr id="9" name="矩形 8"/>
          <p:cNvSpPr/>
          <p:nvPr/>
        </p:nvSpPr>
        <p:spPr>
          <a:xfrm>
            <a:off x="4716016" y="5229225"/>
            <a:ext cx="2088232" cy="3600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a:ea typeface="微軟正黑體"/>
            </a:endParaRPr>
          </a:p>
        </p:txBody>
      </p:sp>
    </p:spTree>
    <p:extLst>
      <p:ext uri="{BB962C8B-B14F-4D97-AF65-F5344CB8AC3E}">
        <p14:creationId xmlns:p14="http://schemas.microsoft.com/office/powerpoint/2010/main" val="42248265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27584" y="1052736"/>
            <a:ext cx="7776864" cy="4525963"/>
          </a:xfrm>
        </p:spPr>
        <p:txBody>
          <a:bodyPr/>
          <a:lstStyle/>
          <a:p>
            <a:pPr>
              <a:buFont typeface="Wingdings" panose="05000000000000000000" pitchFamily="2" charset="2"/>
              <a:buChar char="ü"/>
            </a:pPr>
            <a:r>
              <a:rPr lang="zh-TW" altLang="en-US" dirty="0">
                <a:solidFill>
                  <a:schemeClr val="tx1"/>
                </a:solidFill>
              </a:rPr>
              <a:t>特教學生轉銜</a:t>
            </a:r>
            <a:endParaRPr lang="en-US" altLang="zh-TW" dirty="0">
              <a:solidFill>
                <a:schemeClr val="tx1"/>
              </a:solidFill>
            </a:endParaRPr>
          </a:p>
          <a:p>
            <a:pPr marL="357188" indent="0">
              <a:buNone/>
            </a:pPr>
            <a:r>
              <a:rPr lang="zh-TW" altLang="en-US" dirty="0">
                <a:hlinkClick r:id="rId2"/>
              </a:rPr>
              <a:t>新北市特殊教育學生鑑定安置及就學輔導實施辦法</a:t>
            </a:r>
            <a:endParaRPr lang="en-US" altLang="zh-TW" dirty="0"/>
          </a:p>
          <a:p>
            <a:pPr marL="1524000" indent="-1166813">
              <a:spcBef>
                <a:spcPts val="1200"/>
              </a:spcBef>
              <a:buNone/>
            </a:pPr>
            <a:r>
              <a:rPr lang="zh-TW" altLang="en-US" sz="2800" i="1" dirty="0">
                <a:solidFill>
                  <a:schemeClr val="tx1"/>
                </a:solidFill>
                <a:latin typeface="+mn-ea"/>
              </a:rPr>
              <a:t>第</a:t>
            </a:r>
            <a:r>
              <a:rPr lang="en-US" altLang="zh-TW" sz="2800" i="1" dirty="0">
                <a:solidFill>
                  <a:schemeClr val="tx1"/>
                </a:solidFill>
                <a:latin typeface="+mn-ea"/>
              </a:rPr>
              <a:t>7</a:t>
            </a:r>
            <a:r>
              <a:rPr lang="zh-TW" altLang="en-US" sz="2800" i="1" dirty="0">
                <a:solidFill>
                  <a:schemeClr val="tx1"/>
                </a:solidFill>
                <a:latin typeface="+mn-ea"/>
              </a:rPr>
              <a:t>條  學校、園所應確實執行鑑定安置會議之議決，不得有或變更之情事；對轉換教育階段之特殊教育學生，應確實辦理</a:t>
            </a:r>
            <a:r>
              <a:rPr lang="zh-TW" altLang="en-US" sz="2800" i="1" u="sng" dirty="0">
                <a:solidFill>
                  <a:schemeClr val="tx1"/>
                </a:solidFill>
                <a:latin typeface="+mn-ea"/>
              </a:rPr>
              <a:t>轉銜</a:t>
            </a:r>
            <a:r>
              <a:rPr lang="zh-TW" altLang="en-US" sz="2800" i="1" dirty="0">
                <a:solidFill>
                  <a:schemeClr val="tx1"/>
                </a:solidFill>
                <a:latin typeface="+mn-ea"/>
              </a:rPr>
              <a:t>服務並提供入學輔導。</a:t>
            </a:r>
            <a:endParaRPr lang="en-US" altLang="zh-TW" sz="2800" i="1" dirty="0">
              <a:solidFill>
                <a:schemeClr val="tx1"/>
              </a:solidFill>
              <a:latin typeface="+mn-ea"/>
            </a:endParaRPr>
          </a:p>
          <a:p>
            <a:endParaRPr lang="zh-TW" altLang="en-US" dirty="0"/>
          </a:p>
        </p:txBody>
      </p:sp>
    </p:spTree>
    <p:extLst>
      <p:ext uri="{BB962C8B-B14F-4D97-AF65-F5344CB8AC3E}">
        <p14:creationId xmlns:p14="http://schemas.microsoft.com/office/powerpoint/2010/main" val="35778527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參、功能介紹</a:t>
            </a:r>
            <a:endParaRPr lang="zh-TW" altLang="en-US" dirty="0">
              <a:latin typeface="+mj-ea"/>
            </a:endParaRPr>
          </a:p>
        </p:txBody>
      </p:sp>
      <p:sp>
        <p:nvSpPr>
          <p:cNvPr id="2" name="內容版面配置區 1"/>
          <p:cNvSpPr>
            <a:spLocks noGrp="1"/>
          </p:cNvSpPr>
          <p:nvPr>
            <p:ph sz="quarter" idx="1"/>
          </p:nvPr>
        </p:nvSpPr>
        <p:spPr/>
        <p:txBody>
          <a:bodyPr>
            <a:normAutofit/>
          </a:bodyPr>
          <a:lstStyle/>
          <a:p>
            <a:r>
              <a:rPr lang="zh-TW" altLang="en-US" dirty="0">
                <a:latin typeface="+mj-ea"/>
                <a:ea typeface="+mj-ea"/>
              </a:rPr>
              <a:t>一般使用者－新生資料彙入比對</a:t>
            </a:r>
          </a:p>
        </p:txBody>
      </p:sp>
      <p:sp>
        <p:nvSpPr>
          <p:cNvPr id="7" name="內容版面配置區 6"/>
          <p:cNvSpPr>
            <a:spLocks noGrp="1"/>
          </p:cNvSpPr>
          <p:nvPr>
            <p:ph sz="quarter" idx="13"/>
          </p:nvPr>
        </p:nvSpPr>
        <p:spPr>
          <a:xfrm>
            <a:off x="251520" y="1628800"/>
            <a:ext cx="2448272" cy="5040560"/>
          </a:xfrm>
        </p:spPr>
        <p:txBody>
          <a:bodyPr/>
          <a:lstStyle/>
          <a:p>
            <a:r>
              <a:rPr lang="zh-TW" altLang="en-US" dirty="0">
                <a:latin typeface="+mj-ea"/>
                <a:ea typeface="+mj-ea"/>
              </a:rPr>
              <a:t>將新生資料</a:t>
            </a:r>
            <a:r>
              <a:rPr lang="en-US" altLang="zh-TW" dirty="0">
                <a:latin typeface="+mj-ea"/>
                <a:ea typeface="+mj-ea"/>
              </a:rPr>
              <a:t>(</a:t>
            </a:r>
            <a:r>
              <a:rPr lang="zh-TW" altLang="en-US" dirty="0">
                <a:latin typeface="+mj-ea"/>
                <a:ea typeface="+mj-ea"/>
              </a:rPr>
              <a:t>身分證字號</a:t>
            </a:r>
            <a:r>
              <a:rPr lang="en-US" altLang="zh-TW" dirty="0">
                <a:latin typeface="+mj-ea"/>
                <a:ea typeface="+mj-ea"/>
              </a:rPr>
              <a:t>)</a:t>
            </a:r>
            <a:r>
              <a:rPr lang="zh-TW" altLang="en-US" dirty="0">
                <a:latin typeface="+mj-ea"/>
                <a:ea typeface="+mj-ea"/>
              </a:rPr>
              <a:t>彙入，系統進行比對</a:t>
            </a:r>
            <a:endParaRPr lang="en-US" altLang="zh-TW" dirty="0">
              <a:latin typeface="+mj-ea"/>
              <a:ea typeface="+mj-ea"/>
            </a:endParaRPr>
          </a:p>
          <a:p>
            <a:r>
              <a:rPr lang="zh-TW" altLang="en-US" dirty="0">
                <a:latin typeface="+mj-ea"/>
                <a:ea typeface="+mj-ea"/>
              </a:rPr>
              <a:t>可將已通報之轉銜學生確認轉銜</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50</a:t>
            </a:fld>
            <a:endParaRPr lang="zh-TW" altLang="en-US" dirty="0">
              <a:latin typeface="微軟正黑體"/>
            </a:endParaRPr>
          </a:p>
        </p:txBody>
      </p:sp>
      <p:pic>
        <p:nvPicPr>
          <p:cNvPr id="8" name="內容版面配置區 7"/>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71800" y="1844822"/>
            <a:ext cx="6123888" cy="4032449"/>
          </a:xfrm>
          <a:prstGeom prst="rect">
            <a:avLst/>
          </a:prstGeom>
        </p:spPr>
      </p:pic>
    </p:spTree>
    <p:extLst>
      <p:ext uri="{BB962C8B-B14F-4D97-AF65-F5344CB8AC3E}">
        <p14:creationId xmlns:p14="http://schemas.microsoft.com/office/powerpoint/2010/main" val="24294726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參、功能介紹</a:t>
            </a:r>
            <a:endParaRPr lang="zh-TW" altLang="en-US" dirty="0">
              <a:latin typeface="+mj-ea"/>
            </a:endParaRPr>
          </a:p>
        </p:txBody>
      </p:sp>
      <p:sp>
        <p:nvSpPr>
          <p:cNvPr id="2" name="內容版面配置區 1"/>
          <p:cNvSpPr>
            <a:spLocks noGrp="1"/>
          </p:cNvSpPr>
          <p:nvPr>
            <p:ph sz="quarter" idx="1"/>
          </p:nvPr>
        </p:nvSpPr>
        <p:spPr/>
        <p:txBody>
          <a:bodyPr>
            <a:normAutofit/>
          </a:bodyPr>
          <a:lstStyle/>
          <a:p>
            <a:r>
              <a:rPr lang="zh-TW" altLang="en-US" dirty="0">
                <a:latin typeface="+mj-ea"/>
                <a:ea typeface="+mj-ea"/>
              </a:rPr>
              <a:t>一般使用者－學生轉銜資料查詢</a:t>
            </a:r>
          </a:p>
        </p:txBody>
      </p:sp>
      <p:sp>
        <p:nvSpPr>
          <p:cNvPr id="7" name="內容版面配置區 6"/>
          <p:cNvSpPr>
            <a:spLocks noGrp="1"/>
          </p:cNvSpPr>
          <p:nvPr>
            <p:ph sz="quarter" idx="13"/>
          </p:nvPr>
        </p:nvSpPr>
        <p:spPr>
          <a:xfrm>
            <a:off x="251520" y="1628800"/>
            <a:ext cx="2448272" cy="5040560"/>
          </a:xfrm>
        </p:spPr>
        <p:txBody>
          <a:bodyPr>
            <a:normAutofit/>
          </a:bodyPr>
          <a:lstStyle/>
          <a:p>
            <a:r>
              <a:rPr lang="zh-TW" altLang="en-US" sz="2200" dirty="0">
                <a:latin typeface="+mj-ea"/>
                <a:ea typeface="+mj-ea"/>
              </a:rPr>
              <a:t>輸入身分證字號</a:t>
            </a:r>
            <a:endParaRPr lang="en-US" altLang="zh-TW" sz="2200" dirty="0">
              <a:latin typeface="+mj-ea"/>
              <a:ea typeface="+mj-ea"/>
            </a:endParaRPr>
          </a:p>
          <a:p>
            <a:r>
              <a:rPr lang="zh-TW" altLang="en-US" sz="2200" dirty="0">
                <a:latin typeface="+mj-ea"/>
                <a:ea typeface="+mj-ea"/>
              </a:rPr>
              <a:t>查詢類別</a:t>
            </a:r>
            <a:endParaRPr lang="en-US" altLang="zh-TW" sz="2200" dirty="0">
              <a:latin typeface="+mj-ea"/>
              <a:ea typeface="+mj-ea"/>
            </a:endParaRPr>
          </a:p>
          <a:p>
            <a:pPr lvl="1"/>
            <a:r>
              <a:rPr lang="zh-TW" altLang="en-US" sz="2200" dirty="0">
                <a:latin typeface="+mj-ea"/>
                <a:ea typeface="+mj-ea"/>
              </a:rPr>
              <a:t>未接收</a:t>
            </a:r>
            <a:endParaRPr lang="en-US" altLang="zh-TW" sz="2200" dirty="0">
              <a:latin typeface="+mj-ea"/>
              <a:ea typeface="+mj-ea"/>
            </a:endParaRPr>
          </a:p>
          <a:p>
            <a:pPr lvl="1"/>
            <a:r>
              <a:rPr lang="zh-TW" altLang="en-US" sz="2200" dirty="0">
                <a:latin typeface="+mj-ea"/>
                <a:ea typeface="+mj-ea"/>
              </a:rPr>
              <a:t>己接收</a:t>
            </a:r>
            <a:endParaRPr lang="en-US" altLang="zh-TW" sz="2200" dirty="0">
              <a:latin typeface="+mj-ea"/>
              <a:ea typeface="+mj-ea"/>
            </a:endParaRPr>
          </a:p>
          <a:p>
            <a:pPr lvl="1"/>
            <a:r>
              <a:rPr lang="zh-TW" altLang="en-US" sz="2200" dirty="0">
                <a:latin typeface="+mj-ea"/>
                <a:ea typeface="+mj-ea"/>
              </a:rPr>
              <a:t>全部</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51</a:t>
            </a:fld>
            <a:endParaRPr lang="zh-TW" altLang="en-US" dirty="0">
              <a:latin typeface="微軟正黑體"/>
            </a:endParaRPr>
          </a:p>
        </p:txBody>
      </p:sp>
      <p:pic>
        <p:nvPicPr>
          <p:cNvPr id="10" name="內容版面配置區 9"/>
          <p:cNvPicPr>
            <a:picLocks noGrp="1" noChangeAspect="1"/>
          </p:cNvPicPr>
          <p:nvPr>
            <p:ph sz="quarter" idx="14"/>
          </p:nvPr>
        </p:nvPicPr>
        <p:blipFill>
          <a:blip r:embed="rId3" cstate="screen">
            <a:extLst>
              <a:ext uri="{28A0092B-C50C-407E-A947-70E740481C1C}">
                <a14:useLocalDpi xmlns:a14="http://schemas.microsoft.com/office/drawing/2010/main"/>
              </a:ext>
            </a:extLst>
          </a:blip>
          <a:stretch>
            <a:fillRect/>
          </a:stretch>
        </p:blipFill>
        <p:spPr>
          <a:xfrm>
            <a:off x="2671726" y="1844823"/>
            <a:ext cx="6221449" cy="4370266"/>
          </a:xfrm>
          <a:prstGeom prst="rect">
            <a:avLst/>
          </a:prstGeom>
        </p:spPr>
      </p:pic>
    </p:spTree>
    <p:extLst>
      <p:ext uri="{BB962C8B-B14F-4D97-AF65-F5344CB8AC3E}">
        <p14:creationId xmlns:p14="http://schemas.microsoft.com/office/powerpoint/2010/main" val="4581639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參、功能介紹</a:t>
            </a:r>
            <a:endParaRPr lang="zh-TW" altLang="en-US" dirty="0">
              <a:latin typeface="+mj-ea"/>
            </a:endParaRPr>
          </a:p>
        </p:txBody>
      </p:sp>
      <p:sp>
        <p:nvSpPr>
          <p:cNvPr id="2" name="內容版面配置區 1"/>
          <p:cNvSpPr>
            <a:spLocks noGrp="1"/>
          </p:cNvSpPr>
          <p:nvPr>
            <p:ph sz="quarter" idx="1"/>
          </p:nvPr>
        </p:nvSpPr>
        <p:spPr/>
        <p:txBody>
          <a:bodyPr>
            <a:normAutofit/>
          </a:bodyPr>
          <a:lstStyle/>
          <a:p>
            <a:r>
              <a:rPr lang="zh-TW" altLang="en-US" dirty="0">
                <a:latin typeface="+mj-ea"/>
                <a:ea typeface="+mj-ea"/>
              </a:rPr>
              <a:t>主管機關－</a:t>
            </a:r>
            <a:r>
              <a:rPr lang="zh-TW" altLang="en-US" dirty="0">
                <a:latin typeface="+mj-ea"/>
              </a:rPr>
              <a:t>學生轉銜</a:t>
            </a:r>
            <a:r>
              <a:rPr lang="zh-TW" altLang="en-US" dirty="0">
                <a:latin typeface="+mj-ea"/>
                <a:ea typeface="+mj-ea"/>
              </a:rPr>
              <a:t>資料查詢</a:t>
            </a:r>
          </a:p>
        </p:txBody>
      </p:sp>
      <p:sp>
        <p:nvSpPr>
          <p:cNvPr id="7" name="內容版面配置區 6"/>
          <p:cNvSpPr>
            <a:spLocks noGrp="1"/>
          </p:cNvSpPr>
          <p:nvPr>
            <p:ph sz="quarter" idx="13"/>
          </p:nvPr>
        </p:nvSpPr>
        <p:spPr>
          <a:xfrm>
            <a:off x="251520" y="1628800"/>
            <a:ext cx="2448272" cy="5040560"/>
          </a:xfrm>
        </p:spPr>
        <p:txBody>
          <a:bodyPr>
            <a:normAutofit lnSpcReduction="10000"/>
          </a:bodyPr>
          <a:lstStyle/>
          <a:p>
            <a:r>
              <a:rPr lang="zh-TW" altLang="en-US" sz="2200" dirty="0">
                <a:latin typeface="+mj-ea"/>
                <a:ea typeface="+mj-ea"/>
              </a:rPr>
              <a:t>查詢類別</a:t>
            </a:r>
            <a:endParaRPr lang="en-US" altLang="zh-TW" sz="2200" dirty="0">
              <a:latin typeface="+mj-ea"/>
              <a:ea typeface="+mj-ea"/>
            </a:endParaRPr>
          </a:p>
          <a:p>
            <a:pPr lvl="1"/>
            <a:r>
              <a:rPr lang="zh-TW" altLang="en-US" sz="1900" dirty="0">
                <a:latin typeface="+mj-ea"/>
                <a:ea typeface="+mj-ea"/>
              </a:rPr>
              <a:t>未接收</a:t>
            </a:r>
            <a:endParaRPr lang="en-US" altLang="zh-TW" sz="1900" dirty="0">
              <a:latin typeface="+mj-ea"/>
              <a:ea typeface="+mj-ea"/>
            </a:endParaRPr>
          </a:p>
          <a:p>
            <a:pPr lvl="1"/>
            <a:r>
              <a:rPr lang="zh-TW" altLang="en-US" sz="1900" dirty="0">
                <a:latin typeface="+mj-ea"/>
                <a:ea typeface="+mj-ea"/>
              </a:rPr>
              <a:t>己接收</a:t>
            </a:r>
            <a:endParaRPr lang="en-US" altLang="zh-TW" sz="1900" dirty="0">
              <a:latin typeface="+mj-ea"/>
              <a:ea typeface="+mj-ea"/>
            </a:endParaRPr>
          </a:p>
          <a:p>
            <a:pPr lvl="1"/>
            <a:r>
              <a:rPr lang="zh-TW" altLang="en-US" sz="1900" dirty="0">
                <a:latin typeface="+mj-ea"/>
                <a:ea typeface="+mj-ea"/>
              </a:rPr>
              <a:t>全部</a:t>
            </a:r>
            <a:endParaRPr lang="en-US" altLang="zh-TW" sz="1900" dirty="0">
              <a:latin typeface="+mj-ea"/>
              <a:ea typeface="+mj-ea"/>
            </a:endParaRPr>
          </a:p>
          <a:p>
            <a:r>
              <a:rPr lang="zh-TW" altLang="en-US" sz="2200" dirty="0">
                <a:latin typeface="+mj-ea"/>
                <a:ea typeface="+mj-ea"/>
              </a:rPr>
              <a:t>輸入身分證字號</a:t>
            </a:r>
            <a:endParaRPr lang="en-US" altLang="zh-TW" sz="2200" dirty="0">
              <a:latin typeface="+mj-ea"/>
              <a:ea typeface="+mj-ea"/>
            </a:endParaRPr>
          </a:p>
          <a:p>
            <a:r>
              <a:rPr lang="zh-TW" altLang="en-US" sz="2200" dirty="0">
                <a:latin typeface="+mj-ea"/>
                <a:ea typeface="+mj-ea"/>
              </a:rPr>
              <a:t>學校查詢</a:t>
            </a:r>
            <a:endParaRPr lang="en-US" altLang="zh-TW" sz="2200" dirty="0">
              <a:latin typeface="+mj-ea"/>
              <a:ea typeface="+mj-ea"/>
            </a:endParaRPr>
          </a:p>
          <a:p>
            <a:pPr lvl="1"/>
            <a:r>
              <a:rPr lang="zh-TW" altLang="en-US" sz="1900" dirty="0">
                <a:latin typeface="+mj-ea"/>
                <a:ea typeface="+mj-ea"/>
              </a:rPr>
              <a:t>教育階段</a:t>
            </a:r>
            <a:endParaRPr lang="en-US" altLang="zh-TW" sz="1900" dirty="0">
              <a:latin typeface="+mj-ea"/>
              <a:ea typeface="+mj-ea"/>
            </a:endParaRPr>
          </a:p>
          <a:p>
            <a:pPr lvl="1"/>
            <a:r>
              <a:rPr lang="zh-TW" altLang="en-US" sz="1900" dirty="0">
                <a:latin typeface="+mj-ea"/>
                <a:ea typeface="+mj-ea"/>
              </a:rPr>
              <a:t>縣市</a:t>
            </a:r>
            <a:endParaRPr lang="en-US" altLang="zh-TW" sz="1900" dirty="0">
              <a:latin typeface="+mj-ea"/>
              <a:ea typeface="+mj-ea"/>
            </a:endParaRPr>
          </a:p>
          <a:p>
            <a:pPr lvl="1"/>
            <a:r>
              <a:rPr lang="zh-TW" altLang="en-US" sz="1900" dirty="0">
                <a:latin typeface="+mj-ea"/>
                <a:ea typeface="+mj-ea"/>
              </a:rPr>
              <a:t>區域</a:t>
            </a:r>
            <a:endParaRPr lang="en-US" altLang="zh-TW" sz="1900" dirty="0">
              <a:latin typeface="+mj-ea"/>
              <a:ea typeface="+mj-ea"/>
            </a:endParaRPr>
          </a:p>
          <a:p>
            <a:pPr lvl="1"/>
            <a:r>
              <a:rPr lang="zh-TW" altLang="en-US" sz="1900" dirty="0">
                <a:latin typeface="+mj-ea"/>
                <a:ea typeface="+mj-ea"/>
              </a:rPr>
              <a:t>學校名稱</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52</a:t>
            </a:fld>
            <a:endParaRPr lang="zh-TW" altLang="en-US" dirty="0">
              <a:latin typeface="微軟正黑體"/>
            </a:endParaRPr>
          </a:p>
        </p:txBody>
      </p:sp>
      <p:pic>
        <p:nvPicPr>
          <p:cNvPr id="5" name="內容版面配置區 4"/>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647053" y="1772816"/>
            <a:ext cx="6285057" cy="4337942"/>
          </a:xfrm>
          <a:prstGeom prst="rect">
            <a:avLst/>
          </a:prstGeom>
        </p:spPr>
      </p:pic>
    </p:spTree>
    <p:extLst>
      <p:ext uri="{BB962C8B-B14F-4D97-AF65-F5344CB8AC3E}">
        <p14:creationId xmlns:p14="http://schemas.microsoft.com/office/powerpoint/2010/main" val="3716353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參、功能介紹</a:t>
            </a:r>
            <a:endParaRPr lang="zh-TW" altLang="en-US" dirty="0">
              <a:latin typeface="+mj-ea"/>
            </a:endParaRPr>
          </a:p>
        </p:txBody>
      </p:sp>
      <p:sp>
        <p:nvSpPr>
          <p:cNvPr id="2" name="內容版面配置區 1"/>
          <p:cNvSpPr>
            <a:spLocks noGrp="1"/>
          </p:cNvSpPr>
          <p:nvPr>
            <p:ph sz="quarter" idx="1"/>
          </p:nvPr>
        </p:nvSpPr>
        <p:spPr/>
        <p:txBody>
          <a:bodyPr>
            <a:normAutofit/>
          </a:bodyPr>
          <a:lstStyle/>
          <a:p>
            <a:r>
              <a:rPr lang="zh-TW" altLang="en-US" dirty="0">
                <a:latin typeface="+mj-ea"/>
                <a:ea typeface="+mj-ea"/>
              </a:rPr>
              <a:t>主管機關－逾六個月轉銜名單查詢</a:t>
            </a:r>
          </a:p>
        </p:txBody>
      </p:sp>
      <p:sp>
        <p:nvSpPr>
          <p:cNvPr id="7" name="內容版面配置區 6"/>
          <p:cNvSpPr>
            <a:spLocks noGrp="1"/>
          </p:cNvSpPr>
          <p:nvPr>
            <p:ph sz="quarter" idx="13"/>
          </p:nvPr>
        </p:nvSpPr>
        <p:spPr>
          <a:xfrm>
            <a:off x="251520" y="1628800"/>
            <a:ext cx="2448272" cy="5040560"/>
          </a:xfrm>
        </p:spPr>
        <p:txBody>
          <a:bodyPr/>
          <a:lstStyle/>
          <a:p>
            <a:r>
              <a:rPr lang="zh-TW" altLang="en-US" dirty="0">
                <a:latin typeface="+mj-ea"/>
                <a:ea typeface="+mj-ea"/>
              </a:rPr>
              <a:t>顯示超過</a:t>
            </a:r>
            <a:r>
              <a:rPr lang="en-US" altLang="zh-TW" dirty="0">
                <a:latin typeface="+mj-ea"/>
                <a:ea typeface="+mj-ea"/>
              </a:rPr>
              <a:t>6</a:t>
            </a:r>
            <a:r>
              <a:rPr lang="zh-TW" altLang="en-US" dirty="0">
                <a:latin typeface="+mj-ea"/>
                <a:ea typeface="+mj-ea"/>
              </a:rPr>
              <a:t>個月仍未有轉入學校資料</a:t>
            </a:r>
            <a:endParaRPr lang="en-US" altLang="zh-TW" dirty="0">
              <a:latin typeface="+mj-ea"/>
              <a:ea typeface="+mj-ea"/>
            </a:endParaRPr>
          </a:p>
          <a:p>
            <a:r>
              <a:rPr lang="zh-TW" altLang="en-US" dirty="0">
                <a:latin typeface="+mj-ea"/>
                <a:ea typeface="+mj-ea"/>
              </a:rPr>
              <a:t>可下載資料、列印資料</a:t>
            </a:r>
            <a:endParaRPr lang="en-US" altLang="zh-TW" dirty="0">
              <a:latin typeface="+mj-ea"/>
              <a:ea typeface="+mj-ea"/>
            </a:endParaRPr>
          </a:p>
          <a:p>
            <a:r>
              <a:rPr lang="zh-TW" altLang="en-US" dirty="0">
                <a:latin typeface="+mj-ea"/>
                <a:ea typeface="+mj-ea"/>
              </a:rPr>
              <a:t>可查看詳細通報資料</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53</a:t>
            </a:fld>
            <a:endParaRPr lang="zh-TW" altLang="en-US" dirty="0">
              <a:latin typeface="微軟正黑體"/>
            </a:endParaRPr>
          </a:p>
        </p:txBody>
      </p:sp>
      <p:pic>
        <p:nvPicPr>
          <p:cNvPr id="8" name="內容版面配置區 7"/>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688084" y="1772816"/>
            <a:ext cx="6259757" cy="4320480"/>
          </a:xfrm>
          <a:prstGeom prst="rect">
            <a:avLst/>
          </a:prstGeom>
        </p:spPr>
      </p:pic>
    </p:spTree>
    <p:extLst>
      <p:ext uri="{BB962C8B-B14F-4D97-AF65-F5344CB8AC3E}">
        <p14:creationId xmlns:p14="http://schemas.microsoft.com/office/powerpoint/2010/main" val="33866246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ea typeface="+mj-ea"/>
              </a:rPr>
              <a:t>1.</a:t>
            </a:r>
            <a:r>
              <a:rPr lang="zh-TW" altLang="en-US" dirty="0">
                <a:latin typeface="+mj-ea"/>
                <a:ea typeface="+mj-ea"/>
              </a:rPr>
              <a:t>系統登入</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54</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8" name="內容版面配置區 9"/>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395536" y="1844823"/>
            <a:ext cx="6768752" cy="4282504"/>
          </a:xfrm>
          <a:prstGeom prst="rect">
            <a:avLst/>
          </a:prstGeom>
        </p:spPr>
      </p:pic>
      <p:sp>
        <p:nvSpPr>
          <p:cNvPr id="10" name="矩形 9"/>
          <p:cNvSpPr/>
          <p:nvPr/>
        </p:nvSpPr>
        <p:spPr>
          <a:xfrm>
            <a:off x="2627784" y="2852936"/>
            <a:ext cx="1728192" cy="34259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1" name="圖說文字: 直線加上框線和強調線 10"/>
          <p:cNvSpPr/>
          <p:nvPr/>
        </p:nvSpPr>
        <p:spPr>
          <a:xfrm>
            <a:off x="5054692" y="1596185"/>
            <a:ext cx="3909796" cy="1599347"/>
          </a:xfrm>
          <a:prstGeom prst="accentBorderCallout1">
            <a:avLst>
              <a:gd name="adj1" fmla="val 18750"/>
              <a:gd name="adj2" fmla="val -8333"/>
              <a:gd name="adj3" fmla="val 75115"/>
              <a:gd name="adj4" fmla="val -24052"/>
            </a:avLst>
          </a:prstGeom>
          <a:solidFill>
            <a:srgbClr val="F9B073"/>
          </a:solidFill>
        </p:spPr>
        <p:style>
          <a:lnRef idx="3">
            <a:schemeClr val="lt1"/>
          </a:lnRef>
          <a:fillRef idx="1">
            <a:schemeClr val="accent6"/>
          </a:fillRef>
          <a:effectRef idx="1">
            <a:schemeClr val="accent6"/>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國小</a:t>
            </a:r>
            <a:r>
              <a:rPr kumimoji="0" lang="en-US" altLang="zh-TW" dirty="0">
                <a:solidFill>
                  <a:prstClr val="black"/>
                </a:solidFill>
              </a:rPr>
              <a:t>/</a:t>
            </a:r>
            <a:r>
              <a:rPr kumimoji="0" lang="zh-TW" altLang="en-US" dirty="0">
                <a:solidFill>
                  <a:prstClr val="black"/>
                </a:solidFill>
              </a:rPr>
              <a:t>國中</a:t>
            </a:r>
            <a:r>
              <a:rPr kumimoji="0" lang="en-US" altLang="zh-TW" dirty="0">
                <a:solidFill>
                  <a:prstClr val="black"/>
                </a:solidFill>
              </a:rPr>
              <a:t>/</a:t>
            </a:r>
            <a:r>
              <a:rPr kumimoji="0" lang="zh-TW" altLang="en-US" dirty="0">
                <a:solidFill>
                  <a:prstClr val="black"/>
                </a:solidFill>
              </a:rPr>
              <a:t>高中職：長度</a:t>
            </a:r>
            <a:r>
              <a:rPr kumimoji="0" lang="en-US" altLang="zh-TW" dirty="0">
                <a:solidFill>
                  <a:prstClr val="black"/>
                </a:solidFill>
              </a:rPr>
              <a:t>6</a:t>
            </a:r>
            <a:r>
              <a:rPr kumimoji="0" lang="zh-TW" altLang="en-US" dirty="0">
                <a:solidFill>
                  <a:prstClr val="black"/>
                </a:solidFill>
              </a:rPr>
              <a:t>碼</a:t>
            </a:r>
            <a:r>
              <a:rPr kumimoji="0" lang="en-US" altLang="zh-TW" dirty="0">
                <a:solidFill>
                  <a:prstClr val="black"/>
                </a:solidFill>
              </a:rPr>
              <a:t>(</a:t>
            </a:r>
            <a:r>
              <a:rPr kumimoji="0" lang="zh-TW" altLang="en-US" dirty="0">
                <a:solidFill>
                  <a:prstClr val="black"/>
                </a:solidFill>
              </a:rPr>
              <a:t>教育部統計處可查詢</a:t>
            </a:r>
            <a:r>
              <a:rPr kumimoji="0" lang="en-US" altLang="zh-TW" dirty="0">
                <a:solidFill>
                  <a:prstClr val="black"/>
                </a:solidFill>
              </a:rPr>
              <a:t>)</a:t>
            </a: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附設國中</a:t>
            </a:r>
            <a:r>
              <a:rPr kumimoji="0" lang="en-US" altLang="zh-TW" dirty="0">
                <a:solidFill>
                  <a:prstClr val="black"/>
                </a:solidFill>
              </a:rPr>
              <a:t>/</a:t>
            </a:r>
            <a:r>
              <a:rPr kumimoji="0" lang="zh-TW" altLang="en-US" dirty="0">
                <a:solidFill>
                  <a:prstClr val="black"/>
                </a:solidFill>
              </a:rPr>
              <a:t>附設國中</a:t>
            </a:r>
            <a:r>
              <a:rPr kumimoji="0" lang="en-US" altLang="zh-TW" dirty="0">
                <a:solidFill>
                  <a:prstClr val="black"/>
                </a:solidFill>
              </a:rPr>
              <a:t>/</a:t>
            </a:r>
            <a:r>
              <a:rPr kumimoji="0" lang="zh-TW" altLang="en-US" dirty="0">
                <a:solidFill>
                  <a:prstClr val="black"/>
                </a:solidFill>
              </a:rPr>
              <a:t>完全中學：學校代碼＋英文字</a:t>
            </a:r>
            <a:r>
              <a:rPr kumimoji="0" lang="en-US" altLang="zh-TW" dirty="0">
                <a:solidFill>
                  <a:prstClr val="black"/>
                </a:solidFill>
              </a:rPr>
              <a:t>(E</a:t>
            </a:r>
            <a:r>
              <a:rPr kumimoji="0" lang="zh-TW" altLang="en-US" dirty="0">
                <a:solidFill>
                  <a:prstClr val="black"/>
                </a:solidFill>
              </a:rPr>
              <a:t>國小</a:t>
            </a:r>
            <a:r>
              <a:rPr kumimoji="0" lang="en-US" altLang="zh-TW" dirty="0">
                <a:solidFill>
                  <a:prstClr val="black"/>
                </a:solidFill>
              </a:rPr>
              <a:t>/J</a:t>
            </a:r>
            <a:r>
              <a:rPr kumimoji="0" lang="zh-TW" altLang="en-US" dirty="0">
                <a:solidFill>
                  <a:prstClr val="black"/>
                </a:solidFill>
              </a:rPr>
              <a:t>國中</a:t>
            </a:r>
            <a:r>
              <a:rPr kumimoji="0" lang="en-US" altLang="zh-TW" dirty="0">
                <a:solidFill>
                  <a:prstClr val="black"/>
                </a:solidFill>
              </a:rPr>
              <a:t>)</a:t>
            </a: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大專技職校院：</a:t>
            </a:r>
            <a:r>
              <a:rPr kumimoji="0" lang="en-US" altLang="zh-TW" dirty="0">
                <a:solidFill>
                  <a:prstClr val="black"/>
                </a:solidFill>
              </a:rPr>
              <a:t>00+</a:t>
            </a:r>
            <a:r>
              <a:rPr kumimoji="0" lang="zh-TW" altLang="en-US" dirty="0">
                <a:solidFill>
                  <a:prstClr val="black"/>
                </a:solidFill>
              </a:rPr>
              <a:t>學校代碼</a:t>
            </a:r>
            <a:r>
              <a:rPr kumimoji="0" lang="en-US" altLang="zh-TW" dirty="0">
                <a:solidFill>
                  <a:prstClr val="black"/>
                </a:solidFill>
              </a:rPr>
              <a:t>(4</a:t>
            </a:r>
            <a:r>
              <a:rPr kumimoji="0" lang="zh-TW" altLang="en-US" dirty="0">
                <a:solidFill>
                  <a:prstClr val="black"/>
                </a:solidFill>
              </a:rPr>
              <a:t>碼</a:t>
            </a:r>
            <a:r>
              <a:rPr kumimoji="0" lang="en-US" altLang="zh-TW" dirty="0">
                <a:solidFill>
                  <a:prstClr val="black"/>
                </a:solidFill>
              </a:rPr>
              <a:t>)</a:t>
            </a:r>
            <a:endParaRPr kumimoji="0" lang="zh-TW" altLang="en-US" dirty="0">
              <a:solidFill>
                <a:prstClr val="black"/>
              </a:solidFill>
            </a:endParaRPr>
          </a:p>
        </p:txBody>
      </p:sp>
      <p:sp>
        <p:nvSpPr>
          <p:cNvPr id="12" name="矩形 11"/>
          <p:cNvSpPr/>
          <p:nvPr/>
        </p:nvSpPr>
        <p:spPr>
          <a:xfrm>
            <a:off x="2623403" y="3195532"/>
            <a:ext cx="1728192" cy="34259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3" name="圖說文字: 直線加上框線和強調線 12"/>
          <p:cNvSpPr/>
          <p:nvPr/>
        </p:nvSpPr>
        <p:spPr>
          <a:xfrm>
            <a:off x="5072598" y="3538127"/>
            <a:ext cx="3891889" cy="2051113"/>
          </a:xfrm>
          <a:prstGeom prst="accentBorderCallout1">
            <a:avLst>
              <a:gd name="adj1" fmla="val 18750"/>
              <a:gd name="adj2" fmla="val -8333"/>
              <a:gd name="adj3" fmla="val -9429"/>
              <a:gd name="adj4" fmla="val -19763"/>
            </a:avLst>
          </a:prstGeom>
          <a:solidFill>
            <a:srgbClr val="D28280"/>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密碼為</a:t>
            </a:r>
            <a:r>
              <a:rPr kumimoji="0" lang="en-US" altLang="zh-TW" dirty="0">
                <a:solidFill>
                  <a:prstClr val="black"/>
                </a:solidFill>
              </a:rPr>
              <a:t>8</a:t>
            </a:r>
            <a:r>
              <a:rPr kumimoji="0" lang="zh-TW" altLang="en-US" dirty="0">
                <a:solidFill>
                  <a:prstClr val="black"/>
                </a:solidFill>
              </a:rPr>
              <a:t>碼以上英數字組合</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初次進入系統請修改密碼</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密碼不記得請使用</a:t>
            </a:r>
            <a:r>
              <a:rPr kumimoji="0" lang="en-US" altLang="zh-TW" dirty="0">
                <a:solidFill>
                  <a:prstClr val="black"/>
                </a:solidFill>
              </a:rPr>
              <a:t>”</a:t>
            </a:r>
            <a:r>
              <a:rPr kumimoji="0" lang="zh-TW" altLang="en-US" dirty="0">
                <a:solidFill>
                  <a:prstClr val="black"/>
                </a:solidFill>
              </a:rPr>
              <a:t>忘記密碼</a:t>
            </a:r>
            <a:r>
              <a:rPr kumimoji="0" lang="en-US" altLang="zh-TW" dirty="0">
                <a:solidFill>
                  <a:prstClr val="black"/>
                </a:solidFill>
              </a:rPr>
              <a:t>”</a:t>
            </a:r>
            <a:r>
              <a:rPr kumimoji="0" lang="zh-TW" altLang="en-US" dirty="0">
                <a:solidFill>
                  <a:prstClr val="black"/>
                </a:solidFill>
              </a:rPr>
              <a:t>功能</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因換承辦人無確實交接之情況，可撥打廠商電話協助查詢密碼</a:t>
            </a:r>
            <a:r>
              <a:rPr kumimoji="0" lang="en-US" altLang="zh-TW" dirty="0">
                <a:solidFill>
                  <a:prstClr val="black"/>
                </a:solidFill>
              </a:rPr>
              <a:t>(</a:t>
            </a:r>
            <a:r>
              <a:rPr lang="zh-TW" altLang="en-US" dirty="0"/>
              <a:t>蕭雅晶</a:t>
            </a:r>
            <a:r>
              <a:rPr lang="en-US" altLang="zh-TW" dirty="0"/>
              <a:t>(02)2321-2610#527</a:t>
            </a:r>
            <a:r>
              <a:rPr lang="zh-TW" altLang="en-US" dirty="0"/>
              <a:t>、</a:t>
            </a:r>
            <a:r>
              <a:rPr lang="en-US" altLang="zh-TW" dirty="0"/>
              <a:t>514</a:t>
            </a:r>
            <a:r>
              <a:rPr lang="zh-TW" altLang="en-US" dirty="0"/>
              <a:t/>
            </a:r>
            <a:br>
              <a:rPr lang="zh-TW" altLang="en-US" dirty="0"/>
            </a:br>
            <a:r>
              <a:rPr lang="en-US" altLang="zh-TW" dirty="0">
                <a:hlinkClick r:id="rId3"/>
              </a:rPr>
              <a:t>transfer@ekera.com.tw</a:t>
            </a:r>
            <a:r>
              <a:rPr kumimoji="0" lang="en-US" altLang="zh-TW" dirty="0">
                <a:solidFill>
                  <a:prstClr val="black"/>
                </a:solidFill>
              </a:rPr>
              <a:t>)</a:t>
            </a:r>
            <a:endParaRPr kumimoji="0" lang="zh-TW" altLang="en-US" dirty="0">
              <a:solidFill>
                <a:prstClr val="black"/>
              </a:solidFill>
            </a:endParaRPr>
          </a:p>
        </p:txBody>
      </p:sp>
    </p:spTree>
    <p:extLst>
      <p:ext uri="{BB962C8B-B14F-4D97-AF65-F5344CB8AC3E}">
        <p14:creationId xmlns:p14="http://schemas.microsoft.com/office/powerpoint/2010/main" val="26894928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zh-TW" altLang="en-US" dirty="0">
                <a:latin typeface="+mj-ea"/>
                <a:ea typeface="+mj-ea"/>
              </a:rPr>
              <a:t>２</a:t>
            </a:r>
            <a:r>
              <a:rPr lang="en-US" altLang="zh-TW" dirty="0">
                <a:latin typeface="+mj-ea"/>
                <a:ea typeface="+mj-ea"/>
              </a:rPr>
              <a:t>.</a:t>
            </a:r>
            <a:r>
              <a:rPr lang="zh-TW" altLang="en-US" dirty="0">
                <a:latin typeface="+mj-ea"/>
                <a:ea typeface="+mj-ea"/>
              </a:rPr>
              <a:t>忘記密碼</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55</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42" name="內容版面配置區 41"/>
          <p:cNvPicPr>
            <a:picLocks noGrp="1" noChangeAspect="1"/>
          </p:cNvPicPr>
          <p:nvPr>
            <p:ph sz="quarter" idx="14"/>
          </p:nvPr>
        </p:nvPicPr>
        <p:blipFill>
          <a:blip r:embed="rId2"/>
          <a:stretch>
            <a:fillRect/>
          </a:stretch>
        </p:blipFill>
        <p:spPr>
          <a:xfrm>
            <a:off x="460298" y="1628775"/>
            <a:ext cx="8305953" cy="5040313"/>
          </a:xfrm>
          <a:prstGeom prst="rect">
            <a:avLst/>
          </a:prstGeom>
        </p:spPr>
      </p:pic>
    </p:spTree>
    <p:extLst>
      <p:ext uri="{BB962C8B-B14F-4D97-AF65-F5344CB8AC3E}">
        <p14:creationId xmlns:p14="http://schemas.microsoft.com/office/powerpoint/2010/main" val="13378484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zh-TW" altLang="en-US" dirty="0">
                <a:latin typeface="+mj-ea"/>
                <a:ea typeface="+mj-ea"/>
              </a:rPr>
              <a:t>２</a:t>
            </a:r>
            <a:r>
              <a:rPr lang="en-US" altLang="zh-TW" dirty="0">
                <a:latin typeface="+mj-ea"/>
                <a:ea typeface="+mj-ea"/>
              </a:rPr>
              <a:t>.</a:t>
            </a:r>
            <a:r>
              <a:rPr lang="zh-TW" altLang="en-US" dirty="0">
                <a:latin typeface="+mj-ea"/>
                <a:ea typeface="+mj-ea"/>
              </a:rPr>
              <a:t>忘記密碼</a:t>
            </a:r>
            <a:r>
              <a:rPr lang="en-US" altLang="zh-TW" dirty="0">
                <a:latin typeface="+mj-ea"/>
                <a:ea typeface="+mj-ea"/>
              </a:rPr>
              <a:t>(1)</a:t>
            </a:r>
            <a:endParaRPr lang="zh-TW" altLang="en-US" dirty="0">
              <a:latin typeface="+mj-ea"/>
              <a:ea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56</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8" name="內容版面配置區 9"/>
          <p:cNvPicPr>
            <a:picLocks noGrp="1" noChangeAspect="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64113" y="1617657"/>
            <a:ext cx="4693225" cy="2969344"/>
          </a:xfrm>
          <a:prstGeom prst="rect">
            <a:avLst/>
          </a:prstGeom>
        </p:spPr>
      </p:pic>
      <p:sp>
        <p:nvSpPr>
          <p:cNvPr id="12" name="矩形 11"/>
          <p:cNvSpPr/>
          <p:nvPr/>
        </p:nvSpPr>
        <p:spPr>
          <a:xfrm>
            <a:off x="2352344" y="2728376"/>
            <a:ext cx="473433" cy="2744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pic>
        <p:nvPicPr>
          <p:cNvPr id="16" name="圖片 15"/>
          <p:cNvPicPr>
            <a:picLocks noChangeAspect="1"/>
          </p:cNvPicPr>
          <p:nvPr/>
        </p:nvPicPr>
        <p:blipFill>
          <a:blip r:embed="rId3"/>
          <a:stretch>
            <a:fillRect/>
          </a:stretch>
        </p:blipFill>
        <p:spPr>
          <a:xfrm>
            <a:off x="2910111" y="2928856"/>
            <a:ext cx="5739508" cy="3759042"/>
          </a:xfrm>
          <a:prstGeom prst="rect">
            <a:avLst/>
          </a:prstGeom>
        </p:spPr>
      </p:pic>
      <p:sp>
        <p:nvSpPr>
          <p:cNvPr id="14" name="矩形 13"/>
          <p:cNvSpPr/>
          <p:nvPr/>
        </p:nvSpPr>
        <p:spPr>
          <a:xfrm>
            <a:off x="3563888" y="3861048"/>
            <a:ext cx="1148746" cy="5631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5" name="圖說文字: 直線加上框線和強調線 14"/>
          <p:cNvSpPr/>
          <p:nvPr/>
        </p:nvSpPr>
        <p:spPr>
          <a:xfrm>
            <a:off x="5041672" y="1966945"/>
            <a:ext cx="3693389" cy="1264964"/>
          </a:xfrm>
          <a:prstGeom prst="accentBorderCallout1">
            <a:avLst>
              <a:gd name="adj1" fmla="val 88696"/>
              <a:gd name="adj2" fmla="val -9123"/>
              <a:gd name="adj3" fmla="val 147299"/>
              <a:gd name="adj4" fmla="val -19682"/>
            </a:avLst>
          </a:prstGeom>
          <a:solidFill>
            <a:srgbClr val="F9B073"/>
          </a:solidFill>
        </p:spPr>
        <p:style>
          <a:lnRef idx="3">
            <a:schemeClr val="lt1"/>
          </a:lnRef>
          <a:fillRef idx="1">
            <a:schemeClr val="accent6"/>
          </a:fillRef>
          <a:effectRef idx="1">
            <a:schemeClr val="accent6"/>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輸入使用者帳號</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輸入填寫於本系統基本資料內的ＥＭＡＩＬ信箱</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系統會發信一封修改密碼的信件</a:t>
            </a:r>
            <a:endParaRPr kumimoji="0" lang="en-US" altLang="zh-TW" dirty="0">
              <a:solidFill>
                <a:prstClr val="black"/>
              </a:solidFill>
            </a:endParaRPr>
          </a:p>
        </p:txBody>
      </p:sp>
      <p:sp>
        <p:nvSpPr>
          <p:cNvPr id="9" name="箭號: 向下 8"/>
          <p:cNvSpPr/>
          <p:nvPr/>
        </p:nvSpPr>
        <p:spPr>
          <a:xfrm rot="19534703">
            <a:off x="2744128" y="3081210"/>
            <a:ext cx="814863" cy="817379"/>
          </a:xfrm>
          <a:prstGeom prst="downArrow">
            <a:avLst>
              <a:gd name="adj1" fmla="val 50000"/>
              <a:gd name="adj2" fmla="val 3968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19304251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281786" y="1492467"/>
            <a:ext cx="5292482" cy="3256912"/>
          </a:xfrm>
          <a:prstGeom prst="rect">
            <a:avLst/>
          </a:prstGeom>
        </p:spPr>
      </p:pic>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zh-TW" altLang="en-US" dirty="0">
                <a:latin typeface="+mj-ea"/>
                <a:ea typeface="+mj-ea"/>
              </a:rPr>
              <a:t>２</a:t>
            </a:r>
            <a:r>
              <a:rPr lang="en-US" altLang="zh-TW" dirty="0">
                <a:latin typeface="+mj-ea"/>
                <a:ea typeface="+mj-ea"/>
              </a:rPr>
              <a:t>.</a:t>
            </a:r>
            <a:r>
              <a:rPr lang="zh-TW" altLang="en-US" dirty="0">
                <a:latin typeface="+mj-ea"/>
                <a:ea typeface="+mj-ea"/>
              </a:rPr>
              <a:t>忘記密碼</a:t>
            </a:r>
            <a:r>
              <a:rPr lang="en-US" altLang="zh-TW" dirty="0">
                <a:latin typeface="+mj-ea"/>
              </a:rPr>
              <a:t>(2)</a:t>
            </a:r>
            <a:endParaRPr lang="zh-TW" altLang="en-US" dirty="0">
              <a:latin typeface="+mj-ea"/>
              <a:ea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57</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sp>
        <p:nvSpPr>
          <p:cNvPr id="10" name="矩形 9"/>
          <p:cNvSpPr/>
          <p:nvPr/>
        </p:nvSpPr>
        <p:spPr>
          <a:xfrm>
            <a:off x="395536" y="4005064"/>
            <a:ext cx="2880320" cy="576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pic>
        <p:nvPicPr>
          <p:cNvPr id="17" name="圖片 16"/>
          <p:cNvPicPr>
            <a:picLocks noChangeAspect="1"/>
          </p:cNvPicPr>
          <p:nvPr/>
        </p:nvPicPr>
        <p:blipFill>
          <a:blip r:embed="rId3"/>
          <a:stretch>
            <a:fillRect/>
          </a:stretch>
        </p:blipFill>
        <p:spPr>
          <a:xfrm>
            <a:off x="3618689" y="2643692"/>
            <a:ext cx="5076056" cy="3783738"/>
          </a:xfrm>
          <a:prstGeom prst="rect">
            <a:avLst/>
          </a:prstGeom>
        </p:spPr>
      </p:pic>
      <p:sp>
        <p:nvSpPr>
          <p:cNvPr id="18" name="矩形 17"/>
          <p:cNvSpPr/>
          <p:nvPr/>
        </p:nvSpPr>
        <p:spPr>
          <a:xfrm>
            <a:off x="4239477" y="3696929"/>
            <a:ext cx="1872208" cy="8386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9" name="圖說文字: 直線加上框線和強調線 18"/>
          <p:cNvSpPr/>
          <p:nvPr/>
        </p:nvSpPr>
        <p:spPr>
          <a:xfrm>
            <a:off x="5436096" y="4829192"/>
            <a:ext cx="3384408" cy="1840167"/>
          </a:xfrm>
          <a:prstGeom prst="accentBorderCallout1">
            <a:avLst>
              <a:gd name="adj1" fmla="val 22561"/>
              <a:gd name="adj2" fmla="val -5436"/>
              <a:gd name="adj3" fmla="val -14005"/>
              <a:gd name="adj4" fmla="val -23224"/>
            </a:avLst>
          </a:prstGeom>
          <a:solidFill>
            <a:srgbClr val="F9B073"/>
          </a:solidFill>
        </p:spPr>
        <p:style>
          <a:lnRef idx="3">
            <a:schemeClr val="lt1"/>
          </a:lnRef>
          <a:fillRef idx="1">
            <a:schemeClr val="accent6"/>
          </a:fillRef>
          <a:effectRef idx="1">
            <a:schemeClr val="accent6"/>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輸入二次密碼</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密碼為</a:t>
            </a:r>
            <a:r>
              <a:rPr kumimoji="0" lang="en-US" altLang="zh-TW" dirty="0">
                <a:solidFill>
                  <a:prstClr val="black"/>
                </a:solidFill>
              </a:rPr>
              <a:t>8</a:t>
            </a:r>
            <a:r>
              <a:rPr kumimoji="0" lang="zh-TW" altLang="en-US" dirty="0">
                <a:solidFill>
                  <a:prstClr val="black"/>
                </a:solidFill>
              </a:rPr>
              <a:t>碼以上英數字組合</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修改後，請使用新密碼登入</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系統會發送密碼修改通知信，</a:t>
            </a:r>
            <a:r>
              <a:rPr kumimoji="0" lang="zh-TW" altLang="zh-TW" dirty="0">
                <a:solidFill>
                  <a:prstClr val="black"/>
                </a:solidFill>
              </a:rPr>
              <a:t>若此要求非本人送出，請盡速聯絡</a:t>
            </a:r>
            <a:r>
              <a:rPr kumimoji="0" lang="zh-TW" altLang="en-US" dirty="0">
                <a:solidFill>
                  <a:prstClr val="black"/>
                </a:solidFill>
              </a:rPr>
              <a:t>系統廠商</a:t>
            </a:r>
            <a:endParaRPr kumimoji="0" lang="en-US" altLang="zh-TW" dirty="0">
              <a:solidFill>
                <a:prstClr val="black"/>
              </a:solidFill>
            </a:endParaRPr>
          </a:p>
        </p:txBody>
      </p:sp>
      <p:sp>
        <p:nvSpPr>
          <p:cNvPr id="20" name="箭號: 上彎 19"/>
          <p:cNvSpPr/>
          <p:nvPr/>
        </p:nvSpPr>
        <p:spPr>
          <a:xfrm rot="5400000">
            <a:off x="1676221" y="3870741"/>
            <a:ext cx="1301910" cy="2567136"/>
          </a:xfrm>
          <a:prstGeom prst="bentUpArrow">
            <a:avLst>
              <a:gd name="adj1" fmla="val 25000"/>
              <a:gd name="adj2" fmla="val 38823"/>
              <a:gd name="adj3" fmla="val 4891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5" name="圖說文字: 直線加上框線和強調線 14"/>
          <p:cNvSpPr/>
          <p:nvPr/>
        </p:nvSpPr>
        <p:spPr>
          <a:xfrm>
            <a:off x="2761309" y="1436765"/>
            <a:ext cx="3693389" cy="1264964"/>
          </a:xfrm>
          <a:prstGeom prst="accentBorderCallout1">
            <a:avLst>
              <a:gd name="adj1" fmla="val 92541"/>
              <a:gd name="adj2" fmla="val -4646"/>
              <a:gd name="adj3" fmla="val 199591"/>
              <a:gd name="adj4" fmla="val -25476"/>
            </a:avLst>
          </a:prstGeom>
          <a:solidFill>
            <a:srgbClr val="D28280"/>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點選忘記密碼後，請於三天內至系統修改密碼，如超過三天請重新點選</a:t>
            </a:r>
            <a:r>
              <a:rPr kumimoji="0" lang="en-US" altLang="zh-TW" dirty="0">
                <a:solidFill>
                  <a:prstClr val="black"/>
                </a:solidFill>
              </a:rPr>
              <a:t>”</a:t>
            </a:r>
            <a:r>
              <a:rPr kumimoji="0" lang="zh-TW" altLang="en-US" dirty="0">
                <a:solidFill>
                  <a:prstClr val="black"/>
                </a:solidFill>
              </a:rPr>
              <a:t>忘記密碼</a:t>
            </a:r>
            <a:r>
              <a:rPr kumimoji="0" lang="en-US" altLang="zh-TW" dirty="0">
                <a:solidFill>
                  <a:prstClr val="black"/>
                </a:solidFill>
              </a:rPr>
              <a:t>”</a:t>
            </a: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點選連結進行修改密碼</a:t>
            </a:r>
          </a:p>
        </p:txBody>
      </p:sp>
    </p:spTree>
    <p:extLst>
      <p:ext uri="{BB962C8B-B14F-4D97-AF65-F5344CB8AC3E}">
        <p14:creationId xmlns:p14="http://schemas.microsoft.com/office/powerpoint/2010/main" val="8471456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ea typeface="+mj-ea"/>
              </a:rPr>
              <a:t>3.</a:t>
            </a:r>
            <a:r>
              <a:rPr lang="zh-TW" altLang="en-US" dirty="0">
                <a:latin typeface="+mj-ea"/>
                <a:ea typeface="+mj-ea"/>
              </a:rPr>
              <a:t>首次登入系統</a:t>
            </a:r>
            <a:r>
              <a:rPr lang="en-US" altLang="zh-TW" dirty="0">
                <a:latin typeface="+mj-ea"/>
                <a:ea typeface="+mj-ea"/>
              </a:rPr>
              <a:t>(1)</a:t>
            </a:r>
            <a:endParaRPr lang="zh-TW" altLang="en-US" dirty="0">
              <a:latin typeface="+mj-ea"/>
              <a:ea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58</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9" name="圖片 8"/>
          <p:cNvPicPr>
            <a:picLocks noChangeAspect="1"/>
          </p:cNvPicPr>
          <p:nvPr/>
        </p:nvPicPr>
        <p:blipFill>
          <a:blip r:embed="rId2"/>
          <a:stretch>
            <a:fillRect/>
          </a:stretch>
        </p:blipFill>
        <p:spPr>
          <a:xfrm>
            <a:off x="827584" y="1595314"/>
            <a:ext cx="6673095" cy="5013176"/>
          </a:xfrm>
          <a:prstGeom prst="rect">
            <a:avLst/>
          </a:prstGeom>
        </p:spPr>
      </p:pic>
      <p:sp>
        <p:nvSpPr>
          <p:cNvPr id="16" name="矩形 15"/>
          <p:cNvSpPr/>
          <p:nvPr/>
        </p:nvSpPr>
        <p:spPr>
          <a:xfrm>
            <a:off x="2915816" y="2068530"/>
            <a:ext cx="2520280" cy="7844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1" name="圖說文字: 直線加上框線和強調線 20"/>
          <p:cNvSpPr/>
          <p:nvPr/>
        </p:nvSpPr>
        <p:spPr>
          <a:xfrm>
            <a:off x="5471559" y="3120985"/>
            <a:ext cx="3384408" cy="1100104"/>
          </a:xfrm>
          <a:prstGeom prst="accentBorderCallout1">
            <a:avLst>
              <a:gd name="adj1" fmla="val 22561"/>
              <a:gd name="adj2" fmla="val -5436"/>
              <a:gd name="adj3" fmla="val -18426"/>
              <a:gd name="adj4" fmla="val -22362"/>
            </a:avLst>
          </a:prstGeom>
          <a:solidFill>
            <a:srgbClr val="F9B073"/>
          </a:solidFill>
        </p:spPr>
        <p:style>
          <a:lnRef idx="3">
            <a:schemeClr val="lt1"/>
          </a:lnRef>
          <a:fillRef idx="1">
            <a:schemeClr val="accent6"/>
          </a:fillRef>
          <a:effectRef idx="1">
            <a:schemeClr val="accent6"/>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第一次登入系統請先修改基本資料</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再接續修改密碼</a:t>
            </a:r>
            <a:endParaRPr kumimoji="0" lang="en-US" altLang="zh-TW" dirty="0">
              <a:solidFill>
                <a:prstClr val="black"/>
              </a:solidFill>
            </a:endParaRPr>
          </a:p>
        </p:txBody>
      </p:sp>
    </p:spTree>
    <p:extLst>
      <p:ext uri="{BB962C8B-B14F-4D97-AF65-F5344CB8AC3E}">
        <p14:creationId xmlns:p14="http://schemas.microsoft.com/office/powerpoint/2010/main" val="41945926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ea typeface="+mj-ea"/>
              </a:rPr>
              <a:t>3.</a:t>
            </a:r>
            <a:r>
              <a:rPr lang="zh-TW" altLang="en-US" dirty="0">
                <a:latin typeface="+mj-ea"/>
                <a:ea typeface="+mj-ea"/>
              </a:rPr>
              <a:t>首次登入系統</a:t>
            </a:r>
            <a:r>
              <a:rPr lang="en-US" altLang="zh-TW" dirty="0">
                <a:latin typeface="+mj-ea"/>
                <a:ea typeface="+mj-ea"/>
              </a:rPr>
              <a:t>(2)-</a:t>
            </a:r>
            <a:r>
              <a:rPr lang="zh-TW" altLang="en-US" dirty="0">
                <a:latin typeface="+mj-ea"/>
                <a:ea typeface="+mj-ea"/>
              </a:rPr>
              <a:t>修改基本資料</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59</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4" name="圖片 3"/>
          <p:cNvPicPr>
            <a:picLocks noChangeAspect="1"/>
          </p:cNvPicPr>
          <p:nvPr/>
        </p:nvPicPr>
        <p:blipFill>
          <a:blip r:embed="rId2"/>
          <a:stretch>
            <a:fillRect/>
          </a:stretch>
        </p:blipFill>
        <p:spPr>
          <a:xfrm>
            <a:off x="323528" y="1628800"/>
            <a:ext cx="7236296" cy="4927227"/>
          </a:xfrm>
          <a:prstGeom prst="rect">
            <a:avLst/>
          </a:prstGeom>
        </p:spPr>
      </p:pic>
      <p:sp>
        <p:nvSpPr>
          <p:cNvPr id="10" name="矩形 9"/>
          <p:cNvSpPr/>
          <p:nvPr/>
        </p:nvSpPr>
        <p:spPr>
          <a:xfrm>
            <a:off x="1194984" y="4005064"/>
            <a:ext cx="3377015" cy="504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1" name="圖說文字: 直線加上框線和強調線 10"/>
          <p:cNvSpPr/>
          <p:nvPr/>
        </p:nvSpPr>
        <p:spPr>
          <a:xfrm>
            <a:off x="4283968" y="2188143"/>
            <a:ext cx="3693389" cy="1056872"/>
          </a:xfrm>
          <a:prstGeom prst="accentBorderCallout1">
            <a:avLst>
              <a:gd name="adj1" fmla="val 92541"/>
              <a:gd name="adj2" fmla="val -4646"/>
              <a:gd name="adj3" fmla="val 169855"/>
              <a:gd name="adj4" fmla="val -19682"/>
            </a:avLst>
          </a:prstGeom>
          <a:solidFill>
            <a:srgbClr val="D28280"/>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請填寫聯絡電話或手機號碼</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請一定要填寫</a:t>
            </a:r>
            <a:r>
              <a:rPr kumimoji="0" lang="en-US" altLang="zh-TW" dirty="0">
                <a:solidFill>
                  <a:prstClr val="black"/>
                </a:solidFill>
              </a:rPr>
              <a:t>EMAIL</a:t>
            </a:r>
            <a:r>
              <a:rPr kumimoji="0" lang="zh-TW" altLang="en-US" dirty="0">
                <a:solidFill>
                  <a:prstClr val="black"/>
                </a:solidFill>
              </a:rPr>
              <a:t>信箱</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機關資料如有錯誤請自行修正</a:t>
            </a:r>
          </a:p>
        </p:txBody>
      </p:sp>
    </p:spTree>
    <p:extLst>
      <p:ext uri="{BB962C8B-B14F-4D97-AF65-F5344CB8AC3E}">
        <p14:creationId xmlns:p14="http://schemas.microsoft.com/office/powerpoint/2010/main" val="13229127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052736"/>
            <a:ext cx="8136904" cy="4525963"/>
          </a:xfrm>
        </p:spPr>
        <p:txBody>
          <a:bodyPr/>
          <a:lstStyle/>
          <a:p>
            <a:pPr>
              <a:buFont typeface="Wingdings" panose="05000000000000000000" pitchFamily="2" charset="2"/>
              <a:buChar char="ü"/>
            </a:pPr>
            <a:r>
              <a:rPr lang="zh-TW" altLang="en-US" dirty="0">
                <a:solidFill>
                  <a:schemeClr val="tx1"/>
                </a:solidFill>
              </a:rPr>
              <a:t>法院安置學生轉銜</a:t>
            </a:r>
            <a:endParaRPr lang="en-US" altLang="zh-TW" dirty="0">
              <a:solidFill>
                <a:schemeClr val="tx1"/>
              </a:solidFill>
            </a:endParaRPr>
          </a:p>
          <a:p>
            <a:pPr marL="357188" indent="0">
              <a:buNone/>
            </a:pPr>
            <a:r>
              <a:rPr lang="zh-TW" altLang="en-US" dirty="0">
                <a:hlinkClick r:id="rId2"/>
              </a:rPr>
              <a:t>兒童及少年受安置輔導或感化教育之學籍轉銜及復學</a:t>
            </a:r>
            <a:r>
              <a:rPr lang="zh-TW" altLang="en-US" u="sng" dirty="0">
                <a:solidFill>
                  <a:schemeClr val="tx2">
                    <a:lumMod val="50000"/>
                    <a:lumOff val="50000"/>
                  </a:schemeClr>
                </a:solidFill>
              </a:rPr>
              <a:t>辦法</a:t>
            </a:r>
            <a:endParaRPr lang="en-US" altLang="zh-TW" u="sng" dirty="0">
              <a:solidFill>
                <a:schemeClr val="tx2">
                  <a:lumMod val="50000"/>
                  <a:lumOff val="50000"/>
                </a:schemeClr>
              </a:solidFill>
            </a:endParaRPr>
          </a:p>
          <a:p>
            <a:pPr marL="1257300" lvl="0" indent="-900113">
              <a:spcBef>
                <a:spcPts val="1200"/>
              </a:spcBef>
              <a:buNone/>
            </a:pPr>
            <a:r>
              <a:rPr kumimoji="0" lang="zh-TW" altLang="en-US" sz="2400" i="1" dirty="0">
                <a:solidFill>
                  <a:schemeClr val="tx1"/>
                </a:solidFill>
                <a:latin typeface="+mn-ea"/>
                <a:ea typeface="+mn-ea"/>
              </a:rPr>
              <a:t>第</a:t>
            </a:r>
            <a:r>
              <a:rPr kumimoji="0" lang="en-US" altLang="zh-TW" sz="2400" i="1" dirty="0">
                <a:solidFill>
                  <a:schemeClr val="tx1"/>
                </a:solidFill>
                <a:latin typeface="+mn-ea"/>
                <a:ea typeface="+mn-ea"/>
              </a:rPr>
              <a:t>5</a:t>
            </a:r>
            <a:r>
              <a:rPr kumimoji="0" lang="zh-TW" altLang="en-US" sz="2400" i="1" dirty="0">
                <a:solidFill>
                  <a:schemeClr val="tx1"/>
                </a:solidFill>
                <a:latin typeface="+mn-ea"/>
                <a:ea typeface="+mn-ea"/>
              </a:rPr>
              <a:t>條</a:t>
            </a:r>
            <a:r>
              <a:rPr kumimoji="0" lang="zh-TW" altLang="en-US" sz="2400" i="1" dirty="0">
                <a:solidFill>
                  <a:srgbClr val="6F2E13"/>
                </a:solidFill>
                <a:latin typeface="+mn-ea"/>
                <a:ea typeface="+mn-ea"/>
              </a:rPr>
              <a:t> </a:t>
            </a:r>
            <a:r>
              <a:rPr kumimoji="0" lang="zh-TW" altLang="zh-TW" sz="2400" i="1" dirty="0">
                <a:solidFill>
                  <a:schemeClr val="tx1"/>
                </a:solidFill>
                <a:latin typeface="+mn-ea"/>
                <a:ea typeface="+mn-ea"/>
              </a:rPr>
              <a:t>兒童及少年於受安置輔導或感化教育期滿一個月前或經提報免除、停止執行感化教育當月，安置輔導機構或感化教育機構應邀集擬轉銜及</a:t>
            </a:r>
            <a:r>
              <a:rPr kumimoji="0" lang="zh-TW" altLang="zh-TW" sz="2400" i="1" u="sng" dirty="0">
                <a:solidFill>
                  <a:schemeClr val="tx1"/>
                </a:solidFill>
                <a:latin typeface="+mn-ea"/>
                <a:ea typeface="+mn-ea"/>
              </a:rPr>
              <a:t>復學學校主管機關代表、學校校長</a:t>
            </a:r>
            <a:r>
              <a:rPr kumimoji="0" lang="zh-TW" altLang="zh-TW" sz="2400" i="1" dirty="0">
                <a:solidFill>
                  <a:schemeClr val="tx1"/>
                </a:solidFill>
                <a:latin typeface="+mn-ea"/>
                <a:ea typeface="+mn-ea"/>
              </a:rPr>
              <a:t>、兒童及少年家長代表</a:t>
            </a:r>
            <a:r>
              <a:rPr kumimoji="0" lang="zh-TW" altLang="zh-TW" sz="2400" i="1" u="sng" dirty="0">
                <a:solidFill>
                  <a:schemeClr val="tx1"/>
                </a:solidFill>
                <a:latin typeface="+mn-ea"/>
                <a:ea typeface="+mn-ea"/>
              </a:rPr>
              <a:t>及其他相關人員</a:t>
            </a:r>
            <a:r>
              <a:rPr kumimoji="0" lang="zh-TW" altLang="zh-TW" sz="2400" i="1" dirty="0">
                <a:solidFill>
                  <a:schemeClr val="tx1"/>
                </a:solidFill>
                <a:latin typeface="+mn-ea"/>
                <a:ea typeface="+mn-ea"/>
              </a:rPr>
              <a:t>，召開</a:t>
            </a:r>
            <a:r>
              <a:rPr kumimoji="0" lang="zh-TW" altLang="zh-TW" sz="2400" i="1" u="sng" dirty="0">
                <a:solidFill>
                  <a:schemeClr val="tx1"/>
                </a:solidFill>
                <a:latin typeface="+mn-ea"/>
                <a:ea typeface="+mn-ea"/>
              </a:rPr>
              <a:t>轉銜</a:t>
            </a:r>
            <a:r>
              <a:rPr kumimoji="0" lang="zh-TW" altLang="zh-TW" sz="2400" i="1" dirty="0">
                <a:solidFill>
                  <a:schemeClr val="tx1"/>
                </a:solidFill>
                <a:latin typeface="+mn-ea"/>
                <a:ea typeface="+mn-ea"/>
              </a:rPr>
              <a:t>及復學輔導會議，訂定離開機構後之轉銜及復學教育計畫。 </a:t>
            </a:r>
          </a:p>
          <a:p>
            <a:pPr marL="357188" indent="0">
              <a:buNone/>
            </a:pPr>
            <a:endParaRPr lang="zh-TW" altLang="en-US" dirty="0"/>
          </a:p>
        </p:txBody>
      </p:sp>
    </p:spTree>
    <p:extLst>
      <p:ext uri="{BB962C8B-B14F-4D97-AF65-F5344CB8AC3E}">
        <p14:creationId xmlns:p14="http://schemas.microsoft.com/office/powerpoint/2010/main" val="13197728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513455" y="1565188"/>
            <a:ext cx="6673095" cy="5013176"/>
          </a:xfrm>
          <a:prstGeom prst="rect">
            <a:avLst/>
          </a:prstGeom>
        </p:spPr>
      </p:pic>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ea typeface="+mj-ea"/>
              </a:rPr>
              <a:t>3.</a:t>
            </a:r>
            <a:r>
              <a:rPr lang="zh-TW" altLang="en-US" dirty="0">
                <a:latin typeface="+mj-ea"/>
                <a:ea typeface="+mj-ea"/>
              </a:rPr>
              <a:t>首次登入系統</a:t>
            </a:r>
            <a:r>
              <a:rPr lang="en-US" altLang="zh-TW" dirty="0">
                <a:latin typeface="+mj-ea"/>
                <a:ea typeface="+mj-ea"/>
              </a:rPr>
              <a:t>(3)</a:t>
            </a:r>
            <a:endParaRPr lang="zh-TW" altLang="en-US" dirty="0">
              <a:latin typeface="+mj-ea"/>
              <a:ea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60</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sp>
        <p:nvSpPr>
          <p:cNvPr id="16" name="矩形 15"/>
          <p:cNvSpPr/>
          <p:nvPr/>
        </p:nvSpPr>
        <p:spPr>
          <a:xfrm>
            <a:off x="1281862" y="3123716"/>
            <a:ext cx="2520280" cy="7844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1" name="圖說文字: 直線加上框線和強調線 20"/>
          <p:cNvSpPr/>
          <p:nvPr/>
        </p:nvSpPr>
        <p:spPr>
          <a:xfrm>
            <a:off x="4619119" y="3913098"/>
            <a:ext cx="3384408" cy="1316127"/>
          </a:xfrm>
          <a:prstGeom prst="accentBorderCallout1">
            <a:avLst>
              <a:gd name="adj1" fmla="val 22561"/>
              <a:gd name="adj2" fmla="val -5436"/>
              <a:gd name="adj3" fmla="val -18426"/>
              <a:gd name="adj4" fmla="val -22362"/>
            </a:avLst>
          </a:prstGeom>
          <a:solidFill>
            <a:srgbClr val="F9B073"/>
          </a:solidFill>
        </p:spPr>
        <p:style>
          <a:lnRef idx="3">
            <a:schemeClr val="lt1"/>
          </a:lnRef>
          <a:fillRef idx="1">
            <a:schemeClr val="accent6"/>
          </a:fillRef>
          <a:effectRef idx="1">
            <a:schemeClr val="accent6"/>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輸入二次密碼</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密碼為</a:t>
            </a:r>
            <a:r>
              <a:rPr kumimoji="0" lang="en-US" altLang="zh-TW" dirty="0">
                <a:solidFill>
                  <a:prstClr val="black"/>
                </a:solidFill>
              </a:rPr>
              <a:t>8</a:t>
            </a:r>
            <a:r>
              <a:rPr kumimoji="0" lang="zh-TW" altLang="en-US" dirty="0">
                <a:solidFill>
                  <a:prstClr val="black"/>
                </a:solidFill>
              </a:rPr>
              <a:t>碼以上英數字組合</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修改後下次登入請使用新密碼登入系統</a:t>
            </a:r>
            <a:endParaRPr kumimoji="0" lang="en-US" altLang="zh-TW" dirty="0">
              <a:solidFill>
                <a:prstClr val="black"/>
              </a:solidFill>
            </a:endParaRPr>
          </a:p>
        </p:txBody>
      </p:sp>
    </p:spTree>
    <p:extLst>
      <p:ext uri="{BB962C8B-B14F-4D97-AF65-F5344CB8AC3E}">
        <p14:creationId xmlns:p14="http://schemas.microsoft.com/office/powerpoint/2010/main" val="25459795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ea typeface="+mj-ea"/>
              </a:rPr>
              <a:t>4.</a:t>
            </a:r>
            <a:r>
              <a:rPr lang="zh-TW" altLang="en-US" dirty="0">
                <a:latin typeface="+mj-ea"/>
                <a:ea typeface="+mj-ea"/>
              </a:rPr>
              <a:t>修改基本資料及密碼</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61</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14" name="圖片 13"/>
          <p:cNvPicPr>
            <a:picLocks noChangeAspect="1"/>
          </p:cNvPicPr>
          <p:nvPr/>
        </p:nvPicPr>
        <p:blipFill>
          <a:blip r:embed="rId2"/>
          <a:stretch>
            <a:fillRect/>
          </a:stretch>
        </p:blipFill>
        <p:spPr>
          <a:xfrm>
            <a:off x="274883" y="1598894"/>
            <a:ext cx="5481267" cy="3732220"/>
          </a:xfrm>
          <a:prstGeom prst="rect">
            <a:avLst/>
          </a:prstGeom>
        </p:spPr>
      </p:pic>
      <p:pic>
        <p:nvPicPr>
          <p:cNvPr id="15" name="圖片 14"/>
          <p:cNvPicPr>
            <a:picLocks noChangeAspect="1"/>
          </p:cNvPicPr>
          <p:nvPr/>
        </p:nvPicPr>
        <p:blipFill>
          <a:blip r:embed="rId3"/>
          <a:stretch>
            <a:fillRect/>
          </a:stretch>
        </p:blipFill>
        <p:spPr>
          <a:xfrm>
            <a:off x="3601095" y="3137935"/>
            <a:ext cx="5292080" cy="3603401"/>
          </a:xfrm>
          <a:prstGeom prst="rect">
            <a:avLst/>
          </a:prstGeom>
        </p:spPr>
      </p:pic>
      <p:sp>
        <p:nvSpPr>
          <p:cNvPr id="16" name="矩形 15"/>
          <p:cNvSpPr/>
          <p:nvPr/>
        </p:nvSpPr>
        <p:spPr>
          <a:xfrm>
            <a:off x="4319972" y="2244533"/>
            <a:ext cx="576064" cy="219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dirty="0">
              <a:solidFill>
                <a:prstClr val="white"/>
              </a:solidFill>
            </a:endParaRPr>
          </a:p>
        </p:txBody>
      </p:sp>
      <p:sp>
        <p:nvSpPr>
          <p:cNvPr id="17" name="矩形 16"/>
          <p:cNvSpPr/>
          <p:nvPr/>
        </p:nvSpPr>
        <p:spPr>
          <a:xfrm>
            <a:off x="7524328" y="3931540"/>
            <a:ext cx="576064" cy="219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8" name="圖說文字: 直線加上框線和強調線 17"/>
          <p:cNvSpPr/>
          <p:nvPr/>
        </p:nvSpPr>
        <p:spPr>
          <a:xfrm>
            <a:off x="5294462" y="1192896"/>
            <a:ext cx="3693389" cy="1734358"/>
          </a:xfrm>
          <a:prstGeom prst="accentBorderCallout1">
            <a:avLst>
              <a:gd name="adj1" fmla="val 13660"/>
              <a:gd name="adj2" fmla="val -2012"/>
              <a:gd name="adj3" fmla="val 58735"/>
              <a:gd name="adj4" fmla="val -16259"/>
            </a:avLst>
          </a:prstGeom>
          <a:solidFill>
            <a:srgbClr val="D28280"/>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在上方選單個人資料維護</a:t>
            </a:r>
            <a:r>
              <a:rPr kumimoji="0" lang="en-US" altLang="zh-TW" dirty="0">
                <a:solidFill>
                  <a:prstClr val="black"/>
                </a:solidFill>
              </a:rPr>
              <a:t>/</a:t>
            </a:r>
            <a:r>
              <a:rPr kumimoji="0" lang="zh-TW" altLang="en-US" dirty="0">
                <a:solidFill>
                  <a:prstClr val="black"/>
                </a:solidFill>
              </a:rPr>
              <a:t>基本資料</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請填寫聯絡電話或手機號碼</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請一定要填寫</a:t>
            </a:r>
            <a:r>
              <a:rPr kumimoji="0" lang="en-US" altLang="zh-TW" dirty="0">
                <a:solidFill>
                  <a:prstClr val="black"/>
                </a:solidFill>
              </a:rPr>
              <a:t>EMAIL</a:t>
            </a:r>
            <a:r>
              <a:rPr kumimoji="0" lang="zh-TW" altLang="en-US" dirty="0">
                <a:solidFill>
                  <a:prstClr val="black"/>
                </a:solidFill>
              </a:rPr>
              <a:t>信箱</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可修改單位名稱、地址及使用者姓名</a:t>
            </a:r>
          </a:p>
        </p:txBody>
      </p:sp>
      <p:sp>
        <p:nvSpPr>
          <p:cNvPr id="20" name="圖說文字: 直線加上框線和強調線 19"/>
          <p:cNvSpPr/>
          <p:nvPr/>
        </p:nvSpPr>
        <p:spPr>
          <a:xfrm>
            <a:off x="3352193" y="4868035"/>
            <a:ext cx="3384408" cy="1724375"/>
          </a:xfrm>
          <a:prstGeom prst="accentBorderCallout1">
            <a:avLst>
              <a:gd name="adj1" fmla="val 15909"/>
              <a:gd name="adj2" fmla="val 104648"/>
              <a:gd name="adj3" fmla="val -40772"/>
              <a:gd name="adj4" fmla="val 122213"/>
            </a:avLst>
          </a:prstGeom>
          <a:solidFill>
            <a:srgbClr val="F9B073"/>
          </a:solidFill>
        </p:spPr>
        <p:style>
          <a:lnRef idx="3">
            <a:schemeClr val="lt1"/>
          </a:lnRef>
          <a:fillRef idx="1">
            <a:schemeClr val="accent6"/>
          </a:fillRef>
          <a:effectRef idx="1">
            <a:schemeClr val="accent6"/>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在上方選單個人資料維護</a:t>
            </a:r>
            <a:r>
              <a:rPr kumimoji="0" lang="en-US" altLang="zh-TW" dirty="0">
                <a:solidFill>
                  <a:prstClr val="black"/>
                </a:solidFill>
              </a:rPr>
              <a:t>/</a:t>
            </a:r>
            <a:r>
              <a:rPr kumimoji="0" lang="zh-TW" altLang="en-US" dirty="0">
                <a:solidFill>
                  <a:prstClr val="black"/>
                </a:solidFill>
              </a:rPr>
              <a:t>密碼修改</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輸入二次密碼</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密碼為</a:t>
            </a:r>
            <a:r>
              <a:rPr kumimoji="0" lang="en-US" altLang="zh-TW" dirty="0">
                <a:solidFill>
                  <a:prstClr val="black"/>
                </a:solidFill>
              </a:rPr>
              <a:t>8</a:t>
            </a:r>
            <a:r>
              <a:rPr kumimoji="0" lang="zh-TW" altLang="en-US" dirty="0">
                <a:solidFill>
                  <a:prstClr val="black"/>
                </a:solidFill>
              </a:rPr>
              <a:t>碼以上英數字組合</a:t>
            </a:r>
            <a:endParaRPr kumimoji="0" lang="en-US" altLang="zh-TW" dirty="0">
              <a:solidFill>
                <a:prstClr val="black"/>
              </a:solidFill>
            </a:endParaRPr>
          </a:p>
          <a:p>
            <a:pPr marL="285750" indent="-285750" fontAlgn="auto">
              <a:spcBef>
                <a:spcPts val="0"/>
              </a:spcBef>
              <a:spcAft>
                <a:spcPts val="0"/>
              </a:spcAft>
              <a:buFont typeface="Arial" panose="020B0604020202020204" pitchFamily="34" charset="0"/>
              <a:buChar char="•"/>
            </a:pPr>
            <a:r>
              <a:rPr kumimoji="0" lang="zh-TW" altLang="en-US" dirty="0">
                <a:solidFill>
                  <a:prstClr val="black"/>
                </a:solidFill>
              </a:rPr>
              <a:t>修改後下次登入請使用新密碼登入系統</a:t>
            </a:r>
            <a:endParaRPr kumimoji="0" lang="en-US" altLang="zh-TW" dirty="0">
              <a:solidFill>
                <a:prstClr val="black"/>
              </a:solidFill>
            </a:endParaRPr>
          </a:p>
        </p:txBody>
      </p:sp>
    </p:spTree>
    <p:extLst>
      <p:ext uri="{BB962C8B-B14F-4D97-AF65-F5344CB8AC3E}">
        <p14:creationId xmlns:p14="http://schemas.microsoft.com/office/powerpoint/2010/main" val="5856820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ea typeface="+mj-ea"/>
              </a:rPr>
              <a:t>5.</a:t>
            </a:r>
            <a:r>
              <a:rPr lang="zh-TW" altLang="en-US" dirty="0">
                <a:latin typeface="+mj-ea"/>
                <a:ea typeface="+mj-ea"/>
              </a:rPr>
              <a:t>學校通報轉銜</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62</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sp>
        <p:nvSpPr>
          <p:cNvPr id="12" name="矩形 11"/>
          <p:cNvSpPr/>
          <p:nvPr/>
        </p:nvSpPr>
        <p:spPr>
          <a:xfrm>
            <a:off x="673298" y="1762617"/>
            <a:ext cx="1550711" cy="764710"/>
          </a:xfrm>
          <a:prstGeom prst="rect">
            <a:avLst/>
          </a:prstGeom>
          <a:solidFill>
            <a:srgbClr val="D28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通報轉銜</a:t>
            </a:r>
            <a:endParaRPr kumimoji="0" lang="en-US" altLang="zh-TW" b="1" dirty="0">
              <a:solidFill>
                <a:prstClr val="black"/>
              </a:solidFill>
              <a:latin typeface="微軟正黑體"/>
              <a:ea typeface="微軟正黑體"/>
            </a:endParaRPr>
          </a:p>
          <a:p>
            <a:pPr algn="ctr" fontAlgn="auto">
              <a:spcBef>
                <a:spcPts val="0"/>
              </a:spcBef>
              <a:spcAft>
                <a:spcPts val="0"/>
              </a:spcAft>
            </a:pPr>
            <a:r>
              <a:rPr kumimoji="0" lang="en-US" altLang="zh-TW" b="1" dirty="0">
                <a:solidFill>
                  <a:prstClr val="black"/>
                </a:solidFill>
                <a:latin typeface="微軟正黑體"/>
                <a:ea typeface="微軟正黑體"/>
              </a:rPr>
              <a:t>(</a:t>
            </a:r>
            <a:r>
              <a:rPr kumimoji="0" lang="zh-TW" altLang="zh-TW" b="1" dirty="0">
                <a:solidFill>
                  <a:prstClr val="black"/>
                </a:solidFill>
                <a:latin typeface="微軟正黑體"/>
                <a:ea typeface="微軟正黑體"/>
              </a:rPr>
              <a:t>轉銜學生</a:t>
            </a:r>
            <a:r>
              <a:rPr kumimoji="0" lang="en-US" altLang="zh-TW" b="1" dirty="0">
                <a:solidFill>
                  <a:prstClr val="black"/>
                </a:solidFill>
                <a:latin typeface="微軟正黑體"/>
                <a:ea typeface="微軟正黑體"/>
              </a:rPr>
              <a:t>)</a:t>
            </a:r>
            <a:endParaRPr kumimoji="0" lang="zh-TW" altLang="en-US" b="1" dirty="0">
              <a:solidFill>
                <a:prstClr val="black"/>
              </a:solidFill>
              <a:latin typeface="微軟正黑體"/>
              <a:ea typeface="微軟正黑體"/>
            </a:endParaRPr>
          </a:p>
        </p:txBody>
      </p:sp>
      <p:sp>
        <p:nvSpPr>
          <p:cNvPr id="13" name="菱形 12"/>
          <p:cNvSpPr/>
          <p:nvPr/>
        </p:nvSpPr>
        <p:spPr>
          <a:xfrm>
            <a:off x="364146" y="4008115"/>
            <a:ext cx="1847304" cy="1346251"/>
          </a:xfrm>
          <a:prstGeom prst="diamond">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是否已知轉入學校</a:t>
            </a:r>
          </a:p>
        </p:txBody>
      </p:sp>
      <p:sp>
        <p:nvSpPr>
          <p:cNvPr id="19" name="橢圓 18"/>
          <p:cNvSpPr/>
          <p:nvPr/>
        </p:nvSpPr>
        <p:spPr>
          <a:xfrm>
            <a:off x="482042" y="5972918"/>
            <a:ext cx="1611511" cy="64908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通報完成</a:t>
            </a:r>
          </a:p>
        </p:txBody>
      </p:sp>
      <p:sp>
        <p:nvSpPr>
          <p:cNvPr id="21" name="矩形 20"/>
          <p:cNvSpPr/>
          <p:nvPr/>
        </p:nvSpPr>
        <p:spPr>
          <a:xfrm>
            <a:off x="2209970" y="5059775"/>
            <a:ext cx="1614472" cy="457457"/>
          </a:xfrm>
          <a:prstGeom prst="rect">
            <a:avLst/>
          </a:prstGeom>
          <a:solidFill>
            <a:srgbClr val="D28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發送通知信</a:t>
            </a:r>
          </a:p>
        </p:txBody>
      </p:sp>
      <p:cxnSp>
        <p:nvCxnSpPr>
          <p:cNvPr id="23" name="肘形接點 75"/>
          <p:cNvCxnSpPr>
            <a:stCxn id="13" idx="3"/>
            <a:endCxn id="21" idx="0"/>
          </p:cNvCxnSpPr>
          <p:nvPr/>
        </p:nvCxnSpPr>
        <p:spPr>
          <a:xfrm>
            <a:off x="2211450" y="4681241"/>
            <a:ext cx="805756" cy="378534"/>
          </a:xfrm>
          <a:prstGeom prst="bentConnector2">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5" name="弧形 24"/>
          <p:cNvSpPr/>
          <p:nvPr/>
        </p:nvSpPr>
        <p:spPr>
          <a:xfrm rot="8368896">
            <a:off x="3090618" y="4336674"/>
            <a:ext cx="1335737" cy="1660245"/>
          </a:xfrm>
          <a:prstGeom prst="arc">
            <a:avLst>
              <a:gd name="adj1" fmla="val 16338498"/>
              <a:gd name="adj2" fmla="val 0"/>
            </a:avLst>
          </a:prstGeom>
          <a:ln w="254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0" lang="zh-TW" altLang="en-US">
              <a:solidFill>
                <a:prstClr val="black"/>
              </a:solidFill>
              <a:latin typeface="微軟正黑體"/>
              <a:ea typeface="微軟正黑體"/>
            </a:endParaRPr>
          </a:p>
        </p:txBody>
      </p:sp>
      <p:sp>
        <p:nvSpPr>
          <p:cNvPr id="28" name="文字方塊 27"/>
          <p:cNvSpPr txBox="1"/>
          <p:nvPr/>
        </p:nvSpPr>
        <p:spPr>
          <a:xfrm>
            <a:off x="866312" y="5418447"/>
            <a:ext cx="415498" cy="369332"/>
          </a:xfrm>
          <a:prstGeom prst="rect">
            <a:avLst/>
          </a:prstGeom>
          <a:noFill/>
        </p:spPr>
        <p:txBody>
          <a:bodyPr wrap="none" rtlCol="0">
            <a:spAutoFit/>
          </a:bodyPr>
          <a:lstStyle/>
          <a:p>
            <a:pPr fontAlgn="auto">
              <a:spcBef>
                <a:spcPts val="0"/>
              </a:spcBef>
              <a:spcAft>
                <a:spcPts val="0"/>
              </a:spcAft>
            </a:pPr>
            <a:r>
              <a:rPr kumimoji="0" lang="zh-TW" altLang="en-US" b="1" dirty="0">
                <a:solidFill>
                  <a:prstClr val="black"/>
                </a:solidFill>
                <a:latin typeface="微軟正黑體"/>
                <a:ea typeface="微軟正黑體"/>
              </a:rPr>
              <a:t>否</a:t>
            </a:r>
          </a:p>
        </p:txBody>
      </p:sp>
      <p:sp>
        <p:nvSpPr>
          <p:cNvPr id="29" name="文字方塊 28"/>
          <p:cNvSpPr txBox="1"/>
          <p:nvPr/>
        </p:nvSpPr>
        <p:spPr>
          <a:xfrm>
            <a:off x="2151108" y="4322224"/>
            <a:ext cx="415498" cy="369332"/>
          </a:xfrm>
          <a:prstGeom prst="rect">
            <a:avLst/>
          </a:prstGeom>
          <a:noFill/>
        </p:spPr>
        <p:txBody>
          <a:bodyPr wrap="none" rtlCol="0">
            <a:spAutoFit/>
          </a:bodyPr>
          <a:lstStyle/>
          <a:p>
            <a:pPr fontAlgn="auto">
              <a:spcBef>
                <a:spcPts val="0"/>
              </a:spcBef>
              <a:spcAft>
                <a:spcPts val="0"/>
              </a:spcAft>
            </a:pPr>
            <a:r>
              <a:rPr kumimoji="0" lang="zh-TW" altLang="en-US" b="1" dirty="0">
                <a:solidFill>
                  <a:prstClr val="black"/>
                </a:solidFill>
                <a:latin typeface="微軟正黑體"/>
                <a:ea typeface="微軟正黑體"/>
              </a:rPr>
              <a:t>是</a:t>
            </a:r>
          </a:p>
        </p:txBody>
      </p:sp>
      <p:cxnSp>
        <p:nvCxnSpPr>
          <p:cNvPr id="37" name="直線單箭頭接點 36"/>
          <p:cNvCxnSpPr>
            <a:stCxn id="13" idx="2"/>
            <a:endCxn id="19" idx="0"/>
          </p:cNvCxnSpPr>
          <p:nvPr/>
        </p:nvCxnSpPr>
        <p:spPr>
          <a:xfrm>
            <a:off x="1287798" y="5354366"/>
            <a:ext cx="0" cy="61855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1" name="直線單箭頭接點 40"/>
          <p:cNvCxnSpPr>
            <a:stCxn id="54" idx="2"/>
            <a:endCxn id="13" idx="0"/>
          </p:cNvCxnSpPr>
          <p:nvPr/>
        </p:nvCxnSpPr>
        <p:spPr>
          <a:xfrm flipH="1">
            <a:off x="1287798" y="3287923"/>
            <a:ext cx="2898" cy="72019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46" name="圖片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301" y="5603113"/>
            <a:ext cx="707800" cy="707800"/>
          </a:xfrm>
          <a:prstGeom prst="rect">
            <a:avLst/>
          </a:prstGeom>
        </p:spPr>
      </p:pic>
      <p:sp>
        <p:nvSpPr>
          <p:cNvPr id="54" name="矩形 53"/>
          <p:cNvSpPr/>
          <p:nvPr/>
        </p:nvSpPr>
        <p:spPr>
          <a:xfrm>
            <a:off x="654549" y="2952607"/>
            <a:ext cx="1272293" cy="335316"/>
          </a:xfrm>
          <a:prstGeom prst="rect">
            <a:avLst/>
          </a:prstGeom>
          <a:solidFill>
            <a:srgbClr val="D28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送出</a:t>
            </a:r>
            <a:r>
              <a:rPr kumimoji="0" lang="en-US" altLang="zh-TW" b="1" dirty="0">
                <a:solidFill>
                  <a:prstClr val="black"/>
                </a:solidFill>
                <a:latin typeface="微軟正黑體"/>
                <a:ea typeface="微軟正黑體"/>
              </a:rPr>
              <a:t>(</a:t>
            </a:r>
            <a:r>
              <a:rPr kumimoji="0" lang="zh-TW" altLang="en-US" b="1" dirty="0">
                <a:solidFill>
                  <a:prstClr val="black"/>
                </a:solidFill>
                <a:latin typeface="微軟正黑體"/>
                <a:ea typeface="微軟正黑體"/>
              </a:rPr>
              <a:t>通報</a:t>
            </a:r>
            <a:r>
              <a:rPr kumimoji="0" lang="en-US" altLang="zh-TW" b="1" dirty="0">
                <a:solidFill>
                  <a:prstClr val="black"/>
                </a:solidFill>
                <a:latin typeface="微軟正黑體"/>
                <a:ea typeface="微軟正黑體"/>
              </a:rPr>
              <a:t>)</a:t>
            </a:r>
            <a:endParaRPr kumimoji="0" lang="zh-TW" altLang="en-US" b="1" dirty="0">
              <a:solidFill>
                <a:prstClr val="black"/>
              </a:solidFill>
              <a:latin typeface="微軟正黑體"/>
              <a:ea typeface="微軟正黑體"/>
            </a:endParaRPr>
          </a:p>
        </p:txBody>
      </p:sp>
      <p:sp>
        <p:nvSpPr>
          <p:cNvPr id="55" name="矩形 54"/>
          <p:cNvSpPr/>
          <p:nvPr/>
        </p:nvSpPr>
        <p:spPr>
          <a:xfrm>
            <a:off x="2728451" y="2952607"/>
            <a:ext cx="1272293" cy="3353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暫存</a:t>
            </a:r>
          </a:p>
        </p:txBody>
      </p:sp>
      <p:sp>
        <p:nvSpPr>
          <p:cNvPr id="56" name="矩形 55"/>
          <p:cNvSpPr/>
          <p:nvPr/>
        </p:nvSpPr>
        <p:spPr>
          <a:xfrm>
            <a:off x="4802353" y="2948477"/>
            <a:ext cx="1272293" cy="3353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列印</a:t>
            </a:r>
          </a:p>
        </p:txBody>
      </p:sp>
      <p:sp>
        <p:nvSpPr>
          <p:cNvPr id="57" name="矩形 56"/>
          <p:cNvSpPr/>
          <p:nvPr/>
        </p:nvSpPr>
        <p:spPr>
          <a:xfrm>
            <a:off x="6876256" y="2948477"/>
            <a:ext cx="1272293" cy="33531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下載</a:t>
            </a:r>
          </a:p>
        </p:txBody>
      </p:sp>
      <p:cxnSp>
        <p:nvCxnSpPr>
          <p:cNvPr id="86" name="肘形接點 75"/>
          <p:cNvCxnSpPr>
            <a:stCxn id="21" idx="2"/>
            <a:endCxn id="19" idx="6"/>
          </p:cNvCxnSpPr>
          <p:nvPr/>
        </p:nvCxnSpPr>
        <p:spPr>
          <a:xfrm rot="5400000">
            <a:off x="2165265" y="5445521"/>
            <a:ext cx="780231" cy="923653"/>
          </a:xfrm>
          <a:prstGeom prst="bentConnector2">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89" name="群組 88"/>
          <p:cNvGrpSpPr/>
          <p:nvPr/>
        </p:nvGrpSpPr>
        <p:grpSpPr>
          <a:xfrm>
            <a:off x="4316110" y="5059775"/>
            <a:ext cx="1446160" cy="1490217"/>
            <a:chOff x="4105569" y="4402789"/>
            <a:chExt cx="1702916" cy="1754795"/>
          </a:xfrm>
        </p:grpSpPr>
        <p:pic>
          <p:nvPicPr>
            <p:cNvPr id="35" name="Picture 7" descr="C:\Program Files (x86)\Microsoft Office\MEDIA\CAGCAT10\j020546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5569" y="4402789"/>
              <a:ext cx="1702916" cy="1584506"/>
            </a:xfrm>
            <a:prstGeom prst="rect">
              <a:avLst/>
            </a:prstGeom>
            <a:noFill/>
            <a:extLst>
              <a:ext uri="{909E8E84-426E-40DD-AFC4-6F175D3DCCD1}">
                <a14:hiddenFill xmlns:a14="http://schemas.microsoft.com/office/drawing/2010/main">
                  <a:solidFill>
                    <a:srgbClr val="FFFFFF"/>
                  </a:solidFill>
                </a14:hiddenFill>
              </a:ext>
            </a:extLst>
          </p:spPr>
        </p:pic>
        <p:sp>
          <p:nvSpPr>
            <p:cNvPr id="34" name="文字方塊 33"/>
            <p:cNvSpPr txBox="1"/>
            <p:nvPr/>
          </p:nvSpPr>
          <p:spPr>
            <a:xfrm>
              <a:off x="4368830" y="5788252"/>
              <a:ext cx="1107996" cy="369332"/>
            </a:xfrm>
            <a:prstGeom prst="rect">
              <a:avLst/>
            </a:prstGeom>
            <a:noFill/>
          </p:spPr>
          <p:txBody>
            <a:bodyPr wrap="none" rtlCol="0">
              <a:spAutoFit/>
            </a:bodyPr>
            <a:lstStyle/>
            <a:p>
              <a:pPr fontAlgn="auto">
                <a:spcBef>
                  <a:spcPts val="0"/>
                </a:spcBef>
                <a:spcAft>
                  <a:spcPts val="0"/>
                </a:spcAft>
              </a:pPr>
              <a:r>
                <a:rPr kumimoji="0" lang="zh-TW" altLang="en-US" b="1" dirty="0">
                  <a:solidFill>
                    <a:prstClr val="black"/>
                  </a:solidFill>
                  <a:latin typeface="微軟正黑體"/>
                  <a:ea typeface="微軟正黑體"/>
                </a:rPr>
                <a:t>轉入學校</a:t>
              </a:r>
            </a:p>
          </p:txBody>
        </p:sp>
      </p:grpSp>
      <p:cxnSp>
        <p:nvCxnSpPr>
          <p:cNvPr id="90" name="肘形接點 75"/>
          <p:cNvCxnSpPr>
            <a:stCxn id="12" idx="2"/>
            <a:endCxn id="54" idx="0"/>
          </p:cNvCxnSpPr>
          <p:nvPr/>
        </p:nvCxnSpPr>
        <p:spPr>
          <a:xfrm rot="5400000">
            <a:off x="1157035" y="2660988"/>
            <a:ext cx="425280" cy="157958"/>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3" name="肘形接點 75"/>
          <p:cNvCxnSpPr>
            <a:stCxn id="12" idx="2"/>
            <a:endCxn id="55" idx="0"/>
          </p:cNvCxnSpPr>
          <p:nvPr/>
        </p:nvCxnSpPr>
        <p:spPr>
          <a:xfrm rot="16200000" flipH="1">
            <a:off x="2193986" y="1781995"/>
            <a:ext cx="425280" cy="1915944"/>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6" name="肘形接點 75"/>
          <p:cNvCxnSpPr>
            <a:stCxn id="12" idx="2"/>
            <a:endCxn id="56" idx="0"/>
          </p:cNvCxnSpPr>
          <p:nvPr/>
        </p:nvCxnSpPr>
        <p:spPr>
          <a:xfrm rot="16200000" flipH="1">
            <a:off x="3233002" y="742979"/>
            <a:ext cx="421150" cy="3989846"/>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00" name="肘形接點 75"/>
          <p:cNvCxnSpPr>
            <a:stCxn id="12" idx="2"/>
            <a:endCxn id="57" idx="0"/>
          </p:cNvCxnSpPr>
          <p:nvPr/>
        </p:nvCxnSpPr>
        <p:spPr>
          <a:xfrm rot="16200000" flipH="1">
            <a:off x="4269953" y="-293973"/>
            <a:ext cx="421150" cy="6063749"/>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12" name="肘形接點 75"/>
          <p:cNvCxnSpPr>
            <a:stCxn id="55" idx="3"/>
            <a:endCxn id="12" idx="3"/>
          </p:cNvCxnSpPr>
          <p:nvPr/>
        </p:nvCxnSpPr>
        <p:spPr>
          <a:xfrm flipH="1" flipV="1">
            <a:off x="2224009" y="2144972"/>
            <a:ext cx="1776735" cy="975293"/>
          </a:xfrm>
          <a:prstGeom prst="bentConnector3">
            <a:avLst>
              <a:gd name="adj1" fmla="val -12866"/>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17" name="文字方塊 116"/>
          <p:cNvSpPr txBox="1"/>
          <p:nvPr/>
        </p:nvSpPr>
        <p:spPr>
          <a:xfrm>
            <a:off x="3178111" y="1818713"/>
            <a:ext cx="646331" cy="369332"/>
          </a:xfrm>
          <a:prstGeom prst="rect">
            <a:avLst/>
          </a:prstGeom>
          <a:noFill/>
        </p:spPr>
        <p:txBody>
          <a:bodyPr wrap="none" rtlCol="0">
            <a:spAutoFit/>
          </a:bodyPr>
          <a:lstStyle/>
          <a:p>
            <a:pPr fontAlgn="auto">
              <a:spcBef>
                <a:spcPts val="0"/>
              </a:spcBef>
              <a:spcAft>
                <a:spcPts val="0"/>
              </a:spcAft>
            </a:pPr>
            <a:r>
              <a:rPr kumimoji="0" lang="zh-TW" altLang="en-US" b="1" dirty="0">
                <a:solidFill>
                  <a:prstClr val="black"/>
                </a:solidFill>
                <a:latin typeface="微軟正黑體"/>
                <a:ea typeface="微軟正黑體"/>
              </a:rPr>
              <a:t>修改</a:t>
            </a:r>
          </a:p>
        </p:txBody>
      </p:sp>
      <p:pic>
        <p:nvPicPr>
          <p:cNvPr id="118" name="圖片 117"/>
          <p:cNvPicPr/>
          <p:nvPr/>
        </p:nvPicPr>
        <p:blipFill rotWithShape="1">
          <a:blip r:embed="rId4" cstate="screen">
            <a:extLst>
              <a:ext uri="{28A0092B-C50C-407E-A947-70E740481C1C}">
                <a14:useLocalDpi xmlns:a14="http://schemas.microsoft.com/office/drawing/2010/main"/>
              </a:ext>
            </a:extLst>
          </a:blip>
          <a:srcRect/>
          <a:stretch/>
        </p:blipFill>
        <p:spPr bwMode="auto">
          <a:xfrm>
            <a:off x="4818562" y="3330830"/>
            <a:ext cx="1209713" cy="1719992"/>
          </a:xfrm>
          <a:prstGeom prst="rect">
            <a:avLst/>
          </a:prstGeom>
          <a:noFill/>
          <a:ln>
            <a:noFill/>
          </a:ln>
        </p:spPr>
      </p:pic>
      <p:pic>
        <p:nvPicPr>
          <p:cNvPr id="121" name="圖片 120"/>
          <p:cNvPicPr/>
          <p:nvPr/>
        </p:nvPicPr>
        <p:blipFill rotWithShape="1">
          <a:blip r:embed="rId5" cstate="screen">
            <a:extLst>
              <a:ext uri="{28A0092B-C50C-407E-A947-70E740481C1C}">
                <a14:useLocalDpi xmlns:a14="http://schemas.microsoft.com/office/drawing/2010/main"/>
              </a:ext>
            </a:extLst>
          </a:blip>
          <a:srcRect/>
          <a:stretch/>
        </p:blipFill>
        <p:spPr bwMode="auto">
          <a:xfrm>
            <a:off x="6293304" y="3376301"/>
            <a:ext cx="2671184" cy="1701201"/>
          </a:xfrm>
          <a:prstGeom prst="rect">
            <a:avLst/>
          </a:prstGeom>
          <a:noFill/>
          <a:ln>
            <a:noFill/>
          </a:ln>
        </p:spPr>
      </p:pic>
    </p:spTree>
    <p:extLst>
      <p:ext uri="{BB962C8B-B14F-4D97-AF65-F5344CB8AC3E}">
        <p14:creationId xmlns:p14="http://schemas.microsoft.com/office/powerpoint/2010/main" val="36976733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rPr>
              <a:t>5.</a:t>
            </a:r>
            <a:r>
              <a:rPr lang="zh-TW" altLang="en-US" dirty="0">
                <a:latin typeface="+mj-ea"/>
              </a:rPr>
              <a:t>學校通報轉銜</a:t>
            </a:r>
            <a:r>
              <a:rPr lang="en-US" altLang="zh-TW" dirty="0">
                <a:latin typeface="+mj-ea"/>
              </a:rPr>
              <a:t>-</a:t>
            </a:r>
            <a:r>
              <a:rPr lang="zh-TW" altLang="en-US" dirty="0">
                <a:latin typeface="+mj-ea"/>
              </a:rPr>
              <a:t>通報轉入學校</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63</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sp>
        <p:nvSpPr>
          <p:cNvPr id="69" name="矩形 68"/>
          <p:cNvSpPr/>
          <p:nvPr/>
        </p:nvSpPr>
        <p:spPr>
          <a:xfrm>
            <a:off x="5077428" y="1913224"/>
            <a:ext cx="2577701" cy="473519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0" name="矩形 69"/>
          <p:cNvSpPr/>
          <p:nvPr/>
        </p:nvSpPr>
        <p:spPr>
          <a:xfrm>
            <a:off x="1331640" y="1888496"/>
            <a:ext cx="2577701" cy="473519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71" name="群組 70"/>
          <p:cNvGrpSpPr/>
          <p:nvPr/>
        </p:nvGrpSpPr>
        <p:grpSpPr>
          <a:xfrm>
            <a:off x="1961977" y="2155850"/>
            <a:ext cx="865517" cy="1016909"/>
            <a:chOff x="956811" y="1911808"/>
            <a:chExt cx="1478510" cy="1746096"/>
          </a:xfrm>
        </p:grpSpPr>
        <p:grpSp>
          <p:nvGrpSpPr>
            <p:cNvPr id="115" name="群組 114"/>
            <p:cNvGrpSpPr/>
            <p:nvPr/>
          </p:nvGrpSpPr>
          <p:grpSpPr>
            <a:xfrm>
              <a:off x="956811" y="2156335"/>
              <a:ext cx="1478510" cy="1501569"/>
              <a:chOff x="956811" y="2156335"/>
              <a:chExt cx="1478510" cy="1501569"/>
            </a:xfrm>
          </p:grpSpPr>
          <p:pic>
            <p:nvPicPr>
              <p:cNvPr id="117" name="圖片 1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11" y="2156335"/>
                <a:ext cx="1219200" cy="1219200"/>
              </a:xfrm>
              <a:prstGeom prst="rect">
                <a:avLst/>
              </a:prstGeom>
            </p:spPr>
          </p:pic>
          <p:pic>
            <p:nvPicPr>
              <p:cNvPr id="118" name="圖片 1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121" y="2438704"/>
                <a:ext cx="1219200" cy="1219200"/>
              </a:xfrm>
              <a:prstGeom prst="rect">
                <a:avLst/>
              </a:prstGeom>
            </p:spPr>
          </p:pic>
        </p:grpSp>
        <p:sp>
          <p:nvSpPr>
            <p:cNvPr id="116" name="矩形 115"/>
            <p:cNvSpPr/>
            <p:nvPr/>
          </p:nvSpPr>
          <p:spPr>
            <a:xfrm>
              <a:off x="1036739" y="1911808"/>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國小</a:t>
              </a:r>
            </a:p>
          </p:txBody>
        </p:sp>
      </p:grpSp>
      <p:grpSp>
        <p:nvGrpSpPr>
          <p:cNvPr id="72" name="群組 71"/>
          <p:cNvGrpSpPr/>
          <p:nvPr/>
        </p:nvGrpSpPr>
        <p:grpSpPr>
          <a:xfrm>
            <a:off x="2368420" y="3263914"/>
            <a:ext cx="865517" cy="1016909"/>
            <a:chOff x="956811" y="3674084"/>
            <a:chExt cx="1478510" cy="1746096"/>
          </a:xfrm>
        </p:grpSpPr>
        <p:grpSp>
          <p:nvGrpSpPr>
            <p:cNvPr id="111" name="群組 110"/>
            <p:cNvGrpSpPr/>
            <p:nvPr/>
          </p:nvGrpSpPr>
          <p:grpSpPr>
            <a:xfrm>
              <a:off x="956811" y="3918611"/>
              <a:ext cx="1478510" cy="1501569"/>
              <a:chOff x="956811" y="3918611"/>
              <a:chExt cx="1478510" cy="1501569"/>
            </a:xfrm>
          </p:grpSpPr>
          <p:pic>
            <p:nvPicPr>
              <p:cNvPr id="113" name="圖片 1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11" y="3918611"/>
                <a:ext cx="1219200" cy="1219200"/>
              </a:xfrm>
              <a:prstGeom prst="rect">
                <a:avLst/>
              </a:prstGeom>
            </p:spPr>
          </p:pic>
          <p:pic>
            <p:nvPicPr>
              <p:cNvPr id="114" name="圖片 1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6121" y="4200980"/>
                <a:ext cx="1219200" cy="1219200"/>
              </a:xfrm>
              <a:prstGeom prst="rect">
                <a:avLst/>
              </a:prstGeom>
            </p:spPr>
          </p:pic>
        </p:grpSp>
        <p:sp>
          <p:nvSpPr>
            <p:cNvPr id="112" name="矩形 111"/>
            <p:cNvSpPr/>
            <p:nvPr/>
          </p:nvSpPr>
          <p:spPr>
            <a:xfrm>
              <a:off x="1036739" y="3674084"/>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國中</a:t>
              </a:r>
            </a:p>
          </p:txBody>
        </p:sp>
      </p:grpSp>
      <p:grpSp>
        <p:nvGrpSpPr>
          <p:cNvPr id="73" name="群組 72"/>
          <p:cNvGrpSpPr/>
          <p:nvPr/>
        </p:nvGrpSpPr>
        <p:grpSpPr>
          <a:xfrm>
            <a:off x="1790465" y="4233879"/>
            <a:ext cx="1052826" cy="1016909"/>
            <a:chOff x="2881287" y="1911808"/>
            <a:chExt cx="1532473" cy="1746096"/>
          </a:xfrm>
        </p:grpSpPr>
        <p:grpSp>
          <p:nvGrpSpPr>
            <p:cNvPr id="107" name="群組 106"/>
            <p:cNvGrpSpPr/>
            <p:nvPr/>
          </p:nvGrpSpPr>
          <p:grpSpPr>
            <a:xfrm>
              <a:off x="2881287" y="2156335"/>
              <a:ext cx="1532473" cy="1501569"/>
              <a:chOff x="2918760" y="2156335"/>
              <a:chExt cx="1532473" cy="1501569"/>
            </a:xfrm>
          </p:grpSpPr>
          <p:pic>
            <p:nvPicPr>
              <p:cNvPr id="109" name="圖片 10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760" y="2156335"/>
                <a:ext cx="1219200" cy="1219200"/>
              </a:xfrm>
              <a:prstGeom prst="rect">
                <a:avLst/>
              </a:prstGeom>
            </p:spPr>
          </p:pic>
          <p:pic>
            <p:nvPicPr>
              <p:cNvPr id="110" name="圖片 10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033" y="2438704"/>
                <a:ext cx="1219200" cy="1219200"/>
              </a:xfrm>
              <a:prstGeom prst="rect">
                <a:avLst/>
              </a:prstGeom>
            </p:spPr>
          </p:pic>
        </p:grpSp>
        <p:sp>
          <p:nvSpPr>
            <p:cNvPr id="108" name="矩形 107"/>
            <p:cNvSpPr/>
            <p:nvPr/>
          </p:nvSpPr>
          <p:spPr>
            <a:xfrm>
              <a:off x="2940071" y="1911808"/>
              <a:ext cx="1473689" cy="437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高中職</a:t>
              </a:r>
            </a:p>
          </p:txBody>
        </p:sp>
      </p:grpSp>
      <p:grpSp>
        <p:nvGrpSpPr>
          <p:cNvPr id="103" name="群組 102"/>
          <p:cNvGrpSpPr/>
          <p:nvPr/>
        </p:nvGrpSpPr>
        <p:grpSpPr>
          <a:xfrm>
            <a:off x="2413265" y="5650473"/>
            <a:ext cx="940981" cy="874499"/>
            <a:chOff x="2843813" y="3918611"/>
            <a:chExt cx="1607420" cy="1501569"/>
          </a:xfrm>
        </p:grpSpPr>
        <p:pic>
          <p:nvPicPr>
            <p:cNvPr id="105" name="圖片 10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13" y="3918611"/>
              <a:ext cx="1219200" cy="1219200"/>
            </a:xfrm>
            <a:prstGeom prst="rect">
              <a:avLst/>
            </a:prstGeom>
          </p:spPr>
        </p:pic>
        <p:pic>
          <p:nvPicPr>
            <p:cNvPr id="106" name="圖片 10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2033" y="4200980"/>
              <a:ext cx="1219200" cy="1219200"/>
            </a:xfrm>
            <a:prstGeom prst="rect">
              <a:avLst/>
            </a:prstGeom>
          </p:spPr>
        </p:pic>
      </p:grpSp>
      <p:sp>
        <p:nvSpPr>
          <p:cNvPr id="104" name="矩形 103"/>
          <p:cNvSpPr/>
          <p:nvPr/>
        </p:nvSpPr>
        <p:spPr>
          <a:xfrm>
            <a:off x="2204547" y="5463759"/>
            <a:ext cx="1136530" cy="185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大專院校</a:t>
            </a:r>
          </a:p>
        </p:txBody>
      </p:sp>
      <p:grpSp>
        <p:nvGrpSpPr>
          <p:cNvPr id="75" name="群組 74"/>
          <p:cNvGrpSpPr/>
          <p:nvPr/>
        </p:nvGrpSpPr>
        <p:grpSpPr>
          <a:xfrm>
            <a:off x="5756164" y="2155850"/>
            <a:ext cx="865517" cy="1016909"/>
            <a:chOff x="956811" y="1911808"/>
            <a:chExt cx="1478510" cy="1746096"/>
          </a:xfrm>
        </p:grpSpPr>
        <p:grpSp>
          <p:nvGrpSpPr>
            <p:cNvPr id="99" name="群組 98"/>
            <p:cNvGrpSpPr/>
            <p:nvPr/>
          </p:nvGrpSpPr>
          <p:grpSpPr>
            <a:xfrm>
              <a:off x="956811" y="2156335"/>
              <a:ext cx="1478510" cy="1501569"/>
              <a:chOff x="956811" y="2156335"/>
              <a:chExt cx="1478510" cy="1501569"/>
            </a:xfrm>
          </p:grpSpPr>
          <p:pic>
            <p:nvPicPr>
              <p:cNvPr id="101" name="圖片 10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11" y="2156335"/>
                <a:ext cx="1219200" cy="1219200"/>
              </a:xfrm>
              <a:prstGeom prst="rect">
                <a:avLst/>
              </a:prstGeom>
            </p:spPr>
          </p:pic>
          <p:pic>
            <p:nvPicPr>
              <p:cNvPr id="102" name="圖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121" y="2438704"/>
                <a:ext cx="1219200" cy="1219200"/>
              </a:xfrm>
              <a:prstGeom prst="rect">
                <a:avLst/>
              </a:prstGeom>
            </p:spPr>
          </p:pic>
        </p:grpSp>
        <p:sp>
          <p:nvSpPr>
            <p:cNvPr id="100" name="矩形 99"/>
            <p:cNvSpPr/>
            <p:nvPr/>
          </p:nvSpPr>
          <p:spPr>
            <a:xfrm>
              <a:off x="1036739" y="1911808"/>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國小</a:t>
              </a:r>
            </a:p>
          </p:txBody>
        </p:sp>
      </p:grpSp>
      <p:grpSp>
        <p:nvGrpSpPr>
          <p:cNvPr id="76" name="群組 75"/>
          <p:cNvGrpSpPr/>
          <p:nvPr/>
        </p:nvGrpSpPr>
        <p:grpSpPr>
          <a:xfrm>
            <a:off x="6162606" y="3263914"/>
            <a:ext cx="865517" cy="1016909"/>
            <a:chOff x="956811" y="3674084"/>
            <a:chExt cx="1478510" cy="1746096"/>
          </a:xfrm>
        </p:grpSpPr>
        <p:grpSp>
          <p:nvGrpSpPr>
            <p:cNvPr id="95" name="群組 94"/>
            <p:cNvGrpSpPr/>
            <p:nvPr/>
          </p:nvGrpSpPr>
          <p:grpSpPr>
            <a:xfrm>
              <a:off x="956811" y="3918611"/>
              <a:ext cx="1478510" cy="1501569"/>
              <a:chOff x="956811" y="3918611"/>
              <a:chExt cx="1478510" cy="1501569"/>
            </a:xfrm>
          </p:grpSpPr>
          <p:pic>
            <p:nvPicPr>
              <p:cNvPr id="97" name="圖片 9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11" y="3918611"/>
                <a:ext cx="1219200" cy="1219200"/>
              </a:xfrm>
              <a:prstGeom prst="rect">
                <a:avLst/>
              </a:prstGeom>
            </p:spPr>
          </p:pic>
          <p:pic>
            <p:nvPicPr>
              <p:cNvPr id="98" name="圖片 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6121" y="4200980"/>
                <a:ext cx="1219200" cy="1219200"/>
              </a:xfrm>
              <a:prstGeom prst="rect">
                <a:avLst/>
              </a:prstGeom>
            </p:spPr>
          </p:pic>
        </p:grpSp>
        <p:sp>
          <p:nvSpPr>
            <p:cNvPr id="96" name="矩形 95"/>
            <p:cNvSpPr/>
            <p:nvPr/>
          </p:nvSpPr>
          <p:spPr>
            <a:xfrm>
              <a:off x="1036739" y="3674084"/>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國中</a:t>
              </a:r>
            </a:p>
          </p:txBody>
        </p:sp>
      </p:grpSp>
      <p:grpSp>
        <p:nvGrpSpPr>
          <p:cNvPr id="77" name="群組 76"/>
          <p:cNvGrpSpPr/>
          <p:nvPr/>
        </p:nvGrpSpPr>
        <p:grpSpPr>
          <a:xfrm>
            <a:off x="5740369" y="4233879"/>
            <a:ext cx="897107" cy="1016909"/>
            <a:chOff x="2881287" y="1911808"/>
            <a:chExt cx="1532473" cy="1746096"/>
          </a:xfrm>
        </p:grpSpPr>
        <p:grpSp>
          <p:nvGrpSpPr>
            <p:cNvPr id="91" name="群組 90"/>
            <p:cNvGrpSpPr/>
            <p:nvPr/>
          </p:nvGrpSpPr>
          <p:grpSpPr>
            <a:xfrm>
              <a:off x="2881287" y="2156335"/>
              <a:ext cx="1532473" cy="1501569"/>
              <a:chOff x="2918760" y="2156335"/>
              <a:chExt cx="1532473" cy="1501569"/>
            </a:xfrm>
          </p:grpSpPr>
          <p:pic>
            <p:nvPicPr>
              <p:cNvPr id="93" name="圖片 9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760" y="2156335"/>
                <a:ext cx="1219200" cy="1219200"/>
              </a:xfrm>
              <a:prstGeom prst="rect">
                <a:avLst/>
              </a:prstGeom>
            </p:spPr>
          </p:pic>
          <p:pic>
            <p:nvPicPr>
              <p:cNvPr id="94" name="圖片 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033" y="2438704"/>
                <a:ext cx="1219200" cy="1219200"/>
              </a:xfrm>
              <a:prstGeom prst="rect">
                <a:avLst/>
              </a:prstGeom>
            </p:spPr>
          </p:pic>
        </p:grpSp>
        <p:sp>
          <p:nvSpPr>
            <p:cNvPr id="92" name="矩形 91"/>
            <p:cNvSpPr/>
            <p:nvPr/>
          </p:nvSpPr>
          <p:spPr>
            <a:xfrm>
              <a:off x="2940071" y="1911808"/>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高中</a:t>
              </a:r>
            </a:p>
          </p:txBody>
        </p:sp>
      </p:grpSp>
      <p:grpSp>
        <p:nvGrpSpPr>
          <p:cNvPr id="87" name="群組 86"/>
          <p:cNvGrpSpPr/>
          <p:nvPr/>
        </p:nvGrpSpPr>
        <p:grpSpPr>
          <a:xfrm>
            <a:off x="6207451" y="5650473"/>
            <a:ext cx="940981" cy="874499"/>
            <a:chOff x="2843813" y="3918611"/>
            <a:chExt cx="1607420" cy="1501569"/>
          </a:xfrm>
        </p:grpSpPr>
        <p:pic>
          <p:nvPicPr>
            <p:cNvPr id="89" name="圖片 8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13" y="3918611"/>
              <a:ext cx="1219200" cy="1219200"/>
            </a:xfrm>
            <a:prstGeom prst="rect">
              <a:avLst/>
            </a:prstGeom>
          </p:spPr>
        </p:pic>
        <p:pic>
          <p:nvPicPr>
            <p:cNvPr id="90" name="圖片 8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2033" y="4200980"/>
              <a:ext cx="1219200" cy="1219200"/>
            </a:xfrm>
            <a:prstGeom prst="rect">
              <a:avLst/>
            </a:prstGeom>
          </p:spPr>
        </p:pic>
      </p:grpSp>
      <p:sp>
        <p:nvSpPr>
          <p:cNvPr id="88" name="矩形 87"/>
          <p:cNvSpPr/>
          <p:nvPr/>
        </p:nvSpPr>
        <p:spPr>
          <a:xfrm>
            <a:off x="6011953" y="5428478"/>
            <a:ext cx="1104714" cy="220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大專院校</a:t>
            </a:r>
          </a:p>
        </p:txBody>
      </p:sp>
      <p:sp>
        <p:nvSpPr>
          <p:cNvPr id="79" name="矩形 78"/>
          <p:cNvSpPr/>
          <p:nvPr/>
        </p:nvSpPr>
        <p:spPr>
          <a:xfrm>
            <a:off x="1331640" y="1627104"/>
            <a:ext cx="2577701" cy="44652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r>
              <a:rPr kumimoji="0" lang="zh-TW" altLang="en-US" sz="2800" dirty="0">
                <a:solidFill>
                  <a:prstClr val="black"/>
                </a:solidFill>
                <a:latin typeface="微軟正黑體" panose="020B0604030504040204" pitchFamily="34" charset="-120"/>
                <a:ea typeface="微軟正黑體" panose="020B0604030504040204" pitchFamily="34" charset="-120"/>
              </a:rPr>
              <a:t>轉入學校</a:t>
            </a:r>
          </a:p>
        </p:txBody>
      </p:sp>
      <p:cxnSp>
        <p:nvCxnSpPr>
          <p:cNvPr id="80" name="直線單箭頭接點 79"/>
          <p:cNvCxnSpPr/>
          <p:nvPr/>
        </p:nvCxnSpPr>
        <p:spPr>
          <a:xfrm flipH="1">
            <a:off x="2874324" y="2534932"/>
            <a:ext cx="244899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p:nvPr/>
        </p:nvCxnSpPr>
        <p:spPr>
          <a:xfrm flipH="1">
            <a:off x="3185779" y="2781028"/>
            <a:ext cx="2171952" cy="76036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p:cNvCxnSpPr/>
          <p:nvPr/>
        </p:nvCxnSpPr>
        <p:spPr>
          <a:xfrm flipH="1">
            <a:off x="3198286" y="3759820"/>
            <a:ext cx="2493211" cy="13279"/>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p:cNvCxnSpPr/>
          <p:nvPr/>
        </p:nvCxnSpPr>
        <p:spPr>
          <a:xfrm flipH="1">
            <a:off x="2874324" y="3951275"/>
            <a:ext cx="2817173" cy="58946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p:cNvCxnSpPr/>
          <p:nvPr/>
        </p:nvCxnSpPr>
        <p:spPr>
          <a:xfrm flipH="1" flipV="1">
            <a:off x="2884945" y="4780255"/>
            <a:ext cx="2406307" cy="116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p:cNvCxnSpPr/>
          <p:nvPr/>
        </p:nvCxnSpPr>
        <p:spPr>
          <a:xfrm flipH="1">
            <a:off x="3354245" y="4972959"/>
            <a:ext cx="1927953" cy="855454"/>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單箭頭接點 85"/>
          <p:cNvCxnSpPr/>
          <p:nvPr/>
        </p:nvCxnSpPr>
        <p:spPr>
          <a:xfrm flipH="1">
            <a:off x="3418676" y="6019951"/>
            <a:ext cx="2390339" cy="4238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9" name="矩形 118"/>
          <p:cNvSpPr/>
          <p:nvPr/>
        </p:nvSpPr>
        <p:spPr>
          <a:xfrm>
            <a:off x="5077427" y="1612432"/>
            <a:ext cx="2577701" cy="446522"/>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r>
              <a:rPr kumimoji="0" lang="zh-TW" altLang="en-US" sz="2800" dirty="0">
                <a:solidFill>
                  <a:prstClr val="black"/>
                </a:solidFill>
                <a:latin typeface="微軟正黑體" panose="020B0604030504040204" pitchFamily="34" charset="-120"/>
                <a:ea typeface="微軟正黑體" panose="020B0604030504040204" pitchFamily="34" charset="-120"/>
              </a:rPr>
              <a:t>通報學校</a:t>
            </a:r>
          </a:p>
        </p:txBody>
      </p:sp>
      <p:cxnSp>
        <p:nvCxnSpPr>
          <p:cNvPr id="55" name="直線單箭頭接點 54"/>
          <p:cNvCxnSpPr/>
          <p:nvPr/>
        </p:nvCxnSpPr>
        <p:spPr>
          <a:xfrm flipH="1">
            <a:off x="3341078" y="4116374"/>
            <a:ext cx="2379235" cy="1347385"/>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文字方塊 57"/>
          <p:cNvSpPr txBox="1"/>
          <p:nvPr/>
        </p:nvSpPr>
        <p:spPr>
          <a:xfrm>
            <a:off x="4829084" y="4286235"/>
            <a:ext cx="954107" cy="276999"/>
          </a:xfrm>
          <a:prstGeom prst="rect">
            <a:avLst/>
          </a:prstGeom>
          <a:noFill/>
        </p:spPr>
        <p:txBody>
          <a:bodyPr wrap="none" rtlCol="0">
            <a:spAutoFit/>
          </a:bodyPr>
          <a:lstStyle/>
          <a:p>
            <a:pPr fontAlgn="auto">
              <a:spcBef>
                <a:spcPts val="0"/>
              </a:spcBef>
              <a:spcAft>
                <a:spcPts val="0"/>
              </a:spcAft>
            </a:pPr>
            <a:r>
              <a:rPr kumimoji="0" lang="zh-TW" altLang="en-US" sz="1200" b="1" dirty="0">
                <a:solidFill>
                  <a:prstClr val="black"/>
                </a:solidFill>
                <a:latin typeface="微軟正黑體"/>
                <a:ea typeface="微軟正黑體"/>
              </a:rPr>
              <a:t>五專前三年</a:t>
            </a:r>
          </a:p>
        </p:txBody>
      </p:sp>
    </p:spTree>
    <p:extLst>
      <p:ext uri="{BB962C8B-B14F-4D97-AF65-F5344CB8AC3E}">
        <p14:creationId xmlns:p14="http://schemas.microsoft.com/office/powerpoint/2010/main" val="23928417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rPr>
              <a:t>5.</a:t>
            </a:r>
            <a:r>
              <a:rPr lang="zh-TW" altLang="en-US" dirty="0">
                <a:latin typeface="+mj-ea"/>
              </a:rPr>
              <a:t>學校通報轉銜</a:t>
            </a:r>
            <a:r>
              <a:rPr lang="en-US" altLang="zh-TW" dirty="0">
                <a:latin typeface="+mj-ea"/>
              </a:rPr>
              <a:t>(1)</a:t>
            </a:r>
            <a:endParaRPr lang="zh-TW" altLang="en-US" dirty="0">
              <a:latin typeface="+mj-ea"/>
              <a:ea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64</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8" name="圖片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593439"/>
            <a:ext cx="7200800" cy="4893074"/>
          </a:xfrm>
          <a:prstGeom prst="rect">
            <a:avLst/>
          </a:prstGeom>
          <a:noFill/>
          <a:ln>
            <a:noFill/>
          </a:ln>
        </p:spPr>
      </p:pic>
      <p:sp>
        <p:nvSpPr>
          <p:cNvPr id="9" name="圖說文字: 直線加上框線和強調線 8"/>
          <p:cNvSpPr/>
          <p:nvPr/>
        </p:nvSpPr>
        <p:spPr>
          <a:xfrm>
            <a:off x="5018165" y="3789040"/>
            <a:ext cx="3693389" cy="1734358"/>
          </a:xfrm>
          <a:prstGeom prst="accentBorderCallout1">
            <a:avLst>
              <a:gd name="adj1" fmla="val 13660"/>
              <a:gd name="adj2" fmla="val -2012"/>
              <a:gd name="adj3" fmla="val 32692"/>
              <a:gd name="adj4" fmla="val -17452"/>
            </a:avLst>
          </a:prstGeom>
          <a:solidFill>
            <a:srgbClr val="D28280"/>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在上方選單通報</a:t>
            </a:r>
            <a:r>
              <a:rPr kumimoji="0" lang="en-US" altLang="zh-TW" dirty="0">
                <a:solidFill>
                  <a:prstClr val="black"/>
                </a:solidFill>
                <a:latin typeface="微軟正黑體"/>
                <a:ea typeface="微軟正黑體"/>
              </a:rPr>
              <a:t>/</a:t>
            </a:r>
            <a:r>
              <a:rPr kumimoji="0" lang="zh-TW" altLang="en-US" dirty="0">
                <a:solidFill>
                  <a:prstClr val="black"/>
                </a:solidFill>
                <a:latin typeface="微軟正黑體"/>
                <a:ea typeface="微軟正黑體"/>
              </a:rPr>
              <a:t>單筆通報</a:t>
            </a:r>
            <a:endParaRPr kumimoji="0" lang="en-US" altLang="zh-TW" dirty="0">
              <a:solidFill>
                <a:prstClr val="black"/>
              </a:solidFill>
              <a:latin typeface="微軟正黑體"/>
              <a:ea typeface="微軟正黑體"/>
            </a:endParaRPr>
          </a:p>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輸入身分證字號，系統會驗證身分證字號正確性</a:t>
            </a:r>
            <a:endParaRPr kumimoji="0" lang="en-US" altLang="zh-TW" dirty="0">
              <a:solidFill>
                <a:prstClr val="black"/>
              </a:solidFill>
              <a:latin typeface="微軟正黑體"/>
              <a:ea typeface="微軟正黑體"/>
            </a:endParaRPr>
          </a:p>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如已通報則系統會顯示已通報資料，可進行修改</a:t>
            </a:r>
          </a:p>
        </p:txBody>
      </p:sp>
    </p:spTree>
    <p:extLst>
      <p:ext uri="{BB962C8B-B14F-4D97-AF65-F5344CB8AC3E}">
        <p14:creationId xmlns:p14="http://schemas.microsoft.com/office/powerpoint/2010/main" val="8499131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stretch>
            <a:fillRect/>
          </a:stretch>
        </p:blipFill>
        <p:spPr>
          <a:xfrm>
            <a:off x="1187623" y="1618503"/>
            <a:ext cx="6602966" cy="4916279"/>
          </a:xfrm>
          <a:prstGeom prst="rect">
            <a:avLst/>
          </a:prstGeom>
        </p:spPr>
      </p:pic>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ea typeface="+mj-ea"/>
              </a:rPr>
              <a:t>5.</a:t>
            </a:r>
            <a:r>
              <a:rPr lang="zh-TW" altLang="en-US" dirty="0">
                <a:latin typeface="+mj-ea"/>
              </a:rPr>
              <a:t>學校通報轉銜</a:t>
            </a:r>
            <a:r>
              <a:rPr lang="en-US" altLang="zh-TW" dirty="0">
                <a:latin typeface="+mj-ea"/>
              </a:rPr>
              <a:t>(2)</a:t>
            </a:r>
            <a:endParaRPr lang="zh-TW" altLang="en-US" dirty="0">
              <a:latin typeface="+mj-ea"/>
              <a:ea typeface="+mj-ea"/>
            </a:endParaRPr>
          </a:p>
        </p:txBody>
      </p:sp>
      <p:sp>
        <p:nvSpPr>
          <p:cNvPr id="6" name="投影片編號版面配置區 5"/>
          <p:cNvSpPr>
            <a:spLocks noGrp="1"/>
          </p:cNvSpPr>
          <p:nvPr>
            <p:ph type="sldNum" sz="quarter" idx="12"/>
          </p:nvPr>
        </p:nvSpPr>
        <p:spPr>
          <a:xfrm>
            <a:off x="9612591" y="6534782"/>
            <a:ext cx="288000" cy="288000"/>
          </a:xfrm>
        </p:spPr>
        <p:txBody>
          <a:bodyPr/>
          <a:lstStyle/>
          <a:p>
            <a:fld id="{C0042C15-C746-477B-BA97-A88C9B253CFD}" type="slidenum">
              <a:rPr lang="zh-TW" altLang="en-US" smtClean="0">
                <a:latin typeface="微軟正黑體"/>
              </a:rPr>
              <a:pPr/>
              <a:t>65</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sp>
        <p:nvSpPr>
          <p:cNvPr id="5" name="矩形 4"/>
          <p:cNvSpPr/>
          <p:nvPr/>
        </p:nvSpPr>
        <p:spPr>
          <a:xfrm>
            <a:off x="1979711" y="3006390"/>
            <a:ext cx="4968552"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8" name="圖說文字: 直線加上框線和強調線 7"/>
          <p:cNvSpPr/>
          <p:nvPr/>
        </p:nvSpPr>
        <p:spPr>
          <a:xfrm>
            <a:off x="6577887" y="2142295"/>
            <a:ext cx="2458609" cy="804085"/>
          </a:xfrm>
          <a:prstGeom prst="accentBorderCallout1">
            <a:avLst>
              <a:gd name="adj1" fmla="val 28936"/>
              <a:gd name="adj2" fmla="val -1721"/>
              <a:gd name="adj3" fmla="val 107742"/>
              <a:gd name="adj4" fmla="val -12381"/>
            </a:avLst>
          </a:prstGeom>
          <a:solidFill>
            <a:srgbClr val="B8CF8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kumimoji="0" lang="zh-TW" altLang="en-US" sz="1600" dirty="0">
                <a:solidFill>
                  <a:prstClr val="black"/>
                </a:solidFill>
              </a:rPr>
              <a:t>系統自動代入，就讀學校如不正確，請至基本資料修改。</a:t>
            </a:r>
          </a:p>
        </p:txBody>
      </p:sp>
      <p:sp>
        <p:nvSpPr>
          <p:cNvPr id="10" name="圖說文字: 直線加上框線和強調線 9"/>
          <p:cNvSpPr/>
          <p:nvPr/>
        </p:nvSpPr>
        <p:spPr>
          <a:xfrm>
            <a:off x="157709" y="2202305"/>
            <a:ext cx="1656184" cy="1730751"/>
          </a:xfrm>
          <a:prstGeom prst="accentBorderCallout1">
            <a:avLst>
              <a:gd name="adj1" fmla="val 35692"/>
              <a:gd name="adj2" fmla="val 102858"/>
              <a:gd name="adj3" fmla="val 64225"/>
              <a:gd name="adj4" fmla="val 130877"/>
            </a:avLst>
          </a:prstGeom>
          <a:solidFill>
            <a:srgbClr val="F9B07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r>
              <a:rPr kumimoji="0" lang="zh-TW" altLang="en-US" sz="1600" dirty="0">
                <a:solidFill>
                  <a:prstClr val="black"/>
                </a:solidFill>
              </a:rPr>
              <a:t>資料欄位前有</a:t>
            </a:r>
            <a:r>
              <a:rPr kumimoji="0" lang="zh-TW" altLang="en-US" sz="1600" b="1" dirty="0">
                <a:solidFill>
                  <a:srgbClr val="FF0000"/>
                </a:solidFill>
              </a:rPr>
              <a:t>＊</a:t>
            </a:r>
            <a:r>
              <a:rPr kumimoji="0" lang="zh-TW" altLang="en-US" sz="1600" dirty="0">
                <a:solidFill>
                  <a:prstClr val="black"/>
                </a:solidFill>
              </a:rPr>
              <a:t>號為必填。</a:t>
            </a:r>
            <a:endParaRPr kumimoji="0" lang="en-US" altLang="zh-TW" sz="1600" dirty="0">
              <a:solidFill>
                <a:prstClr val="black"/>
              </a:solidFill>
            </a:endParaRPr>
          </a:p>
          <a:p>
            <a:pPr fontAlgn="auto">
              <a:spcBef>
                <a:spcPts val="0"/>
              </a:spcBef>
              <a:spcAft>
                <a:spcPts val="0"/>
              </a:spcAft>
            </a:pPr>
            <a:r>
              <a:rPr kumimoji="0" lang="zh-TW" altLang="en-US" sz="1600" dirty="0">
                <a:solidFill>
                  <a:prstClr val="black"/>
                </a:solidFill>
              </a:rPr>
              <a:t>資料欄位前有</a:t>
            </a:r>
            <a:r>
              <a:rPr kumimoji="0" lang="zh-TW" altLang="en-US" sz="1600" b="1" dirty="0">
                <a:solidFill>
                  <a:srgbClr val="FF0000"/>
                </a:solidFill>
              </a:rPr>
              <a:t>？</a:t>
            </a:r>
            <a:r>
              <a:rPr kumimoji="0" lang="zh-TW" altLang="en-US" sz="1600" dirty="0">
                <a:solidFill>
                  <a:prstClr val="black"/>
                </a:solidFill>
              </a:rPr>
              <a:t>將滑鼠遊標移至上方，會顯示該欄位填報說明。</a:t>
            </a:r>
          </a:p>
        </p:txBody>
      </p:sp>
      <p:sp>
        <p:nvSpPr>
          <p:cNvPr id="11" name="矩形 10"/>
          <p:cNvSpPr/>
          <p:nvPr/>
        </p:nvSpPr>
        <p:spPr>
          <a:xfrm>
            <a:off x="2004830" y="3387866"/>
            <a:ext cx="3916136" cy="3059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圖說文字: 直線加上框線和強調線 11"/>
          <p:cNvSpPr/>
          <p:nvPr/>
        </p:nvSpPr>
        <p:spPr>
          <a:xfrm>
            <a:off x="6290114" y="3263599"/>
            <a:ext cx="2690551" cy="2090792"/>
          </a:xfrm>
          <a:prstGeom prst="accentBorderCallout1">
            <a:avLst>
              <a:gd name="adj1" fmla="val 9017"/>
              <a:gd name="adj2" fmla="val -2057"/>
              <a:gd name="adj3" fmla="val 12479"/>
              <a:gd name="adj4" fmla="val -13727"/>
            </a:avLst>
          </a:prstGeom>
          <a:solidFill>
            <a:srgbClr val="F9B07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r>
              <a:rPr kumimoji="0" lang="zh-TW" altLang="en-US" sz="1600" dirty="0">
                <a:solidFill>
                  <a:prstClr val="black"/>
                </a:solidFill>
                <a:latin typeface="微軟正黑體"/>
                <a:ea typeface="微軟正黑體"/>
              </a:rPr>
              <a:t>就讀班級各四欄</a:t>
            </a:r>
            <a:endParaRPr kumimoji="0" lang="en-US" altLang="zh-TW" sz="1600" dirty="0">
              <a:solidFill>
                <a:prstClr val="black"/>
              </a:solidFill>
              <a:latin typeface="微軟正黑體"/>
              <a:ea typeface="微軟正黑體"/>
            </a:endParaRPr>
          </a:p>
          <a:p>
            <a:pPr fontAlgn="auto">
              <a:spcBef>
                <a:spcPts val="0"/>
              </a:spcBef>
              <a:spcAft>
                <a:spcPts val="0"/>
              </a:spcAft>
            </a:pPr>
            <a:r>
              <a:rPr kumimoji="0" lang="zh-TW" altLang="en-US" sz="1600" dirty="0">
                <a:solidFill>
                  <a:prstClr val="black"/>
                </a:solidFill>
                <a:latin typeface="微軟正黑體"/>
                <a:ea typeface="微軟正黑體"/>
              </a:rPr>
              <a:t>國中小系統僅顯示</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年級</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班級</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a:t>
            </a:r>
            <a:endParaRPr kumimoji="0" lang="en-US" altLang="zh-TW" sz="1600" dirty="0">
              <a:solidFill>
                <a:prstClr val="black"/>
              </a:solidFill>
              <a:latin typeface="微軟正黑體"/>
              <a:ea typeface="微軟正黑體"/>
            </a:endParaRPr>
          </a:p>
          <a:p>
            <a:pPr fontAlgn="auto">
              <a:spcBef>
                <a:spcPts val="0"/>
              </a:spcBef>
              <a:spcAft>
                <a:spcPts val="0"/>
              </a:spcAft>
            </a:pPr>
            <a:r>
              <a:rPr kumimoji="0" lang="zh-TW" altLang="en-US" sz="1600" dirty="0">
                <a:solidFill>
                  <a:prstClr val="black"/>
                </a:solidFill>
                <a:latin typeface="微軟正黑體"/>
                <a:ea typeface="微軟正黑體"/>
              </a:rPr>
              <a:t>高中職系統顯示</a:t>
            </a:r>
            <a:r>
              <a:rPr kumimoji="0" lang="zh-HK" altLang="zh-TW" sz="1600" dirty="0">
                <a:solidFill>
                  <a:prstClr val="black"/>
                </a:solidFill>
                <a:latin typeface="微軟正黑體"/>
                <a:ea typeface="微軟正黑體"/>
              </a:rPr>
              <a:t> 「</a:t>
            </a:r>
            <a:r>
              <a:rPr kumimoji="0" lang="zh-TW" altLang="en-US" sz="1600" dirty="0">
                <a:solidFill>
                  <a:prstClr val="black"/>
                </a:solidFill>
                <a:latin typeface="微軟正黑體"/>
                <a:ea typeface="微軟正黑體"/>
              </a:rPr>
              <a:t>科別</a:t>
            </a:r>
            <a:r>
              <a:rPr kumimoji="0" lang="zh-HK" altLang="zh-TW" sz="1600" dirty="0">
                <a:solidFill>
                  <a:prstClr val="black"/>
                </a:solidFill>
                <a:latin typeface="微軟正黑體"/>
                <a:ea typeface="微軟正黑體"/>
              </a:rPr>
              <a:t>」 </a:t>
            </a:r>
            <a:r>
              <a:rPr kumimoji="0" lang="zh-TW" altLang="en-US" sz="1600" dirty="0">
                <a:solidFill>
                  <a:prstClr val="black"/>
                </a:solidFill>
                <a:latin typeface="微軟正黑體"/>
                <a:ea typeface="微軟正黑體"/>
              </a:rPr>
              <a:t>、</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年級</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班級</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a:t>
            </a:r>
            <a:endParaRPr kumimoji="0" lang="en-US" altLang="zh-TW" sz="1600" dirty="0">
              <a:solidFill>
                <a:prstClr val="black"/>
              </a:solidFill>
              <a:latin typeface="微軟正黑體"/>
              <a:ea typeface="微軟正黑體"/>
            </a:endParaRPr>
          </a:p>
          <a:p>
            <a:pPr fontAlgn="auto">
              <a:spcBef>
                <a:spcPts val="0"/>
              </a:spcBef>
              <a:spcAft>
                <a:spcPts val="0"/>
              </a:spcAft>
            </a:pPr>
            <a:r>
              <a:rPr kumimoji="0" lang="zh-TW" altLang="en-US" sz="1600" dirty="0">
                <a:solidFill>
                  <a:prstClr val="black"/>
                </a:solidFill>
                <a:latin typeface="微軟正黑體"/>
                <a:ea typeface="微軟正黑體"/>
              </a:rPr>
              <a:t>大專技職校院系統顯示</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學院</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系所</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年級</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a:t>
            </a:r>
            <a:r>
              <a:rPr kumimoji="0" lang="zh-HK"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班級</a:t>
            </a:r>
            <a:r>
              <a:rPr kumimoji="0" lang="zh-HK" altLang="zh-TW" sz="1600" dirty="0">
                <a:solidFill>
                  <a:prstClr val="black"/>
                </a:solidFill>
                <a:latin typeface="微軟正黑體"/>
                <a:ea typeface="微軟正黑體"/>
              </a:rPr>
              <a:t>」 </a:t>
            </a:r>
            <a:r>
              <a:rPr kumimoji="0" lang="zh-TW" altLang="en-US" sz="1600" dirty="0">
                <a:solidFill>
                  <a:prstClr val="black"/>
                </a:solidFill>
                <a:latin typeface="微軟正黑體"/>
                <a:ea typeface="微軟正黑體"/>
              </a:rPr>
              <a:t>。</a:t>
            </a:r>
          </a:p>
        </p:txBody>
      </p:sp>
      <p:sp>
        <p:nvSpPr>
          <p:cNvPr id="15" name="矩形 14"/>
          <p:cNvSpPr/>
          <p:nvPr/>
        </p:nvSpPr>
        <p:spPr>
          <a:xfrm>
            <a:off x="2996932" y="4536646"/>
            <a:ext cx="2583180" cy="8365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7" name="圖說文字: 直線加上框線和強調線 16"/>
          <p:cNvSpPr/>
          <p:nvPr/>
        </p:nvSpPr>
        <p:spPr>
          <a:xfrm>
            <a:off x="6366629" y="5467585"/>
            <a:ext cx="2458609" cy="625711"/>
          </a:xfrm>
          <a:prstGeom prst="accentBorderCallout1">
            <a:avLst>
              <a:gd name="adj1" fmla="val 28936"/>
              <a:gd name="adj2" fmla="val -1721"/>
              <a:gd name="adj3" fmla="val -28496"/>
              <a:gd name="adj4" fmla="val -30793"/>
            </a:avLst>
          </a:prstGeom>
          <a:solidFill>
            <a:srgbClr val="B8CF8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kumimoji="0" lang="zh-TW" altLang="en-US" sz="1600" dirty="0">
                <a:solidFill>
                  <a:prstClr val="black"/>
                </a:solidFill>
              </a:rPr>
              <a:t>學生滿２０歲，請勾選就無需填寫監護入資料。</a:t>
            </a:r>
          </a:p>
        </p:txBody>
      </p:sp>
      <p:sp>
        <p:nvSpPr>
          <p:cNvPr id="18" name="矩形 17"/>
          <p:cNvSpPr/>
          <p:nvPr/>
        </p:nvSpPr>
        <p:spPr>
          <a:xfrm>
            <a:off x="1979711" y="4666464"/>
            <a:ext cx="648073" cy="4907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9" name="圖說文字: 直線加上框線和強調線 18"/>
          <p:cNvSpPr/>
          <p:nvPr/>
        </p:nvSpPr>
        <p:spPr>
          <a:xfrm>
            <a:off x="175492" y="4615390"/>
            <a:ext cx="1539140" cy="1283198"/>
          </a:xfrm>
          <a:prstGeom prst="accentBorderCallout1">
            <a:avLst>
              <a:gd name="adj1" fmla="val 37402"/>
              <a:gd name="adj2" fmla="val 106511"/>
              <a:gd name="adj3" fmla="val 21597"/>
              <a:gd name="adj4" fmla="val 116261"/>
            </a:avLst>
          </a:prstGeom>
          <a:solidFill>
            <a:srgbClr val="B8CF8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kumimoji="0" lang="zh-TW" altLang="en-US" sz="1600" dirty="0">
                <a:solidFill>
                  <a:prstClr val="black"/>
                </a:solidFill>
              </a:rPr>
              <a:t>監護人同緊急聯絡人請勾選，系統會自動帶入緊急聯絡人資料。</a:t>
            </a:r>
          </a:p>
        </p:txBody>
      </p:sp>
    </p:spTree>
    <p:extLst>
      <p:ext uri="{BB962C8B-B14F-4D97-AF65-F5344CB8AC3E}">
        <p14:creationId xmlns:p14="http://schemas.microsoft.com/office/powerpoint/2010/main" val="34434575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rPr>
              <a:t>5.</a:t>
            </a:r>
            <a:r>
              <a:rPr lang="zh-TW" altLang="en-US" dirty="0">
                <a:latin typeface="+mj-ea"/>
              </a:rPr>
              <a:t>學校通報轉銜</a:t>
            </a:r>
            <a:r>
              <a:rPr lang="en-US" altLang="zh-TW" dirty="0">
                <a:latin typeface="+mj-ea"/>
              </a:rPr>
              <a:t>(3)</a:t>
            </a:r>
            <a:endParaRPr lang="zh-TW" altLang="en-US" dirty="0">
              <a:latin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66</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4" name="圖片 3"/>
          <p:cNvPicPr>
            <a:picLocks noChangeAspect="1"/>
          </p:cNvPicPr>
          <p:nvPr/>
        </p:nvPicPr>
        <p:blipFill>
          <a:blip r:embed="rId2"/>
          <a:stretch>
            <a:fillRect/>
          </a:stretch>
        </p:blipFill>
        <p:spPr>
          <a:xfrm>
            <a:off x="1043608" y="1628800"/>
            <a:ext cx="7272808" cy="4592711"/>
          </a:xfrm>
          <a:prstGeom prst="rect">
            <a:avLst/>
          </a:prstGeom>
        </p:spPr>
      </p:pic>
      <p:sp>
        <p:nvSpPr>
          <p:cNvPr id="8" name="矩形 7"/>
          <p:cNvSpPr/>
          <p:nvPr/>
        </p:nvSpPr>
        <p:spPr>
          <a:xfrm>
            <a:off x="1907704" y="3023999"/>
            <a:ext cx="3888432" cy="8370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dirty="0">
              <a:solidFill>
                <a:prstClr val="white"/>
              </a:solidFill>
            </a:endParaRPr>
          </a:p>
        </p:txBody>
      </p:sp>
      <p:sp>
        <p:nvSpPr>
          <p:cNvPr id="9" name="圖說文字: 直線加上框線和強調線 8"/>
          <p:cNvSpPr/>
          <p:nvPr/>
        </p:nvSpPr>
        <p:spPr>
          <a:xfrm>
            <a:off x="107504" y="1628801"/>
            <a:ext cx="1800200" cy="2161828"/>
          </a:xfrm>
          <a:prstGeom prst="accentBorderCallout1">
            <a:avLst>
              <a:gd name="adj1" fmla="val 35692"/>
              <a:gd name="adj2" fmla="val 102858"/>
              <a:gd name="adj3" fmla="val 63499"/>
              <a:gd name="adj4" fmla="val 137338"/>
            </a:avLst>
          </a:prstGeom>
          <a:solidFill>
            <a:srgbClr val="F9B07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r>
              <a:rPr kumimoji="0" lang="zh-TW" altLang="en-US" b="1" dirty="0">
                <a:solidFill>
                  <a:prstClr val="black"/>
                </a:solidFill>
              </a:rPr>
              <a:t>「</a:t>
            </a:r>
            <a:r>
              <a:rPr kumimoji="0" lang="zh-TW" altLang="zh-TW" b="1" dirty="0">
                <a:solidFill>
                  <a:prstClr val="black"/>
                </a:solidFill>
              </a:rPr>
              <a:t>了解當事人跟家長的態度</a:t>
            </a:r>
            <a:r>
              <a:rPr kumimoji="0" lang="zh-TW" altLang="en-US" sz="1600" b="1" dirty="0">
                <a:solidFill>
                  <a:prstClr val="black"/>
                </a:solidFill>
              </a:rPr>
              <a:t>」</a:t>
            </a:r>
            <a:endParaRPr kumimoji="0" lang="en-US" altLang="zh-TW" sz="1600" b="1" dirty="0">
              <a:solidFill>
                <a:prstClr val="black"/>
              </a:solidFill>
            </a:endParaRPr>
          </a:p>
          <a:p>
            <a:pPr fontAlgn="auto">
              <a:spcBef>
                <a:spcPts val="0"/>
              </a:spcBef>
              <a:spcAft>
                <a:spcPts val="0"/>
              </a:spcAft>
            </a:pPr>
            <a:r>
              <a:rPr kumimoji="0" lang="zh-TW" altLang="en-US" sz="1600" dirty="0">
                <a:solidFill>
                  <a:prstClr val="black"/>
                </a:solidFill>
              </a:rPr>
              <a:t>當事人為必填。</a:t>
            </a:r>
            <a:endParaRPr kumimoji="0" lang="en-US" altLang="zh-TW" sz="1600" dirty="0">
              <a:solidFill>
                <a:prstClr val="black"/>
              </a:solidFill>
            </a:endParaRPr>
          </a:p>
          <a:p>
            <a:pPr fontAlgn="auto">
              <a:spcBef>
                <a:spcPts val="0"/>
              </a:spcBef>
              <a:spcAft>
                <a:spcPts val="0"/>
              </a:spcAft>
            </a:pPr>
            <a:r>
              <a:rPr kumimoji="0" lang="zh-TW" altLang="en-US" sz="1600" dirty="0">
                <a:solidFill>
                  <a:prstClr val="black"/>
                </a:solidFill>
              </a:rPr>
              <a:t>法定代理人學生未滿</a:t>
            </a:r>
            <a:r>
              <a:rPr kumimoji="0" lang="en-US" altLang="zh-TW" sz="1600" dirty="0">
                <a:solidFill>
                  <a:prstClr val="black"/>
                </a:solidFill>
              </a:rPr>
              <a:t>20</a:t>
            </a:r>
            <a:r>
              <a:rPr kumimoji="0" lang="zh-TW" altLang="en-US" sz="1600" dirty="0">
                <a:solidFill>
                  <a:prstClr val="black"/>
                </a:solidFill>
              </a:rPr>
              <a:t>歲為必填。</a:t>
            </a:r>
            <a:endParaRPr kumimoji="0" lang="en-US" altLang="zh-TW" sz="1600" dirty="0">
              <a:solidFill>
                <a:prstClr val="black"/>
              </a:solidFill>
            </a:endParaRPr>
          </a:p>
          <a:p>
            <a:pPr fontAlgn="auto">
              <a:spcBef>
                <a:spcPts val="0"/>
              </a:spcBef>
              <a:spcAft>
                <a:spcPts val="0"/>
              </a:spcAft>
            </a:pPr>
            <a:r>
              <a:rPr kumimoji="0" lang="zh-TW" altLang="en-US" sz="1600" dirty="0">
                <a:solidFill>
                  <a:prstClr val="black"/>
                </a:solidFill>
              </a:rPr>
              <a:t>學生滿</a:t>
            </a:r>
            <a:r>
              <a:rPr kumimoji="0" lang="en-US" altLang="zh-TW" sz="1600" dirty="0">
                <a:solidFill>
                  <a:prstClr val="black"/>
                </a:solidFill>
              </a:rPr>
              <a:t>20</a:t>
            </a:r>
            <a:r>
              <a:rPr kumimoji="0" lang="zh-TW" altLang="en-US" sz="1600" dirty="0">
                <a:solidFill>
                  <a:prstClr val="black"/>
                </a:solidFill>
              </a:rPr>
              <a:t>歲請於上方監護欄位勾選。</a:t>
            </a:r>
          </a:p>
        </p:txBody>
      </p:sp>
      <p:sp>
        <p:nvSpPr>
          <p:cNvPr id="10" name="矩形 9"/>
          <p:cNvSpPr/>
          <p:nvPr/>
        </p:nvSpPr>
        <p:spPr>
          <a:xfrm>
            <a:off x="1907704" y="3861049"/>
            <a:ext cx="345638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dirty="0">
              <a:solidFill>
                <a:prstClr val="white"/>
              </a:solidFill>
            </a:endParaRPr>
          </a:p>
        </p:txBody>
      </p:sp>
      <p:sp>
        <p:nvSpPr>
          <p:cNvPr id="11" name="圖說文字: 直線加上框線和強調線 10"/>
          <p:cNvSpPr/>
          <p:nvPr/>
        </p:nvSpPr>
        <p:spPr>
          <a:xfrm>
            <a:off x="6181843" y="1079783"/>
            <a:ext cx="2458609" cy="3888431"/>
          </a:xfrm>
          <a:prstGeom prst="accentBorderCallout1">
            <a:avLst>
              <a:gd name="adj1" fmla="val 28936"/>
              <a:gd name="adj2" fmla="val -1721"/>
              <a:gd name="adj3" fmla="val 74100"/>
              <a:gd name="adj4" fmla="val -38486"/>
            </a:avLst>
          </a:prstGeom>
          <a:solidFill>
            <a:srgbClr val="B8CF8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r>
              <a:rPr kumimoji="0" lang="zh-TW" altLang="en-US" sz="1600" dirty="0">
                <a:solidFill>
                  <a:prstClr val="black"/>
                </a:solidFill>
              </a:rPr>
              <a:t>入學學校若不知學生異動後的學校可不填寫。</a:t>
            </a:r>
            <a:endParaRPr kumimoji="0" lang="en-US" altLang="zh-TW" sz="1600" dirty="0">
              <a:solidFill>
                <a:prstClr val="black"/>
              </a:solidFill>
            </a:endParaRPr>
          </a:p>
          <a:p>
            <a:pPr fontAlgn="auto">
              <a:spcBef>
                <a:spcPts val="0"/>
              </a:spcBef>
              <a:spcAft>
                <a:spcPts val="0"/>
              </a:spcAft>
            </a:pPr>
            <a:r>
              <a:rPr kumimoji="0" lang="zh-TW" altLang="en-US" sz="1600" dirty="0">
                <a:solidFill>
                  <a:prstClr val="black"/>
                </a:solidFill>
              </a:rPr>
              <a:t>填寫時請先選擇教育階段再點選縣市，系統會顯示該縣市之學校名稱，若仍有太多學校，再選擇縣市內的鄉鎮市區。</a:t>
            </a:r>
            <a:endParaRPr kumimoji="0" lang="en-US" altLang="zh-TW" sz="1600" dirty="0">
              <a:solidFill>
                <a:prstClr val="black"/>
              </a:solidFill>
            </a:endParaRPr>
          </a:p>
          <a:p>
            <a:pPr fontAlgn="auto">
              <a:spcBef>
                <a:spcPts val="0"/>
              </a:spcBef>
              <a:spcAft>
                <a:spcPts val="0"/>
              </a:spcAft>
            </a:pPr>
            <a:r>
              <a:rPr kumimoji="0" lang="zh-TW" altLang="en-US" sz="1600" dirty="0">
                <a:solidFill>
                  <a:prstClr val="black"/>
                </a:solidFill>
              </a:rPr>
              <a:t>教育階段由系統控制，各階段通報學校說明如下：</a:t>
            </a:r>
            <a:endParaRPr kumimoji="0" lang="en-US" altLang="zh-TW" sz="1600" dirty="0">
              <a:solidFill>
                <a:prstClr val="black"/>
              </a:solidFill>
            </a:endParaRPr>
          </a:p>
          <a:p>
            <a:pPr marL="55350" indent="-285750" fontAlgn="auto">
              <a:spcBef>
                <a:spcPts val="0"/>
              </a:spcBef>
              <a:spcAft>
                <a:spcPts val="0"/>
              </a:spcAft>
              <a:buFont typeface="Arial" panose="020B0604020202020204" pitchFamily="34" charset="0"/>
              <a:buChar char="•"/>
            </a:pPr>
            <a:r>
              <a:rPr kumimoji="0" lang="zh-TW" altLang="en-US" sz="1600" dirty="0">
                <a:solidFill>
                  <a:prstClr val="black"/>
                </a:solidFill>
              </a:rPr>
              <a:t>大專技職校院：大專技職校院。</a:t>
            </a:r>
            <a:endParaRPr kumimoji="0" lang="en-US" altLang="zh-TW" sz="1600" dirty="0">
              <a:solidFill>
                <a:prstClr val="black"/>
              </a:solidFill>
            </a:endParaRPr>
          </a:p>
          <a:p>
            <a:pPr marL="55350" indent="-285750" fontAlgn="auto">
              <a:spcBef>
                <a:spcPts val="0"/>
              </a:spcBef>
              <a:spcAft>
                <a:spcPts val="0"/>
              </a:spcAft>
              <a:buFont typeface="Arial" panose="020B0604020202020204" pitchFamily="34" charset="0"/>
              <a:buChar char="•"/>
            </a:pPr>
            <a:r>
              <a:rPr kumimoji="0" lang="zh-TW" altLang="en-US" sz="1600" dirty="0">
                <a:solidFill>
                  <a:prstClr val="black"/>
                </a:solidFill>
              </a:rPr>
              <a:t>高中職：高中職</a:t>
            </a:r>
            <a:r>
              <a:rPr kumimoji="0" lang="en-US" altLang="zh-TW" sz="1600" dirty="0">
                <a:solidFill>
                  <a:prstClr val="black"/>
                </a:solidFill>
              </a:rPr>
              <a:t>/</a:t>
            </a:r>
            <a:r>
              <a:rPr kumimoji="0" lang="zh-TW" altLang="en-US" sz="1600" dirty="0">
                <a:solidFill>
                  <a:prstClr val="black"/>
                </a:solidFill>
              </a:rPr>
              <a:t>大專技職校院。</a:t>
            </a:r>
            <a:endParaRPr kumimoji="0" lang="en-US" altLang="zh-TW" sz="1600" dirty="0">
              <a:solidFill>
                <a:prstClr val="black"/>
              </a:solidFill>
            </a:endParaRPr>
          </a:p>
          <a:p>
            <a:pPr marL="55350" indent="-285750" fontAlgn="auto">
              <a:spcBef>
                <a:spcPts val="0"/>
              </a:spcBef>
              <a:spcAft>
                <a:spcPts val="0"/>
              </a:spcAft>
              <a:buFont typeface="Arial" panose="020B0604020202020204" pitchFamily="34" charset="0"/>
              <a:buChar char="•"/>
            </a:pPr>
            <a:r>
              <a:rPr kumimoji="0" lang="zh-TW" altLang="en-US" sz="1600" dirty="0">
                <a:solidFill>
                  <a:prstClr val="black"/>
                </a:solidFill>
              </a:rPr>
              <a:t>國中：國中</a:t>
            </a:r>
            <a:r>
              <a:rPr kumimoji="0" lang="en-US" altLang="zh-TW" sz="1600" dirty="0">
                <a:solidFill>
                  <a:prstClr val="black"/>
                </a:solidFill>
              </a:rPr>
              <a:t>/</a:t>
            </a:r>
            <a:r>
              <a:rPr kumimoji="0" lang="zh-TW" altLang="en-US" sz="1600" dirty="0">
                <a:solidFill>
                  <a:prstClr val="black"/>
                </a:solidFill>
              </a:rPr>
              <a:t>高中職。</a:t>
            </a:r>
            <a:endParaRPr kumimoji="0" lang="en-US" altLang="zh-TW" sz="1600" dirty="0">
              <a:solidFill>
                <a:prstClr val="black"/>
              </a:solidFill>
            </a:endParaRPr>
          </a:p>
          <a:p>
            <a:pPr marL="55350" indent="-285750" fontAlgn="auto">
              <a:spcBef>
                <a:spcPts val="0"/>
              </a:spcBef>
              <a:spcAft>
                <a:spcPts val="0"/>
              </a:spcAft>
              <a:buFont typeface="Arial" panose="020B0604020202020204" pitchFamily="34" charset="0"/>
              <a:buChar char="•"/>
            </a:pPr>
            <a:r>
              <a:rPr kumimoji="0" lang="zh-TW" altLang="en-US" sz="1600" dirty="0">
                <a:solidFill>
                  <a:prstClr val="black"/>
                </a:solidFill>
              </a:rPr>
              <a:t>國小：國小</a:t>
            </a:r>
            <a:r>
              <a:rPr kumimoji="0" lang="en-US" altLang="zh-TW" sz="1600" dirty="0">
                <a:solidFill>
                  <a:prstClr val="black"/>
                </a:solidFill>
              </a:rPr>
              <a:t>/</a:t>
            </a:r>
            <a:r>
              <a:rPr kumimoji="0" lang="zh-TW" altLang="en-US" sz="1600" dirty="0">
                <a:solidFill>
                  <a:prstClr val="black"/>
                </a:solidFill>
              </a:rPr>
              <a:t>國中。</a:t>
            </a:r>
          </a:p>
        </p:txBody>
      </p:sp>
      <p:sp>
        <p:nvSpPr>
          <p:cNvPr id="12" name="矩形 11"/>
          <p:cNvSpPr/>
          <p:nvPr/>
        </p:nvSpPr>
        <p:spPr>
          <a:xfrm>
            <a:off x="1907704" y="4149055"/>
            <a:ext cx="2880320" cy="5040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dirty="0">
              <a:solidFill>
                <a:prstClr val="white"/>
              </a:solidFill>
            </a:endParaRPr>
          </a:p>
        </p:txBody>
      </p:sp>
      <p:sp>
        <p:nvSpPr>
          <p:cNvPr id="13" name="圖說文字: 直線加上框線和強調線 12"/>
          <p:cNvSpPr/>
          <p:nvPr/>
        </p:nvSpPr>
        <p:spPr>
          <a:xfrm>
            <a:off x="642388" y="4968214"/>
            <a:ext cx="7025955" cy="1773122"/>
          </a:xfrm>
          <a:prstGeom prst="accentBorderCallout1">
            <a:avLst>
              <a:gd name="adj1" fmla="val 28936"/>
              <a:gd name="adj2" fmla="val -1721"/>
              <a:gd name="adj3" fmla="val -73024"/>
              <a:gd name="adj4" fmla="val 19023"/>
            </a:avLst>
          </a:prstGeom>
          <a:solidFill>
            <a:srgbClr val="D28280"/>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sz="1700" dirty="0">
                <a:solidFill>
                  <a:prstClr val="black"/>
                </a:solidFill>
                <a:latin typeface="微軟正黑體" panose="020B0604030504040204" pitchFamily="34" charset="-120"/>
                <a:ea typeface="微軟正黑體" panose="020B0604030504040204" pitchFamily="34" charset="-120"/>
              </a:rPr>
              <a:t>核章單位請依各校通報後，需核章單位勾選，勾選後會顯示於通報表下方。</a:t>
            </a:r>
            <a:endParaRPr kumimoji="0" lang="en-US" altLang="zh-TW" sz="1700" dirty="0">
              <a:solidFill>
                <a:prstClr val="black"/>
              </a:solidFill>
              <a:latin typeface="微軟正黑體" panose="020B0604030504040204" pitchFamily="34" charset="-120"/>
              <a:ea typeface="微軟正黑體" panose="020B0604030504040204" pitchFamily="34" charset="-120"/>
            </a:endParaRPr>
          </a:p>
          <a:p>
            <a:pPr marL="285750" indent="-285750" fontAlgn="auto">
              <a:spcBef>
                <a:spcPts val="0"/>
              </a:spcBef>
              <a:spcAft>
                <a:spcPts val="0"/>
              </a:spcAft>
              <a:buFont typeface="Arial" panose="020B0604020202020204" pitchFamily="34" charset="0"/>
              <a:buChar char="•"/>
            </a:pPr>
            <a:r>
              <a:rPr kumimoji="0" lang="zh-TW" altLang="en-US" sz="1700" dirty="0">
                <a:solidFill>
                  <a:prstClr val="black"/>
                </a:solidFill>
                <a:latin typeface="微軟正黑體" panose="020B0604030504040204" pitchFamily="34" charset="-120"/>
                <a:ea typeface="微軟正黑體" panose="020B0604030504040204" pitchFamily="34" charset="-120"/>
              </a:rPr>
              <a:t>送出：點選後，主管機關才可查詢，各校比對才會進行比對。</a:t>
            </a:r>
            <a:endParaRPr kumimoji="0" lang="en-US" altLang="zh-TW" sz="1700" dirty="0">
              <a:solidFill>
                <a:prstClr val="black"/>
              </a:solidFill>
              <a:latin typeface="微軟正黑體" panose="020B0604030504040204" pitchFamily="34" charset="-120"/>
              <a:ea typeface="微軟正黑體" panose="020B0604030504040204" pitchFamily="34" charset="-120"/>
            </a:endParaRPr>
          </a:p>
          <a:p>
            <a:pPr marL="285750" indent="-285750" fontAlgn="auto">
              <a:spcBef>
                <a:spcPts val="0"/>
              </a:spcBef>
              <a:spcAft>
                <a:spcPts val="0"/>
              </a:spcAft>
              <a:buFont typeface="Arial" panose="020B0604020202020204" pitchFamily="34" charset="0"/>
              <a:buChar char="•"/>
            </a:pPr>
            <a:r>
              <a:rPr kumimoji="0" lang="zh-TW" altLang="en-US" sz="1700" dirty="0">
                <a:solidFill>
                  <a:prstClr val="black"/>
                </a:solidFill>
                <a:latin typeface="微軟正黑體" panose="020B0604030504040204" pitchFamily="34" charset="-120"/>
                <a:ea typeface="微軟正黑體" panose="020B0604030504040204" pitchFamily="34" charset="-120"/>
              </a:rPr>
              <a:t>暫存：僅儲存目前填報資料，如需修改再進入此功能進行修改。</a:t>
            </a:r>
            <a:endParaRPr kumimoji="0" lang="en-US" altLang="zh-TW" sz="1700" dirty="0">
              <a:solidFill>
                <a:prstClr val="black"/>
              </a:solidFill>
              <a:latin typeface="微軟正黑體" panose="020B0604030504040204" pitchFamily="34" charset="-120"/>
              <a:ea typeface="微軟正黑體" panose="020B0604030504040204" pitchFamily="34" charset="-120"/>
            </a:endParaRPr>
          </a:p>
          <a:p>
            <a:pPr marL="285750" indent="-285750" fontAlgn="auto">
              <a:spcBef>
                <a:spcPts val="0"/>
              </a:spcBef>
              <a:spcAft>
                <a:spcPts val="0"/>
              </a:spcAft>
              <a:buFont typeface="Arial" panose="020B0604020202020204" pitchFamily="34" charset="0"/>
              <a:buChar char="•"/>
            </a:pPr>
            <a:r>
              <a:rPr kumimoji="0" lang="zh-TW" altLang="en-US" sz="1700" dirty="0">
                <a:solidFill>
                  <a:prstClr val="black"/>
                </a:solidFill>
                <a:latin typeface="微軟正黑體" panose="020B0604030504040204" pitchFamily="34" charset="-120"/>
                <a:ea typeface="微軟正黑體" panose="020B0604030504040204" pitchFamily="34" charset="-120"/>
              </a:rPr>
              <a:t>列印：列印轉銜學生基本資料通報表。</a:t>
            </a:r>
            <a:endParaRPr kumimoji="0" lang="en-US" altLang="zh-TW" sz="1700" dirty="0">
              <a:solidFill>
                <a:prstClr val="black"/>
              </a:solidFill>
              <a:latin typeface="微軟正黑體" panose="020B0604030504040204" pitchFamily="34" charset="-120"/>
              <a:ea typeface="微軟正黑體" panose="020B0604030504040204" pitchFamily="34" charset="-120"/>
            </a:endParaRPr>
          </a:p>
          <a:p>
            <a:pPr marL="285750" indent="-285750" fontAlgn="auto">
              <a:spcBef>
                <a:spcPts val="0"/>
              </a:spcBef>
              <a:spcAft>
                <a:spcPts val="0"/>
              </a:spcAft>
              <a:buFont typeface="Arial" panose="020B0604020202020204" pitchFamily="34" charset="0"/>
              <a:buChar char="•"/>
            </a:pPr>
            <a:r>
              <a:rPr kumimoji="0" lang="zh-TW" altLang="en-US" sz="1700" dirty="0">
                <a:solidFill>
                  <a:prstClr val="black"/>
                </a:solidFill>
                <a:latin typeface="微軟正黑體" panose="020B0604030504040204" pitchFamily="34" charset="-120"/>
                <a:ea typeface="微軟正黑體" panose="020B0604030504040204" pitchFamily="34" charset="-120"/>
              </a:rPr>
              <a:t>下載：下載</a:t>
            </a:r>
            <a:r>
              <a:rPr kumimoji="0" lang="en-US" altLang="zh-TW" sz="1700" dirty="0">
                <a:solidFill>
                  <a:prstClr val="black"/>
                </a:solidFill>
                <a:latin typeface="微軟正黑體" panose="020B0604030504040204" pitchFamily="34" charset="-120"/>
                <a:ea typeface="微軟正黑體" panose="020B0604030504040204" pitchFamily="34" charset="-120"/>
              </a:rPr>
              <a:t>WORD</a:t>
            </a:r>
            <a:r>
              <a:rPr kumimoji="0" lang="zh-TW" altLang="en-US" sz="1700" dirty="0">
                <a:solidFill>
                  <a:prstClr val="black"/>
                </a:solidFill>
                <a:latin typeface="微軟正黑體" panose="020B0604030504040204" pitchFamily="34" charset="-120"/>
                <a:ea typeface="微軟正黑體" panose="020B0604030504040204" pitchFamily="34" charset="-120"/>
              </a:rPr>
              <a:t>格式檔案。</a:t>
            </a:r>
          </a:p>
        </p:txBody>
      </p:sp>
    </p:spTree>
    <p:extLst>
      <p:ext uri="{BB962C8B-B14F-4D97-AF65-F5344CB8AC3E}">
        <p14:creationId xmlns:p14="http://schemas.microsoft.com/office/powerpoint/2010/main" val="38705886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rPr>
              <a:t>5.</a:t>
            </a:r>
            <a:r>
              <a:rPr lang="zh-TW" altLang="en-US" dirty="0">
                <a:latin typeface="+mj-ea"/>
              </a:rPr>
              <a:t>學校通報轉銜</a:t>
            </a:r>
            <a:r>
              <a:rPr lang="en-US" altLang="zh-TW" dirty="0">
                <a:latin typeface="+mj-ea"/>
              </a:rPr>
              <a:t>(4)-</a:t>
            </a:r>
            <a:r>
              <a:rPr lang="zh-TW" altLang="en-US" dirty="0">
                <a:latin typeface="+mj-ea"/>
              </a:rPr>
              <a:t>列印</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67</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8" name="圖片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535100"/>
            <a:ext cx="7632848" cy="5084889"/>
          </a:xfrm>
          <a:prstGeom prst="rect">
            <a:avLst/>
          </a:prstGeom>
          <a:noFill/>
          <a:ln>
            <a:noFill/>
          </a:ln>
        </p:spPr>
      </p:pic>
    </p:spTree>
    <p:extLst>
      <p:ext uri="{BB962C8B-B14F-4D97-AF65-F5344CB8AC3E}">
        <p14:creationId xmlns:p14="http://schemas.microsoft.com/office/powerpoint/2010/main" val="5082250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rPr>
              <a:t>5.</a:t>
            </a:r>
            <a:r>
              <a:rPr lang="zh-TW" altLang="en-US" dirty="0">
                <a:latin typeface="+mj-ea"/>
              </a:rPr>
              <a:t>學校通報轉銜</a:t>
            </a:r>
            <a:r>
              <a:rPr lang="en-US" altLang="zh-TW" dirty="0">
                <a:latin typeface="+mj-ea"/>
              </a:rPr>
              <a:t>(5)-</a:t>
            </a:r>
            <a:r>
              <a:rPr lang="zh-TW" altLang="en-US" dirty="0">
                <a:latin typeface="+mj-ea"/>
              </a:rPr>
              <a:t>下載</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68</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8" name="圖片 7"/>
          <p:cNvPicPr/>
          <p:nvPr/>
        </p:nvPicPr>
        <p:blipFill rotWithShape="1">
          <a:blip r:embed="rId2" cstate="print">
            <a:extLst>
              <a:ext uri="{28A0092B-C50C-407E-A947-70E740481C1C}">
                <a14:useLocalDpi xmlns:a14="http://schemas.microsoft.com/office/drawing/2010/main"/>
              </a:ext>
            </a:extLst>
          </a:blip>
          <a:srcRect/>
          <a:stretch/>
        </p:blipFill>
        <p:spPr bwMode="auto">
          <a:xfrm>
            <a:off x="827584" y="1628800"/>
            <a:ext cx="7344816" cy="4611170"/>
          </a:xfrm>
          <a:prstGeom prst="rect">
            <a:avLst/>
          </a:prstGeom>
          <a:noFill/>
          <a:ln>
            <a:noFill/>
          </a:ln>
        </p:spPr>
      </p:pic>
    </p:spTree>
    <p:extLst>
      <p:ext uri="{BB962C8B-B14F-4D97-AF65-F5344CB8AC3E}">
        <p14:creationId xmlns:p14="http://schemas.microsoft.com/office/powerpoint/2010/main" val="30173518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ea typeface="+mj-ea"/>
              </a:rPr>
              <a:t>6.</a:t>
            </a:r>
            <a:r>
              <a:rPr lang="zh-TW" altLang="en-US" dirty="0">
                <a:latin typeface="+mj-ea"/>
                <a:ea typeface="+mj-ea"/>
              </a:rPr>
              <a:t>轉銜資料查詢</a:t>
            </a:r>
            <a:r>
              <a:rPr lang="en-US" altLang="zh-TW" dirty="0">
                <a:latin typeface="+mj-ea"/>
                <a:ea typeface="+mj-ea"/>
              </a:rPr>
              <a:t>(1)</a:t>
            </a:r>
            <a:endParaRPr lang="zh-TW" altLang="en-US" dirty="0">
              <a:latin typeface="+mj-ea"/>
              <a:ea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69</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4" name="圖片 3"/>
          <p:cNvPicPr>
            <a:picLocks noChangeAspect="1"/>
          </p:cNvPicPr>
          <p:nvPr/>
        </p:nvPicPr>
        <p:blipFill>
          <a:blip r:embed="rId2"/>
          <a:stretch>
            <a:fillRect/>
          </a:stretch>
        </p:blipFill>
        <p:spPr>
          <a:xfrm>
            <a:off x="539552" y="1535264"/>
            <a:ext cx="7884368" cy="4978906"/>
          </a:xfrm>
          <a:prstGeom prst="rect">
            <a:avLst/>
          </a:prstGeom>
        </p:spPr>
      </p:pic>
      <p:sp>
        <p:nvSpPr>
          <p:cNvPr id="8" name="圖說文字: 直線加上框線和強調線 7"/>
          <p:cNvSpPr/>
          <p:nvPr/>
        </p:nvSpPr>
        <p:spPr>
          <a:xfrm>
            <a:off x="6277412" y="2044208"/>
            <a:ext cx="2615763" cy="1168768"/>
          </a:xfrm>
          <a:prstGeom prst="accentBorderCallout1">
            <a:avLst>
              <a:gd name="adj1" fmla="val 28936"/>
              <a:gd name="adj2" fmla="val -1721"/>
              <a:gd name="adj3" fmla="val 74100"/>
              <a:gd name="adj4" fmla="val -38486"/>
            </a:avLst>
          </a:prstGeom>
          <a:solidFill>
            <a:srgbClr val="B8CF8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fontAlgn="auto">
              <a:spcBef>
                <a:spcPts val="0"/>
              </a:spcBef>
              <a:spcAft>
                <a:spcPts val="600"/>
              </a:spcAft>
              <a:buFont typeface="Arial" panose="020B0604020202020204" pitchFamily="34" charset="0"/>
              <a:buChar char="•"/>
            </a:pPr>
            <a:r>
              <a:rPr kumimoji="0" lang="zh-TW" altLang="en-US" sz="1600" dirty="0">
                <a:solidFill>
                  <a:prstClr val="black"/>
                </a:solidFill>
                <a:latin typeface="微軟正黑體"/>
              </a:rPr>
              <a:t>在上方選單查詢</a:t>
            </a:r>
            <a:r>
              <a:rPr kumimoji="0" lang="en-US" altLang="zh-TW" sz="1600" dirty="0">
                <a:solidFill>
                  <a:prstClr val="black"/>
                </a:solidFill>
                <a:latin typeface="微軟正黑體"/>
              </a:rPr>
              <a:t>/</a:t>
            </a:r>
            <a:r>
              <a:rPr kumimoji="0" lang="zh-TW" altLang="en-US" sz="1600" dirty="0">
                <a:solidFill>
                  <a:prstClr val="black"/>
                </a:solidFill>
                <a:latin typeface="微軟正黑體"/>
              </a:rPr>
              <a:t>轉銜資料查詢。</a:t>
            </a:r>
            <a:endParaRPr kumimoji="0" lang="en-US" altLang="zh-TW" sz="1600" dirty="0">
              <a:solidFill>
                <a:prstClr val="black"/>
              </a:solidFill>
              <a:latin typeface="微軟正黑體"/>
            </a:endParaRPr>
          </a:p>
          <a:p>
            <a:pPr marL="285750" indent="-285750" fontAlgn="auto">
              <a:spcBef>
                <a:spcPts val="0"/>
              </a:spcBef>
              <a:spcAft>
                <a:spcPts val="600"/>
              </a:spcAft>
              <a:buFont typeface="Arial" panose="020B0604020202020204" pitchFamily="34" charset="0"/>
              <a:buChar char="•"/>
            </a:pPr>
            <a:r>
              <a:rPr kumimoji="0" lang="zh-TW" altLang="en-US" sz="1600" dirty="0">
                <a:solidFill>
                  <a:prstClr val="black"/>
                </a:solidFill>
                <a:latin typeface="微軟正黑體"/>
              </a:rPr>
              <a:t>僅能查詢通報學校或轉入學校之轉銜資料。</a:t>
            </a:r>
            <a:endParaRPr kumimoji="0" lang="en-US" altLang="zh-TW" sz="1600" dirty="0">
              <a:solidFill>
                <a:prstClr val="black"/>
              </a:solidFill>
              <a:latin typeface="微軟正黑體"/>
            </a:endParaRPr>
          </a:p>
        </p:txBody>
      </p:sp>
      <p:sp>
        <p:nvSpPr>
          <p:cNvPr id="9" name="矩形 8"/>
          <p:cNvSpPr/>
          <p:nvPr/>
        </p:nvSpPr>
        <p:spPr>
          <a:xfrm>
            <a:off x="4770226" y="2446176"/>
            <a:ext cx="809886" cy="2627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dirty="0">
              <a:solidFill>
                <a:prstClr val="white"/>
              </a:solidFill>
            </a:endParaRPr>
          </a:p>
        </p:txBody>
      </p:sp>
      <p:sp>
        <p:nvSpPr>
          <p:cNvPr id="10" name="矩形 9"/>
          <p:cNvSpPr/>
          <p:nvPr/>
        </p:nvSpPr>
        <p:spPr>
          <a:xfrm>
            <a:off x="1475656" y="3134238"/>
            <a:ext cx="2520280" cy="1086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dirty="0">
              <a:solidFill>
                <a:prstClr val="white"/>
              </a:solidFill>
            </a:endParaRPr>
          </a:p>
        </p:txBody>
      </p:sp>
      <p:sp>
        <p:nvSpPr>
          <p:cNvPr id="11" name="圖說文字: 直線加上框線和強調線 10"/>
          <p:cNvSpPr/>
          <p:nvPr/>
        </p:nvSpPr>
        <p:spPr>
          <a:xfrm>
            <a:off x="4207436" y="3284984"/>
            <a:ext cx="4139952" cy="3352998"/>
          </a:xfrm>
          <a:prstGeom prst="accentBorderCallout1">
            <a:avLst>
              <a:gd name="adj1" fmla="val 9017"/>
              <a:gd name="adj2" fmla="val -2057"/>
              <a:gd name="adj3" fmla="val 2536"/>
              <a:gd name="adj4" fmla="val -14667"/>
            </a:avLst>
          </a:prstGeom>
          <a:solidFill>
            <a:srgbClr val="F9B07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fontAlgn="auto">
              <a:spcBef>
                <a:spcPts val="0"/>
              </a:spcBef>
              <a:spcAft>
                <a:spcPts val="0"/>
              </a:spcAft>
              <a:buFont typeface="Arial" panose="020B0604020202020204" pitchFamily="34" charset="0"/>
              <a:buChar char="•"/>
            </a:pPr>
            <a:r>
              <a:rPr kumimoji="0" lang="zh-TW" altLang="en-US" sz="1600" dirty="0">
                <a:solidFill>
                  <a:prstClr val="black"/>
                </a:solidFill>
                <a:latin typeface="微軟正黑體"/>
                <a:ea typeface="微軟正黑體"/>
              </a:rPr>
              <a:t>一般使用者</a:t>
            </a:r>
            <a:r>
              <a:rPr kumimoji="0" lang="en-US" altLang="zh-TW" sz="1600" dirty="0">
                <a:solidFill>
                  <a:prstClr val="black"/>
                </a:solidFill>
                <a:latin typeface="微軟正黑體"/>
                <a:ea typeface="微軟正黑體"/>
              </a:rPr>
              <a:t>(</a:t>
            </a:r>
            <a:r>
              <a:rPr kumimoji="0" lang="zh-TW" altLang="en-US" sz="1600" dirty="0">
                <a:solidFill>
                  <a:prstClr val="black"/>
                </a:solidFill>
                <a:latin typeface="微軟正黑體"/>
                <a:ea typeface="微軟正黑體"/>
              </a:rPr>
              <a:t>學校</a:t>
            </a:r>
            <a:r>
              <a:rPr kumimoji="0" lang="en-US" altLang="zh-TW" sz="1600" dirty="0">
                <a:solidFill>
                  <a:prstClr val="black"/>
                </a:solidFill>
                <a:latin typeface="微軟正黑體"/>
                <a:ea typeface="微軟正黑體"/>
              </a:rPr>
              <a:t>)</a:t>
            </a:r>
          </a:p>
          <a:p>
            <a:pPr marL="742950" lvl="1" indent="-285750" fontAlgn="auto">
              <a:spcBef>
                <a:spcPts val="0"/>
              </a:spcBef>
              <a:spcAft>
                <a:spcPts val="0"/>
              </a:spcAft>
              <a:buFont typeface="Arial" panose="020B0604020202020204" pitchFamily="34" charset="0"/>
              <a:buChar char="•"/>
            </a:pPr>
            <a:r>
              <a:rPr kumimoji="0" lang="zh-TW" altLang="en-US" sz="1600" dirty="0">
                <a:solidFill>
                  <a:prstClr val="black"/>
                </a:solidFill>
                <a:latin typeface="微軟正黑體"/>
                <a:ea typeface="微軟正黑體"/>
              </a:rPr>
              <a:t>有</a:t>
            </a:r>
            <a:r>
              <a:rPr kumimoji="0" lang="zh-TW" altLang="en-US" sz="1600" dirty="0">
                <a:solidFill>
                  <a:srgbClr val="FF0000"/>
                </a:solidFill>
                <a:latin typeface="微軟正黑體"/>
                <a:ea typeface="微軟正黑體"/>
              </a:rPr>
              <a:t>查詢類別</a:t>
            </a:r>
            <a:r>
              <a:rPr kumimoji="0" lang="zh-TW" altLang="en-US" sz="1600" dirty="0">
                <a:solidFill>
                  <a:prstClr val="black"/>
                </a:solidFill>
                <a:latin typeface="微軟正黑體"/>
                <a:ea typeface="微軟正黑體"/>
              </a:rPr>
              <a:t>及</a:t>
            </a:r>
            <a:r>
              <a:rPr kumimoji="0" lang="zh-TW" altLang="en-US" sz="1600" dirty="0">
                <a:solidFill>
                  <a:srgbClr val="FF0000"/>
                </a:solidFill>
                <a:latin typeface="微軟正黑體"/>
                <a:ea typeface="微軟正黑體"/>
              </a:rPr>
              <a:t>身分證字號</a:t>
            </a:r>
            <a:r>
              <a:rPr kumimoji="0" lang="zh-TW" altLang="en-US" sz="1600" dirty="0">
                <a:solidFill>
                  <a:prstClr val="black"/>
                </a:solidFill>
                <a:latin typeface="微軟正黑體"/>
                <a:ea typeface="微軟正黑體"/>
              </a:rPr>
              <a:t>欄位進行查詢。</a:t>
            </a:r>
            <a:endParaRPr kumimoji="0" lang="en-US" altLang="zh-TW" sz="1600" dirty="0">
              <a:solidFill>
                <a:prstClr val="black"/>
              </a:solidFill>
              <a:latin typeface="微軟正黑體"/>
              <a:ea typeface="微軟正黑體"/>
            </a:endParaRPr>
          </a:p>
          <a:p>
            <a:pPr marL="742950" lvl="1" indent="-285750" fontAlgn="auto">
              <a:spcBef>
                <a:spcPts val="0"/>
              </a:spcBef>
              <a:spcAft>
                <a:spcPts val="0"/>
              </a:spcAft>
              <a:buFont typeface="Arial" panose="020B0604020202020204" pitchFamily="34" charset="0"/>
              <a:buChar char="•"/>
            </a:pPr>
            <a:r>
              <a:rPr kumimoji="0" lang="zh-TW" altLang="en-US" sz="1600" dirty="0">
                <a:solidFill>
                  <a:prstClr val="black"/>
                </a:solidFill>
                <a:latin typeface="微軟正黑體"/>
                <a:ea typeface="微軟正黑體"/>
              </a:rPr>
              <a:t>查詢類別含未接收、已接收、全部。</a:t>
            </a:r>
            <a:endParaRPr kumimoji="0" lang="en-US" altLang="zh-TW" sz="1600" dirty="0">
              <a:solidFill>
                <a:prstClr val="black"/>
              </a:solidFill>
              <a:latin typeface="微軟正黑體"/>
              <a:ea typeface="微軟正黑體"/>
            </a:endParaRPr>
          </a:p>
          <a:p>
            <a:pPr marL="285750" indent="-285750" fontAlgn="auto">
              <a:spcBef>
                <a:spcPts val="0"/>
              </a:spcBef>
              <a:spcAft>
                <a:spcPts val="0"/>
              </a:spcAft>
              <a:buFont typeface="Arial" panose="020B0604020202020204" pitchFamily="34" charset="0"/>
              <a:buChar char="•"/>
            </a:pPr>
            <a:r>
              <a:rPr kumimoji="0" lang="zh-TW" altLang="en-US" sz="1600" dirty="0">
                <a:solidFill>
                  <a:prstClr val="black"/>
                </a:solidFill>
                <a:latin typeface="微軟正黑體"/>
                <a:ea typeface="微軟正黑體"/>
              </a:rPr>
              <a:t>主管機關</a:t>
            </a:r>
            <a:endParaRPr kumimoji="0" lang="en-US" altLang="zh-TW" sz="1600" dirty="0">
              <a:solidFill>
                <a:prstClr val="black"/>
              </a:solidFill>
              <a:latin typeface="微軟正黑體"/>
              <a:ea typeface="微軟正黑體"/>
            </a:endParaRPr>
          </a:p>
          <a:p>
            <a:pPr marL="742950" lvl="1" indent="-285750" fontAlgn="auto">
              <a:spcBef>
                <a:spcPts val="0"/>
              </a:spcBef>
              <a:spcAft>
                <a:spcPts val="0"/>
              </a:spcAft>
              <a:buFont typeface="Arial" panose="020B0604020202020204" pitchFamily="34" charset="0"/>
              <a:buChar char="•"/>
            </a:pPr>
            <a:r>
              <a:rPr kumimoji="0" lang="zh-TW" altLang="en-US" sz="1600" dirty="0">
                <a:solidFill>
                  <a:prstClr val="black"/>
                </a:solidFill>
                <a:latin typeface="微軟正黑體"/>
              </a:rPr>
              <a:t>有</a:t>
            </a:r>
            <a:r>
              <a:rPr kumimoji="0" lang="zh-TW" altLang="en-US" sz="1600" dirty="0">
                <a:solidFill>
                  <a:srgbClr val="FF0000"/>
                </a:solidFill>
                <a:latin typeface="微軟正黑體"/>
              </a:rPr>
              <a:t>查詢類別</a:t>
            </a:r>
            <a:r>
              <a:rPr kumimoji="0" lang="zh-TW" altLang="en-US" sz="1600" dirty="0">
                <a:solidFill>
                  <a:prstClr val="black"/>
                </a:solidFill>
                <a:latin typeface="微軟正黑體"/>
              </a:rPr>
              <a:t>、</a:t>
            </a:r>
            <a:r>
              <a:rPr kumimoji="0" lang="zh-TW" altLang="en-US" sz="1600" dirty="0">
                <a:solidFill>
                  <a:srgbClr val="FF0000"/>
                </a:solidFill>
                <a:latin typeface="微軟正黑體"/>
              </a:rPr>
              <a:t>身分證字號</a:t>
            </a:r>
            <a:r>
              <a:rPr kumimoji="0" lang="zh-TW" altLang="en-US" sz="1600" dirty="0">
                <a:solidFill>
                  <a:prstClr val="black"/>
                </a:solidFill>
                <a:latin typeface="微軟正黑體"/>
              </a:rPr>
              <a:t>及</a:t>
            </a:r>
            <a:r>
              <a:rPr kumimoji="0" lang="zh-TW" altLang="en-US" sz="1600" dirty="0">
                <a:solidFill>
                  <a:srgbClr val="FF0000"/>
                </a:solidFill>
                <a:latin typeface="微軟正黑體"/>
              </a:rPr>
              <a:t>學校所在地</a:t>
            </a:r>
            <a:r>
              <a:rPr kumimoji="0" lang="zh-TW" altLang="en-US" sz="1600" dirty="0">
                <a:solidFill>
                  <a:prstClr val="black"/>
                </a:solidFill>
                <a:latin typeface="微軟正黑體"/>
              </a:rPr>
              <a:t>欄位進行查詢。</a:t>
            </a:r>
            <a:endParaRPr kumimoji="0" lang="en-US" altLang="zh-TW" sz="1600" dirty="0">
              <a:solidFill>
                <a:prstClr val="black"/>
              </a:solidFill>
              <a:latin typeface="微軟正黑體"/>
            </a:endParaRPr>
          </a:p>
          <a:p>
            <a:pPr marL="742950" lvl="1" indent="-285750" fontAlgn="auto">
              <a:spcBef>
                <a:spcPts val="0"/>
              </a:spcBef>
              <a:spcAft>
                <a:spcPts val="0"/>
              </a:spcAft>
              <a:buFont typeface="Arial" panose="020B0604020202020204" pitchFamily="34" charset="0"/>
              <a:buChar char="•"/>
            </a:pPr>
            <a:r>
              <a:rPr kumimoji="0" lang="zh-TW" altLang="en-US" sz="1600" dirty="0">
                <a:solidFill>
                  <a:prstClr val="black"/>
                </a:solidFill>
                <a:latin typeface="微軟正黑體"/>
              </a:rPr>
              <a:t>查詢類別含未接收、已接收、全部。</a:t>
            </a:r>
            <a:endParaRPr kumimoji="0" lang="en-US" altLang="zh-TW" sz="1600" dirty="0">
              <a:solidFill>
                <a:prstClr val="black"/>
              </a:solidFill>
              <a:latin typeface="微軟正黑體"/>
            </a:endParaRPr>
          </a:p>
          <a:p>
            <a:pPr marL="742950" lvl="1" indent="-285750" fontAlgn="auto">
              <a:spcBef>
                <a:spcPts val="0"/>
              </a:spcBef>
              <a:spcAft>
                <a:spcPts val="0"/>
              </a:spcAft>
              <a:buFont typeface="Arial" panose="020B0604020202020204" pitchFamily="34" charset="0"/>
              <a:buChar char="•"/>
            </a:pPr>
            <a:r>
              <a:rPr kumimoji="0" lang="zh-TW" altLang="en-US" sz="1600" dirty="0">
                <a:solidFill>
                  <a:prstClr val="black"/>
                </a:solidFill>
                <a:latin typeface="微軟正黑體"/>
              </a:rPr>
              <a:t>教育階段會依主管機關所設定之群組，顯示國小或國中國高中職或大專校院等選項。</a:t>
            </a:r>
            <a:endParaRPr kumimoji="0" lang="en-US" altLang="zh-TW" sz="1600" dirty="0">
              <a:solidFill>
                <a:prstClr val="black"/>
              </a:solidFill>
              <a:latin typeface="微軟正黑體"/>
            </a:endParaRPr>
          </a:p>
          <a:p>
            <a:pPr marL="742950" lvl="1" indent="-285750" fontAlgn="auto">
              <a:spcBef>
                <a:spcPts val="0"/>
              </a:spcBef>
              <a:spcAft>
                <a:spcPts val="0"/>
              </a:spcAft>
              <a:buFont typeface="Arial" panose="020B0604020202020204" pitchFamily="34" charset="0"/>
              <a:buChar char="•"/>
            </a:pPr>
            <a:r>
              <a:rPr kumimoji="0" lang="zh-TW" altLang="en-US" sz="1600" dirty="0">
                <a:solidFill>
                  <a:prstClr val="black"/>
                </a:solidFill>
                <a:latin typeface="微軟正黑體"/>
              </a:rPr>
              <a:t>縣市會依主管機關所設定之群組學校的縣市，顯示縣市選項。</a:t>
            </a:r>
            <a:endParaRPr kumimoji="0" lang="zh-TW" altLang="en-US" sz="1600" dirty="0">
              <a:solidFill>
                <a:prstClr val="black"/>
              </a:solidFill>
              <a:latin typeface="微軟正黑體"/>
              <a:ea typeface="微軟正黑體"/>
            </a:endParaRPr>
          </a:p>
        </p:txBody>
      </p:sp>
    </p:spTree>
    <p:extLst>
      <p:ext uri="{BB962C8B-B14F-4D97-AF65-F5344CB8AC3E}">
        <p14:creationId xmlns:p14="http://schemas.microsoft.com/office/powerpoint/2010/main" val="29815858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052736"/>
            <a:ext cx="8229600" cy="4525963"/>
          </a:xfrm>
        </p:spPr>
        <p:txBody>
          <a:bodyPr/>
          <a:lstStyle/>
          <a:p>
            <a:pPr>
              <a:buFont typeface="Wingdings" panose="05000000000000000000" pitchFamily="2" charset="2"/>
              <a:buChar char="ü"/>
            </a:pPr>
            <a:r>
              <a:rPr lang="zh-TW" altLang="en-US" dirty="0">
                <a:solidFill>
                  <a:schemeClr val="tx1"/>
                </a:solidFill>
              </a:rPr>
              <a:t>中途學校學生轉銜</a:t>
            </a:r>
            <a:endParaRPr lang="en-US" altLang="zh-TW" dirty="0">
              <a:solidFill>
                <a:schemeClr val="tx1"/>
              </a:solidFill>
            </a:endParaRPr>
          </a:p>
          <a:p>
            <a:pPr marL="1789113" indent="-1431925">
              <a:buNone/>
            </a:pPr>
            <a:r>
              <a:rPr lang="zh-TW" altLang="en-US" dirty="0">
                <a:hlinkClick r:id="rId2"/>
              </a:rPr>
              <a:t>中途學校教育實施辦法</a:t>
            </a:r>
            <a:endParaRPr lang="en-US" altLang="zh-TW" dirty="0"/>
          </a:p>
          <a:p>
            <a:pPr marL="1789113" indent="-1431925">
              <a:buNone/>
            </a:pPr>
            <a:r>
              <a:rPr lang="zh-TW" altLang="en-US" sz="2000" i="1" dirty="0">
                <a:latin typeface="+mj-ea"/>
                <a:ea typeface="+mj-ea"/>
              </a:rPr>
              <a:t>第</a:t>
            </a:r>
            <a:r>
              <a:rPr lang="en-US" altLang="zh-TW" sz="2000" i="1" dirty="0">
                <a:latin typeface="+mj-ea"/>
                <a:ea typeface="+mj-ea"/>
              </a:rPr>
              <a:t>14</a:t>
            </a:r>
            <a:r>
              <a:rPr lang="zh-TW" altLang="en-US" sz="2000" i="1" dirty="0">
                <a:latin typeface="+mj-ea"/>
                <a:ea typeface="+mj-ea"/>
              </a:rPr>
              <a:t>條  </a:t>
            </a:r>
            <a:r>
              <a:rPr lang="zh-TW" altLang="en-US" sz="2000" dirty="0">
                <a:latin typeface="+mj-ea"/>
                <a:ea typeface="+mj-ea"/>
              </a:rPr>
              <a:t>中途學校學生之學籍管理項目如下：</a:t>
            </a:r>
            <a:endParaRPr lang="en-US" altLang="zh-TW" sz="2000" i="1" dirty="0">
              <a:latin typeface="+mj-ea"/>
              <a:ea typeface="+mj-ea"/>
            </a:endParaRPr>
          </a:p>
          <a:p>
            <a:pPr marL="2157413" indent="-814388">
              <a:buNone/>
            </a:pPr>
            <a:r>
              <a:rPr lang="en-US" altLang="zh-TW" sz="2000" i="1" dirty="0">
                <a:latin typeface="+mj-ea"/>
                <a:ea typeface="+mj-ea"/>
              </a:rPr>
              <a:t>…</a:t>
            </a:r>
            <a:r>
              <a:rPr lang="zh-TW" altLang="en-US" sz="2000" dirty="0">
                <a:latin typeface="+mj-ea"/>
                <a:ea typeface="+mj-ea"/>
              </a:rPr>
              <a:t>轉銜及轉學之實施</a:t>
            </a:r>
            <a:r>
              <a:rPr lang="en-US" altLang="zh-TW" sz="2000" i="1" dirty="0">
                <a:latin typeface="+mj-ea"/>
                <a:ea typeface="+mj-ea"/>
              </a:rPr>
              <a:t>…</a:t>
            </a:r>
            <a:endParaRPr lang="en-US" altLang="zh-TW" sz="2000" u="sng" dirty="0">
              <a:solidFill>
                <a:srgbClr val="FF0000"/>
              </a:solidFill>
              <a:latin typeface="+mj-ea"/>
              <a:ea typeface="+mj-ea"/>
            </a:endParaRPr>
          </a:p>
          <a:p>
            <a:pPr>
              <a:spcBef>
                <a:spcPts val="2400"/>
              </a:spcBef>
              <a:buFont typeface="Wingdings" panose="05000000000000000000" pitchFamily="2" charset="2"/>
              <a:buChar char="ü"/>
            </a:pPr>
            <a:r>
              <a:rPr lang="zh-TW" altLang="en-US" dirty="0">
                <a:solidFill>
                  <a:schemeClr val="tx1"/>
                </a:solidFill>
              </a:rPr>
              <a:t>慈輝學生轉銜</a:t>
            </a:r>
            <a:endParaRPr lang="en-US" altLang="zh-TW" dirty="0">
              <a:solidFill>
                <a:schemeClr val="tx1"/>
              </a:solidFill>
            </a:endParaRPr>
          </a:p>
          <a:p>
            <a:pPr marL="357188" indent="0">
              <a:buNone/>
            </a:pPr>
            <a:r>
              <a:rPr lang="zh-TW" altLang="zh-TW" u="sng" dirty="0">
                <a:solidFill>
                  <a:schemeClr val="tx2">
                    <a:lumMod val="50000"/>
                    <a:lumOff val="50000"/>
                  </a:schemeClr>
                </a:solidFill>
              </a:rPr>
              <a:t>新北市慈輝班復學輔導及轉銜作業流程</a:t>
            </a:r>
            <a:endParaRPr lang="en-US" altLang="zh-TW" u="sng" dirty="0">
              <a:solidFill>
                <a:schemeClr val="tx2">
                  <a:lumMod val="50000"/>
                  <a:lumOff val="50000"/>
                </a:schemeClr>
              </a:solidFill>
            </a:endParaRPr>
          </a:p>
          <a:p>
            <a:pPr marL="357188" indent="0">
              <a:buNone/>
            </a:pPr>
            <a:r>
              <a:rPr lang="zh-TW" altLang="zh-TW" sz="2000" i="1" dirty="0">
                <a:latin typeface="+mn-ea"/>
                <a:ea typeface="+mn-ea"/>
              </a:rPr>
              <a:t>慈輝班轉銜會議</a:t>
            </a:r>
            <a:r>
              <a:rPr lang="zh-TW" altLang="en-US" sz="2000" i="1" dirty="0">
                <a:latin typeface="+mn-ea"/>
                <a:ea typeface="+mn-ea"/>
              </a:rPr>
              <a:t>。原</a:t>
            </a:r>
            <a:r>
              <a:rPr lang="zh-TW" altLang="zh-TW" sz="2000" i="1" dirty="0">
                <a:latin typeface="+mn-ea"/>
                <a:ea typeface="+mn-ea"/>
              </a:rPr>
              <a:t>學校將個案資料</a:t>
            </a:r>
            <a:r>
              <a:rPr lang="zh-TW" altLang="en-US" sz="2000" i="1" dirty="0">
                <a:latin typeface="+mn-ea"/>
                <a:ea typeface="+mn-ea"/>
              </a:rPr>
              <a:t>，</a:t>
            </a:r>
            <a:r>
              <a:rPr lang="zh-TW" altLang="zh-TW" sz="2000" i="1" dirty="0">
                <a:latin typeface="+mn-ea"/>
                <a:ea typeface="+mn-ea"/>
              </a:rPr>
              <a:t>輔導記錄等移交慈輝班建檔</a:t>
            </a:r>
            <a:r>
              <a:rPr lang="zh-TW" altLang="en-US" sz="2000" i="1" dirty="0">
                <a:latin typeface="+mn-ea"/>
                <a:ea typeface="+mn-ea"/>
              </a:rPr>
              <a:t>。</a:t>
            </a:r>
            <a:r>
              <a:rPr lang="zh-TW" altLang="zh-TW" sz="2000" i="1" dirty="0">
                <a:latin typeface="+mn-ea"/>
                <a:ea typeface="+mn-ea"/>
              </a:rPr>
              <a:t>原學校需派行政</a:t>
            </a:r>
            <a:r>
              <a:rPr lang="en-US" altLang="zh-TW" sz="2000" i="1" dirty="0">
                <a:latin typeface="+mn-ea"/>
                <a:ea typeface="+mn-ea"/>
              </a:rPr>
              <a:t>1</a:t>
            </a:r>
            <a:r>
              <a:rPr lang="zh-TW" altLang="zh-TW" sz="2000" i="1" dirty="0">
                <a:latin typeface="+mn-ea"/>
                <a:ea typeface="+mn-ea"/>
              </a:rPr>
              <a:t>人陪同家長</a:t>
            </a:r>
            <a:r>
              <a:rPr lang="zh-TW" altLang="en-US" sz="2000" i="1" dirty="0">
                <a:latin typeface="+mn-ea"/>
                <a:ea typeface="+mn-ea"/>
              </a:rPr>
              <a:t>、</a:t>
            </a:r>
            <a:r>
              <a:rPr lang="zh-TW" altLang="zh-TW" sz="2000" i="1" dirty="0">
                <a:latin typeface="+mn-ea"/>
                <a:ea typeface="+mn-ea"/>
              </a:rPr>
              <a:t>個案至慈輝班轉銜學校進行個案</a:t>
            </a:r>
            <a:r>
              <a:rPr lang="zh-TW" altLang="zh-TW" sz="2000" i="1" u="sng" dirty="0">
                <a:latin typeface="+mn-ea"/>
                <a:ea typeface="+mn-ea"/>
              </a:rPr>
              <a:t>轉銜</a:t>
            </a:r>
            <a:r>
              <a:rPr lang="zh-TW" altLang="zh-TW" sz="2000" i="1" dirty="0">
                <a:latin typeface="+mn-ea"/>
                <a:ea typeface="+mn-ea"/>
              </a:rPr>
              <a:t>會議</a:t>
            </a:r>
            <a:r>
              <a:rPr lang="zh-TW" altLang="en-US" sz="2000" i="1" dirty="0">
                <a:latin typeface="+mn-ea"/>
                <a:ea typeface="+mn-ea"/>
              </a:rPr>
              <a:t>。</a:t>
            </a:r>
            <a:endParaRPr lang="zh-TW" altLang="zh-TW" sz="2000" i="1" dirty="0">
              <a:latin typeface="+mn-ea"/>
              <a:ea typeface="+mn-ea"/>
            </a:endParaRPr>
          </a:p>
          <a:p>
            <a:endParaRPr lang="zh-TW" altLang="en-US" sz="3600" dirty="0"/>
          </a:p>
        </p:txBody>
      </p:sp>
    </p:spTree>
    <p:extLst>
      <p:ext uri="{BB962C8B-B14F-4D97-AF65-F5344CB8AC3E}">
        <p14:creationId xmlns:p14="http://schemas.microsoft.com/office/powerpoint/2010/main" val="23240189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p:cNvPicPr>
          <p:nvPr/>
        </p:nvPicPr>
        <p:blipFill>
          <a:blip r:embed="rId2"/>
          <a:stretch>
            <a:fillRect/>
          </a:stretch>
        </p:blipFill>
        <p:spPr>
          <a:xfrm>
            <a:off x="251520" y="1618536"/>
            <a:ext cx="7884000" cy="4978800"/>
          </a:xfrm>
          <a:prstGeom prst="rect">
            <a:avLst/>
          </a:prstGeom>
        </p:spPr>
      </p:pic>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rPr>
              <a:t>6.</a:t>
            </a:r>
            <a:r>
              <a:rPr lang="zh-TW" altLang="en-US" dirty="0">
                <a:latin typeface="+mj-ea"/>
              </a:rPr>
              <a:t>轉銜資料查詢</a:t>
            </a:r>
            <a:r>
              <a:rPr lang="en-US" altLang="zh-TW" dirty="0">
                <a:latin typeface="+mj-ea"/>
              </a:rPr>
              <a:t>(2)</a:t>
            </a:r>
            <a:endParaRPr lang="zh-TW" altLang="en-US" dirty="0">
              <a:latin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70</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sp>
        <p:nvSpPr>
          <p:cNvPr id="13" name="矩形 12"/>
          <p:cNvSpPr/>
          <p:nvPr/>
        </p:nvSpPr>
        <p:spPr>
          <a:xfrm>
            <a:off x="1581800" y="5013176"/>
            <a:ext cx="2808312" cy="123843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fontAlgn="auto">
              <a:spcBef>
                <a:spcPts val="0"/>
              </a:spcBef>
              <a:spcAft>
                <a:spcPts val="0"/>
              </a:spcAft>
            </a:pPr>
            <a:r>
              <a:rPr kumimoji="0" lang="zh-TW" altLang="en-US" sz="1600" dirty="0">
                <a:solidFill>
                  <a:prstClr val="black"/>
                </a:solidFill>
              </a:rPr>
              <a:t>下載：下載查詢結果清單</a:t>
            </a:r>
            <a:r>
              <a:rPr kumimoji="0" lang="en-US" altLang="zh-TW" sz="1600" dirty="0">
                <a:solidFill>
                  <a:prstClr val="black"/>
                </a:solidFill>
              </a:rPr>
              <a:t>WORD</a:t>
            </a:r>
            <a:r>
              <a:rPr kumimoji="0" lang="zh-TW" altLang="en-US" sz="1600" dirty="0">
                <a:solidFill>
                  <a:prstClr val="black"/>
                </a:solidFill>
              </a:rPr>
              <a:t>格式檔案。</a:t>
            </a:r>
            <a:endParaRPr kumimoji="0" lang="en-US" altLang="zh-TW" sz="1600" dirty="0">
              <a:solidFill>
                <a:prstClr val="black"/>
              </a:solidFill>
            </a:endParaRPr>
          </a:p>
          <a:p>
            <a:pPr fontAlgn="auto">
              <a:spcBef>
                <a:spcPts val="0"/>
              </a:spcBef>
              <a:spcAft>
                <a:spcPts val="0"/>
              </a:spcAft>
            </a:pPr>
            <a:r>
              <a:rPr kumimoji="0" lang="en-US" altLang="zh-TW" sz="1600" dirty="0">
                <a:solidFill>
                  <a:prstClr val="black"/>
                </a:solidFill>
              </a:rPr>
              <a:t>EXCEL</a:t>
            </a:r>
            <a:r>
              <a:rPr kumimoji="0" lang="zh-TW" altLang="en-US" sz="1600" dirty="0">
                <a:solidFill>
                  <a:prstClr val="black"/>
                </a:solidFill>
              </a:rPr>
              <a:t>格式檔案。</a:t>
            </a:r>
          </a:p>
          <a:p>
            <a:pPr fontAlgn="auto">
              <a:spcBef>
                <a:spcPts val="0"/>
              </a:spcBef>
              <a:spcAft>
                <a:spcPts val="0"/>
              </a:spcAft>
            </a:pPr>
            <a:r>
              <a:rPr kumimoji="0" lang="zh-TW" altLang="en-US" sz="1600" dirty="0">
                <a:solidFill>
                  <a:prstClr val="black"/>
                </a:solidFill>
              </a:rPr>
              <a:t>列印：列印查詢結果清單。</a:t>
            </a:r>
          </a:p>
          <a:p>
            <a:pPr fontAlgn="auto">
              <a:spcBef>
                <a:spcPts val="0"/>
              </a:spcBef>
              <a:spcAft>
                <a:spcPts val="0"/>
              </a:spcAft>
            </a:pPr>
            <a:endParaRPr kumimoji="0" lang="zh-TW" altLang="en-US" sz="1600" dirty="0">
              <a:solidFill>
                <a:prstClr val="black"/>
              </a:solidFill>
            </a:endParaRPr>
          </a:p>
        </p:txBody>
      </p:sp>
      <p:cxnSp>
        <p:nvCxnSpPr>
          <p:cNvPr id="15" name="直線接點 14"/>
          <p:cNvCxnSpPr>
            <a:endCxn id="13" idx="0"/>
          </p:cNvCxnSpPr>
          <p:nvPr/>
        </p:nvCxnSpPr>
        <p:spPr>
          <a:xfrm>
            <a:off x="2915816" y="4725144"/>
            <a:ext cx="70140" cy="288032"/>
          </a:xfrm>
          <a:prstGeom prst="line">
            <a:avLst/>
          </a:prstGeom>
        </p:spPr>
        <p:style>
          <a:lnRef idx="1">
            <a:schemeClr val="accent2"/>
          </a:lnRef>
          <a:fillRef idx="0">
            <a:schemeClr val="accent2"/>
          </a:fillRef>
          <a:effectRef idx="0">
            <a:schemeClr val="accent2"/>
          </a:effectRef>
          <a:fontRef idx="minor">
            <a:schemeClr val="tx1"/>
          </a:fontRef>
        </p:style>
      </p:cxnSp>
      <p:sp>
        <p:nvSpPr>
          <p:cNvPr id="16" name="矩形 15"/>
          <p:cNvSpPr/>
          <p:nvPr/>
        </p:nvSpPr>
        <p:spPr>
          <a:xfrm>
            <a:off x="5117448" y="4499808"/>
            <a:ext cx="2348352" cy="2016224"/>
          </a:xfrm>
          <a:prstGeom prst="rect">
            <a:avLst/>
          </a:prstGeom>
          <a:solidFill>
            <a:srgbClr val="F9B07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r>
              <a:rPr kumimoji="0" lang="zh-TW" altLang="en-US" sz="1600" dirty="0">
                <a:solidFill>
                  <a:prstClr val="black"/>
                </a:solidFill>
                <a:latin typeface="微軟正黑體"/>
                <a:ea typeface="微軟正黑體"/>
              </a:rPr>
              <a:t>查詢結果系統會顯示原學校、原學校聯絡資料、通報日期、轉入 學校及轉入日期。</a:t>
            </a:r>
            <a:endParaRPr kumimoji="0" lang="en-US" altLang="zh-TW" sz="1600" dirty="0">
              <a:solidFill>
                <a:prstClr val="black"/>
              </a:solidFill>
              <a:latin typeface="微軟正黑體"/>
              <a:ea typeface="微軟正黑體"/>
            </a:endParaRPr>
          </a:p>
          <a:p>
            <a:pPr fontAlgn="auto">
              <a:spcBef>
                <a:spcPts val="0"/>
              </a:spcBef>
              <a:spcAft>
                <a:spcPts val="0"/>
              </a:spcAft>
            </a:pPr>
            <a:r>
              <a:rPr kumimoji="0" lang="zh-TW" altLang="en-US" sz="1600" dirty="0">
                <a:solidFill>
                  <a:prstClr val="black"/>
                </a:solidFill>
                <a:latin typeface="微軟正黑體"/>
                <a:ea typeface="微軟正黑體"/>
              </a:rPr>
              <a:t>點選身分證字號，系統顯示通報資料，僅可線上瀏覽，無法修改資料。</a:t>
            </a:r>
          </a:p>
          <a:p>
            <a:pPr fontAlgn="auto">
              <a:spcBef>
                <a:spcPts val="0"/>
              </a:spcBef>
              <a:spcAft>
                <a:spcPts val="0"/>
              </a:spcAft>
            </a:pPr>
            <a:endParaRPr kumimoji="0" lang="zh-TW" altLang="en-US" sz="1600" dirty="0">
              <a:solidFill>
                <a:prstClr val="black"/>
              </a:solidFill>
              <a:latin typeface="微軟正黑體"/>
              <a:ea typeface="微軟正黑體"/>
            </a:endParaRPr>
          </a:p>
        </p:txBody>
      </p:sp>
      <p:cxnSp>
        <p:nvCxnSpPr>
          <p:cNvPr id="18" name="直線接點 17"/>
          <p:cNvCxnSpPr>
            <a:endCxn id="16" idx="0"/>
          </p:cNvCxnSpPr>
          <p:nvPr/>
        </p:nvCxnSpPr>
        <p:spPr>
          <a:xfrm>
            <a:off x="6156176" y="4293096"/>
            <a:ext cx="135448" cy="206712"/>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789583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rPr>
              <a:t>6.</a:t>
            </a:r>
            <a:r>
              <a:rPr lang="zh-TW" altLang="en-US" dirty="0">
                <a:latin typeface="+mj-ea"/>
              </a:rPr>
              <a:t>轉銜資料查詢</a:t>
            </a:r>
            <a:r>
              <a:rPr lang="en-US" altLang="zh-TW" dirty="0">
                <a:latin typeface="+mj-ea"/>
              </a:rPr>
              <a:t>(3)</a:t>
            </a:r>
            <a:endParaRPr lang="zh-TW" altLang="en-US" dirty="0">
              <a:latin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71</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9" name="圖片 8"/>
          <p:cNvPicPr>
            <a:picLocks noChangeAspect="1"/>
          </p:cNvPicPr>
          <p:nvPr/>
        </p:nvPicPr>
        <p:blipFill>
          <a:blip r:embed="rId2"/>
          <a:stretch>
            <a:fillRect/>
          </a:stretch>
        </p:blipFill>
        <p:spPr>
          <a:xfrm>
            <a:off x="6591302" y="1826527"/>
            <a:ext cx="2373186" cy="3240000"/>
          </a:xfrm>
          <a:prstGeom prst="rect">
            <a:avLst/>
          </a:prstGeom>
        </p:spPr>
      </p:pic>
      <p:pic>
        <p:nvPicPr>
          <p:cNvPr id="10" name="圖片 9"/>
          <p:cNvPicPr>
            <a:picLocks noChangeAspect="1"/>
          </p:cNvPicPr>
          <p:nvPr/>
        </p:nvPicPr>
        <p:blipFill>
          <a:blip r:embed="rId3"/>
          <a:stretch>
            <a:fillRect/>
          </a:stretch>
        </p:blipFill>
        <p:spPr>
          <a:xfrm>
            <a:off x="286232" y="1808871"/>
            <a:ext cx="2747106" cy="3323012"/>
          </a:xfrm>
          <a:prstGeom prst="rect">
            <a:avLst/>
          </a:prstGeom>
        </p:spPr>
      </p:pic>
      <p:pic>
        <p:nvPicPr>
          <p:cNvPr id="11" name="圖片 10"/>
          <p:cNvPicPr>
            <a:picLocks noChangeAspect="1"/>
          </p:cNvPicPr>
          <p:nvPr/>
        </p:nvPicPr>
        <p:blipFill>
          <a:blip r:embed="rId4"/>
          <a:stretch>
            <a:fillRect/>
          </a:stretch>
        </p:blipFill>
        <p:spPr>
          <a:xfrm>
            <a:off x="3256110" y="1853311"/>
            <a:ext cx="3272810" cy="3240000"/>
          </a:xfrm>
          <a:prstGeom prst="rect">
            <a:avLst/>
          </a:prstGeom>
        </p:spPr>
      </p:pic>
    </p:spTree>
    <p:extLst>
      <p:ext uri="{BB962C8B-B14F-4D97-AF65-F5344CB8AC3E}">
        <p14:creationId xmlns:p14="http://schemas.microsoft.com/office/powerpoint/2010/main" val="17418940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zh-TW" altLang="en-US" dirty="0">
                <a:latin typeface="+mj-ea"/>
                <a:ea typeface="+mj-ea"/>
              </a:rPr>
              <a:t>７</a:t>
            </a:r>
            <a:r>
              <a:rPr lang="en-US" altLang="zh-TW" dirty="0">
                <a:latin typeface="+mj-ea"/>
                <a:ea typeface="+mj-ea"/>
              </a:rPr>
              <a:t>.</a:t>
            </a:r>
            <a:r>
              <a:rPr lang="zh-TW" altLang="en-US" dirty="0">
                <a:latin typeface="+mj-ea"/>
                <a:ea typeface="+mj-ea"/>
              </a:rPr>
              <a:t>轉銜資料比對</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72</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sp>
        <p:nvSpPr>
          <p:cNvPr id="8" name="矩形 7"/>
          <p:cNvSpPr/>
          <p:nvPr/>
        </p:nvSpPr>
        <p:spPr>
          <a:xfrm>
            <a:off x="1520342" y="1736084"/>
            <a:ext cx="1666454" cy="764710"/>
          </a:xfrm>
          <a:prstGeom prst="rect">
            <a:avLst/>
          </a:prstGeom>
          <a:solidFill>
            <a:srgbClr val="D28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轉銜匯入比對</a:t>
            </a:r>
          </a:p>
        </p:txBody>
      </p:sp>
      <p:sp>
        <p:nvSpPr>
          <p:cNvPr id="9" name="菱形 8"/>
          <p:cNvSpPr/>
          <p:nvPr/>
        </p:nvSpPr>
        <p:spPr>
          <a:xfrm>
            <a:off x="3774331" y="4414567"/>
            <a:ext cx="1592123" cy="1160284"/>
          </a:xfrm>
          <a:prstGeom prst="diamond">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確定轉入</a:t>
            </a:r>
          </a:p>
        </p:txBody>
      </p:sp>
      <p:sp>
        <p:nvSpPr>
          <p:cNvPr id="10" name="橢圓 9"/>
          <p:cNvSpPr/>
          <p:nvPr/>
        </p:nvSpPr>
        <p:spPr>
          <a:xfrm>
            <a:off x="6680855" y="4317529"/>
            <a:ext cx="1611511" cy="64908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轉入完成</a:t>
            </a:r>
          </a:p>
        </p:txBody>
      </p:sp>
      <p:sp>
        <p:nvSpPr>
          <p:cNvPr id="13" name="弧形 12"/>
          <p:cNvSpPr/>
          <p:nvPr/>
        </p:nvSpPr>
        <p:spPr>
          <a:xfrm rot="9090230">
            <a:off x="5361706" y="3876665"/>
            <a:ext cx="1444925" cy="1866210"/>
          </a:xfrm>
          <a:prstGeom prst="arc">
            <a:avLst>
              <a:gd name="adj1" fmla="val 16338498"/>
              <a:gd name="adj2" fmla="val 322319"/>
            </a:avLst>
          </a:prstGeom>
          <a:ln w="25400">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kumimoji="0" lang="zh-TW" altLang="en-US">
              <a:solidFill>
                <a:prstClr val="black"/>
              </a:solidFill>
              <a:latin typeface="微軟正黑體"/>
              <a:ea typeface="微軟正黑體"/>
            </a:endParaRPr>
          </a:p>
        </p:txBody>
      </p:sp>
      <p:sp>
        <p:nvSpPr>
          <p:cNvPr id="15" name="文字方塊 14"/>
          <p:cNvSpPr txBox="1"/>
          <p:nvPr/>
        </p:nvSpPr>
        <p:spPr>
          <a:xfrm>
            <a:off x="5291790" y="4581662"/>
            <a:ext cx="415498" cy="369332"/>
          </a:xfrm>
          <a:prstGeom prst="rect">
            <a:avLst/>
          </a:prstGeom>
          <a:noFill/>
        </p:spPr>
        <p:txBody>
          <a:bodyPr wrap="none" rtlCol="0">
            <a:spAutoFit/>
          </a:bodyPr>
          <a:lstStyle/>
          <a:p>
            <a:pPr fontAlgn="auto">
              <a:spcBef>
                <a:spcPts val="0"/>
              </a:spcBef>
              <a:spcAft>
                <a:spcPts val="0"/>
              </a:spcAft>
            </a:pPr>
            <a:r>
              <a:rPr kumimoji="0" lang="zh-TW" altLang="en-US" b="1" dirty="0">
                <a:solidFill>
                  <a:prstClr val="black"/>
                </a:solidFill>
                <a:latin typeface="微軟正黑體"/>
                <a:ea typeface="微軟正黑體"/>
              </a:rPr>
              <a:t>是</a:t>
            </a:r>
          </a:p>
        </p:txBody>
      </p:sp>
      <p:cxnSp>
        <p:nvCxnSpPr>
          <p:cNvPr id="16" name="直線單箭頭接點 15"/>
          <p:cNvCxnSpPr>
            <a:stCxn id="9" idx="3"/>
            <a:endCxn id="10" idx="2"/>
          </p:cNvCxnSpPr>
          <p:nvPr/>
        </p:nvCxnSpPr>
        <p:spPr>
          <a:xfrm flipV="1">
            <a:off x="5366454" y="4642074"/>
            <a:ext cx="1314401" cy="35263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37" idx="3"/>
            <a:endCxn id="9" idx="1"/>
          </p:cNvCxnSpPr>
          <p:nvPr/>
        </p:nvCxnSpPr>
        <p:spPr>
          <a:xfrm>
            <a:off x="3159473" y="4917358"/>
            <a:ext cx="614858" cy="7735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18" name="圖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8376" y="5229200"/>
            <a:ext cx="707800" cy="707800"/>
          </a:xfrm>
          <a:prstGeom prst="rect">
            <a:avLst/>
          </a:prstGeom>
        </p:spPr>
      </p:pic>
      <p:sp>
        <p:nvSpPr>
          <p:cNvPr id="20" name="矩形 19"/>
          <p:cNvSpPr/>
          <p:nvPr/>
        </p:nvSpPr>
        <p:spPr>
          <a:xfrm>
            <a:off x="2555819" y="2977920"/>
            <a:ext cx="1694089" cy="749658"/>
          </a:xfrm>
          <a:prstGeom prst="rect">
            <a:avLst/>
          </a:prstGeom>
          <a:solidFill>
            <a:srgbClr val="F9B07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匯入檔案</a:t>
            </a:r>
            <a:endParaRPr kumimoji="0" lang="en-US" altLang="zh-TW" b="1" dirty="0">
              <a:solidFill>
                <a:prstClr val="black"/>
              </a:solidFill>
              <a:latin typeface="微軟正黑體"/>
              <a:ea typeface="微軟正黑體"/>
            </a:endParaRPr>
          </a:p>
          <a:p>
            <a:pPr algn="ctr" fontAlgn="auto">
              <a:spcBef>
                <a:spcPts val="0"/>
              </a:spcBef>
              <a:spcAft>
                <a:spcPts val="0"/>
              </a:spcAft>
            </a:pPr>
            <a:r>
              <a:rPr kumimoji="0" lang="en-US" altLang="zh-TW" b="1" dirty="0">
                <a:solidFill>
                  <a:prstClr val="black"/>
                </a:solidFill>
                <a:latin typeface="微軟正黑體"/>
                <a:ea typeface="微軟正黑體"/>
              </a:rPr>
              <a:t>(txt</a:t>
            </a:r>
            <a:r>
              <a:rPr kumimoji="0" lang="zh-TW" altLang="en-US" b="1" dirty="0">
                <a:solidFill>
                  <a:prstClr val="black"/>
                </a:solidFill>
                <a:latin typeface="微軟正黑體"/>
                <a:ea typeface="微軟正黑體"/>
              </a:rPr>
              <a:t>、</a:t>
            </a:r>
            <a:r>
              <a:rPr kumimoji="0" lang="en-US" altLang="zh-TW" b="1" dirty="0">
                <a:solidFill>
                  <a:prstClr val="black"/>
                </a:solidFill>
                <a:latin typeface="微軟正黑體"/>
                <a:ea typeface="微軟正黑體"/>
              </a:rPr>
              <a:t>csv)</a:t>
            </a:r>
            <a:endParaRPr kumimoji="0" lang="zh-TW" altLang="en-US" b="1" dirty="0">
              <a:solidFill>
                <a:prstClr val="black"/>
              </a:solidFill>
              <a:latin typeface="微軟正黑體"/>
              <a:ea typeface="微軟正黑體"/>
            </a:endParaRPr>
          </a:p>
        </p:txBody>
      </p:sp>
      <p:sp>
        <p:nvSpPr>
          <p:cNvPr id="21" name="矩形 20"/>
          <p:cNvSpPr/>
          <p:nvPr/>
        </p:nvSpPr>
        <p:spPr>
          <a:xfrm>
            <a:off x="492876" y="2977920"/>
            <a:ext cx="1680271" cy="760593"/>
          </a:xfrm>
          <a:prstGeom prst="rect">
            <a:avLst/>
          </a:prstGeom>
          <a:solidFill>
            <a:srgbClr val="B8CF8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查詢前次比對資料</a:t>
            </a:r>
          </a:p>
        </p:txBody>
      </p:sp>
      <p:grpSp>
        <p:nvGrpSpPr>
          <p:cNvPr id="24" name="群組 23"/>
          <p:cNvGrpSpPr/>
          <p:nvPr/>
        </p:nvGrpSpPr>
        <p:grpSpPr>
          <a:xfrm>
            <a:off x="6529467" y="5055120"/>
            <a:ext cx="1413401" cy="1519249"/>
            <a:chOff x="4105569" y="4402789"/>
            <a:chExt cx="1702916" cy="1830446"/>
          </a:xfrm>
        </p:grpSpPr>
        <p:pic>
          <p:nvPicPr>
            <p:cNvPr id="25" name="Picture 7" descr="C:\Program Files (x86)\Microsoft Office\MEDIA\CAGCAT10\j020546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5569" y="4402789"/>
              <a:ext cx="1702916" cy="1584506"/>
            </a:xfrm>
            <a:prstGeom prst="rect">
              <a:avLst/>
            </a:prstGeom>
            <a:noFill/>
            <a:extLst>
              <a:ext uri="{909E8E84-426E-40DD-AFC4-6F175D3DCCD1}">
                <a14:hiddenFill xmlns:a14="http://schemas.microsoft.com/office/drawing/2010/main">
                  <a:solidFill>
                    <a:srgbClr val="FFFFFF"/>
                  </a:solidFill>
                </a14:hiddenFill>
              </a:ext>
            </a:extLst>
          </p:spPr>
        </p:pic>
        <p:sp>
          <p:nvSpPr>
            <p:cNvPr id="26" name="文字方塊 25"/>
            <p:cNvSpPr txBox="1"/>
            <p:nvPr/>
          </p:nvSpPr>
          <p:spPr>
            <a:xfrm>
              <a:off x="4368830" y="5788251"/>
              <a:ext cx="1334953" cy="444984"/>
            </a:xfrm>
            <a:prstGeom prst="rect">
              <a:avLst/>
            </a:prstGeom>
            <a:noFill/>
          </p:spPr>
          <p:txBody>
            <a:bodyPr wrap="none" rtlCol="0">
              <a:spAutoFit/>
            </a:bodyPr>
            <a:lstStyle/>
            <a:p>
              <a:pPr fontAlgn="auto">
                <a:spcBef>
                  <a:spcPts val="0"/>
                </a:spcBef>
                <a:spcAft>
                  <a:spcPts val="0"/>
                </a:spcAft>
              </a:pPr>
              <a:r>
                <a:rPr kumimoji="0" lang="zh-TW" altLang="en-US" b="1" dirty="0">
                  <a:solidFill>
                    <a:prstClr val="black"/>
                  </a:solidFill>
                  <a:latin typeface="微軟正黑體"/>
                  <a:ea typeface="微軟正黑體"/>
                </a:rPr>
                <a:t>通報學校</a:t>
              </a:r>
            </a:p>
          </p:txBody>
        </p:sp>
      </p:grpSp>
      <p:sp>
        <p:nvSpPr>
          <p:cNvPr id="37" name="矩形 36"/>
          <p:cNvSpPr/>
          <p:nvPr/>
        </p:nvSpPr>
        <p:spPr>
          <a:xfrm>
            <a:off x="1493019" y="4535003"/>
            <a:ext cx="1666454" cy="764710"/>
          </a:xfrm>
          <a:prstGeom prst="rect">
            <a:avLst/>
          </a:prstGeom>
          <a:solidFill>
            <a:srgbClr val="D28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a:ea typeface="微軟正黑體"/>
              </a:rPr>
              <a:t>顯示比對結果</a:t>
            </a:r>
          </a:p>
        </p:txBody>
      </p:sp>
      <p:cxnSp>
        <p:nvCxnSpPr>
          <p:cNvPr id="56" name="肘形接點 75"/>
          <p:cNvCxnSpPr>
            <a:stCxn id="8" idx="2"/>
            <a:endCxn id="21" idx="0"/>
          </p:cNvCxnSpPr>
          <p:nvPr/>
        </p:nvCxnSpPr>
        <p:spPr>
          <a:xfrm rot="5400000">
            <a:off x="1604728" y="2229079"/>
            <a:ext cx="477126" cy="1020557"/>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59" name="肘形接點 75"/>
          <p:cNvCxnSpPr>
            <a:stCxn id="8" idx="2"/>
            <a:endCxn id="20" idx="0"/>
          </p:cNvCxnSpPr>
          <p:nvPr/>
        </p:nvCxnSpPr>
        <p:spPr>
          <a:xfrm rot="16200000" flipH="1">
            <a:off x="2639653" y="2214709"/>
            <a:ext cx="477126" cy="1049295"/>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2" name="肘形接點 75"/>
          <p:cNvCxnSpPr>
            <a:stCxn id="20" idx="2"/>
            <a:endCxn id="37" idx="0"/>
          </p:cNvCxnSpPr>
          <p:nvPr/>
        </p:nvCxnSpPr>
        <p:spPr>
          <a:xfrm rot="5400000">
            <a:off x="2460843" y="3592981"/>
            <a:ext cx="807425" cy="1076618"/>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5" name="肘形接點 75"/>
          <p:cNvCxnSpPr>
            <a:stCxn id="21" idx="2"/>
            <a:endCxn id="37" idx="0"/>
          </p:cNvCxnSpPr>
          <p:nvPr/>
        </p:nvCxnSpPr>
        <p:spPr>
          <a:xfrm rot="16200000" flipH="1">
            <a:off x="1431384" y="3640141"/>
            <a:ext cx="796490" cy="993234"/>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87" name="圖片 8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5506" y="5146486"/>
            <a:ext cx="2044008" cy="1581027"/>
          </a:xfrm>
          <a:prstGeom prst="rect">
            <a:avLst/>
          </a:prstGeom>
          <a:noFill/>
          <a:ln>
            <a:noFill/>
          </a:ln>
        </p:spPr>
      </p:pic>
      <p:pic>
        <p:nvPicPr>
          <p:cNvPr id="97" name="圖片 96"/>
          <p:cNvPicPr>
            <a:picLocks noChangeAspect="1"/>
          </p:cNvPicPr>
          <p:nvPr/>
        </p:nvPicPr>
        <p:blipFill>
          <a:blip r:embed="rId5"/>
          <a:stretch>
            <a:fillRect/>
          </a:stretch>
        </p:blipFill>
        <p:spPr>
          <a:xfrm>
            <a:off x="4381755" y="1752577"/>
            <a:ext cx="1774421" cy="2051937"/>
          </a:xfrm>
          <a:prstGeom prst="rect">
            <a:avLst/>
          </a:prstGeom>
        </p:spPr>
      </p:pic>
      <p:pic>
        <p:nvPicPr>
          <p:cNvPr id="98" name="圖片 97"/>
          <p:cNvPicPr>
            <a:picLocks noChangeAspect="1"/>
          </p:cNvPicPr>
          <p:nvPr/>
        </p:nvPicPr>
        <p:blipFill>
          <a:blip r:embed="rId6"/>
          <a:stretch>
            <a:fillRect/>
          </a:stretch>
        </p:blipFill>
        <p:spPr>
          <a:xfrm>
            <a:off x="6255999" y="1757790"/>
            <a:ext cx="1960336" cy="2046724"/>
          </a:xfrm>
          <a:prstGeom prst="rect">
            <a:avLst/>
          </a:prstGeom>
        </p:spPr>
      </p:pic>
      <p:sp>
        <p:nvSpPr>
          <p:cNvPr id="101" name="矩形 100"/>
          <p:cNvSpPr/>
          <p:nvPr/>
        </p:nvSpPr>
        <p:spPr>
          <a:xfrm>
            <a:off x="4328808" y="1689211"/>
            <a:ext cx="3963557" cy="2172670"/>
          </a:xfrm>
          <a:prstGeom prst="rect">
            <a:avLst/>
          </a:prstGeom>
          <a:noFill/>
          <a:ln w="28575">
            <a:solidFill>
              <a:schemeClr val="accent6"/>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endParaRPr kumimoji="0" lang="zh-TW" altLang="en-US" b="1" dirty="0">
              <a:solidFill>
                <a:prstClr val="white"/>
              </a:solidFill>
              <a:latin typeface="微軟正黑體"/>
              <a:ea typeface="微軟正黑體"/>
            </a:endParaRPr>
          </a:p>
        </p:txBody>
      </p:sp>
      <p:sp>
        <p:nvSpPr>
          <p:cNvPr id="102" name="文字方塊 101"/>
          <p:cNvSpPr txBox="1"/>
          <p:nvPr/>
        </p:nvSpPr>
        <p:spPr>
          <a:xfrm>
            <a:off x="5160949" y="1368997"/>
            <a:ext cx="2262158" cy="369332"/>
          </a:xfrm>
          <a:prstGeom prst="rect">
            <a:avLst/>
          </a:prstGeom>
          <a:noFill/>
        </p:spPr>
        <p:txBody>
          <a:bodyPr wrap="none" rtlCol="0">
            <a:spAutoFit/>
          </a:bodyPr>
          <a:lstStyle/>
          <a:p>
            <a:pPr fontAlgn="auto">
              <a:spcBef>
                <a:spcPts val="0"/>
              </a:spcBef>
              <a:spcAft>
                <a:spcPts val="0"/>
              </a:spcAft>
            </a:pPr>
            <a:r>
              <a:rPr kumimoji="0" lang="zh-TW" altLang="en-US" dirty="0">
                <a:solidFill>
                  <a:prstClr val="black"/>
                </a:solidFill>
                <a:latin typeface="微軟正黑體"/>
                <a:ea typeface="微軟正黑體"/>
              </a:rPr>
              <a:t>新生學生身分證字號</a:t>
            </a:r>
          </a:p>
        </p:txBody>
      </p:sp>
    </p:spTree>
    <p:extLst>
      <p:ext uri="{BB962C8B-B14F-4D97-AF65-F5344CB8AC3E}">
        <p14:creationId xmlns:p14="http://schemas.microsoft.com/office/powerpoint/2010/main" val="37688850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zh-TW" altLang="en-US" dirty="0">
                <a:latin typeface="+mj-ea"/>
              </a:rPr>
              <a:t>７</a:t>
            </a:r>
            <a:r>
              <a:rPr lang="en-US" altLang="zh-TW" dirty="0">
                <a:latin typeface="+mj-ea"/>
              </a:rPr>
              <a:t>.</a:t>
            </a:r>
            <a:r>
              <a:rPr lang="zh-TW" altLang="en-US" dirty="0">
                <a:latin typeface="+mj-ea"/>
              </a:rPr>
              <a:t>轉銜資料比對</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73</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grpSp>
        <p:nvGrpSpPr>
          <p:cNvPr id="173" name="群組 172"/>
          <p:cNvGrpSpPr/>
          <p:nvPr/>
        </p:nvGrpSpPr>
        <p:grpSpPr>
          <a:xfrm>
            <a:off x="1259632" y="1624105"/>
            <a:ext cx="6229463" cy="5107642"/>
            <a:chOff x="1259632" y="1624105"/>
            <a:chExt cx="6229463" cy="5107642"/>
          </a:xfrm>
        </p:grpSpPr>
        <p:sp>
          <p:nvSpPr>
            <p:cNvPr id="121" name="矩形 120"/>
            <p:cNvSpPr/>
            <p:nvPr/>
          </p:nvSpPr>
          <p:spPr>
            <a:xfrm>
              <a:off x="4938448" y="1919571"/>
              <a:ext cx="2547265" cy="481217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2" name="矩形 121"/>
            <p:cNvSpPr/>
            <p:nvPr/>
          </p:nvSpPr>
          <p:spPr>
            <a:xfrm>
              <a:off x="1259632" y="1894441"/>
              <a:ext cx="2547265" cy="481217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nvGrpSpPr>
            <p:cNvPr id="123" name="群組 122"/>
            <p:cNvGrpSpPr/>
            <p:nvPr/>
          </p:nvGrpSpPr>
          <p:grpSpPr>
            <a:xfrm>
              <a:off x="1882526" y="2166142"/>
              <a:ext cx="855298" cy="1033441"/>
              <a:chOff x="956811" y="1911808"/>
              <a:chExt cx="1478510" cy="1746096"/>
            </a:xfrm>
          </p:grpSpPr>
          <p:grpSp>
            <p:nvGrpSpPr>
              <p:cNvPr id="167" name="群組 166"/>
              <p:cNvGrpSpPr/>
              <p:nvPr/>
            </p:nvGrpSpPr>
            <p:grpSpPr>
              <a:xfrm>
                <a:off x="956811" y="2156335"/>
                <a:ext cx="1478510" cy="1501569"/>
                <a:chOff x="956811" y="2156335"/>
                <a:chExt cx="1478510" cy="1501569"/>
              </a:xfrm>
            </p:grpSpPr>
            <p:pic>
              <p:nvPicPr>
                <p:cNvPr id="169" name="圖片 16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11" y="2156335"/>
                  <a:ext cx="1219200" cy="1219200"/>
                </a:xfrm>
                <a:prstGeom prst="rect">
                  <a:avLst/>
                </a:prstGeom>
              </p:spPr>
            </p:pic>
            <p:pic>
              <p:nvPicPr>
                <p:cNvPr id="170" name="圖片 1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121" y="2438704"/>
                  <a:ext cx="1219200" cy="1219200"/>
                </a:xfrm>
                <a:prstGeom prst="rect">
                  <a:avLst/>
                </a:prstGeom>
              </p:spPr>
            </p:pic>
          </p:grpSp>
          <p:sp>
            <p:nvSpPr>
              <p:cNvPr id="168" name="矩形 167"/>
              <p:cNvSpPr/>
              <p:nvPr/>
            </p:nvSpPr>
            <p:spPr>
              <a:xfrm>
                <a:off x="1036739" y="1911808"/>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國小</a:t>
                </a:r>
              </a:p>
            </p:txBody>
          </p:sp>
        </p:grpSp>
        <p:grpSp>
          <p:nvGrpSpPr>
            <p:cNvPr id="124" name="群組 123"/>
            <p:cNvGrpSpPr/>
            <p:nvPr/>
          </p:nvGrpSpPr>
          <p:grpSpPr>
            <a:xfrm>
              <a:off x="2284170" y="3292219"/>
              <a:ext cx="855298" cy="1033441"/>
              <a:chOff x="956811" y="3674084"/>
              <a:chExt cx="1478510" cy="1746096"/>
            </a:xfrm>
          </p:grpSpPr>
          <p:grpSp>
            <p:nvGrpSpPr>
              <p:cNvPr id="163" name="群組 162"/>
              <p:cNvGrpSpPr/>
              <p:nvPr/>
            </p:nvGrpSpPr>
            <p:grpSpPr>
              <a:xfrm>
                <a:off x="956811" y="3918611"/>
                <a:ext cx="1478510" cy="1501569"/>
                <a:chOff x="956811" y="3918611"/>
                <a:chExt cx="1478510" cy="1501569"/>
              </a:xfrm>
            </p:grpSpPr>
            <p:pic>
              <p:nvPicPr>
                <p:cNvPr id="165" name="圖片 16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11" y="3918611"/>
                  <a:ext cx="1219200" cy="1219200"/>
                </a:xfrm>
                <a:prstGeom prst="rect">
                  <a:avLst/>
                </a:prstGeom>
              </p:spPr>
            </p:pic>
            <p:pic>
              <p:nvPicPr>
                <p:cNvPr id="166" name="圖片 16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6121" y="4200980"/>
                  <a:ext cx="1219200" cy="1219200"/>
                </a:xfrm>
                <a:prstGeom prst="rect">
                  <a:avLst/>
                </a:prstGeom>
              </p:spPr>
            </p:pic>
          </p:grpSp>
          <p:sp>
            <p:nvSpPr>
              <p:cNvPr id="164" name="矩形 163"/>
              <p:cNvSpPr/>
              <p:nvPr/>
            </p:nvSpPr>
            <p:spPr>
              <a:xfrm>
                <a:off x="1036739" y="3674084"/>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國中</a:t>
                </a:r>
              </a:p>
            </p:txBody>
          </p:sp>
        </p:grpSp>
        <p:grpSp>
          <p:nvGrpSpPr>
            <p:cNvPr id="125" name="群組 124"/>
            <p:cNvGrpSpPr/>
            <p:nvPr/>
          </p:nvGrpSpPr>
          <p:grpSpPr>
            <a:xfrm>
              <a:off x="1866918" y="4277952"/>
              <a:ext cx="886515" cy="1033441"/>
              <a:chOff x="2881287" y="1911808"/>
              <a:chExt cx="1532473" cy="1746096"/>
            </a:xfrm>
          </p:grpSpPr>
          <p:grpSp>
            <p:nvGrpSpPr>
              <p:cNvPr id="159" name="群組 158"/>
              <p:cNvGrpSpPr/>
              <p:nvPr/>
            </p:nvGrpSpPr>
            <p:grpSpPr>
              <a:xfrm>
                <a:off x="2881287" y="2156335"/>
                <a:ext cx="1532473" cy="1501569"/>
                <a:chOff x="2918760" y="2156335"/>
                <a:chExt cx="1532473" cy="1501569"/>
              </a:xfrm>
            </p:grpSpPr>
            <p:pic>
              <p:nvPicPr>
                <p:cNvPr id="161" name="圖片 1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760" y="2156335"/>
                  <a:ext cx="1219200" cy="1219200"/>
                </a:xfrm>
                <a:prstGeom prst="rect">
                  <a:avLst/>
                </a:prstGeom>
              </p:spPr>
            </p:pic>
            <p:pic>
              <p:nvPicPr>
                <p:cNvPr id="162" name="圖片 1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033" y="2438704"/>
                  <a:ext cx="1219200" cy="1219200"/>
                </a:xfrm>
                <a:prstGeom prst="rect">
                  <a:avLst/>
                </a:prstGeom>
              </p:spPr>
            </p:pic>
          </p:grpSp>
          <p:sp>
            <p:nvSpPr>
              <p:cNvPr id="160" name="矩形 159"/>
              <p:cNvSpPr/>
              <p:nvPr/>
            </p:nvSpPr>
            <p:spPr>
              <a:xfrm>
                <a:off x="2940071" y="1911808"/>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高中</a:t>
                </a:r>
              </a:p>
            </p:txBody>
          </p:sp>
        </p:grpSp>
        <p:grpSp>
          <p:nvGrpSpPr>
            <p:cNvPr id="155" name="群組 154"/>
            <p:cNvGrpSpPr/>
            <p:nvPr/>
          </p:nvGrpSpPr>
          <p:grpSpPr>
            <a:xfrm>
              <a:off x="2328485" y="5717575"/>
              <a:ext cx="929870" cy="888716"/>
              <a:chOff x="2843813" y="3918611"/>
              <a:chExt cx="1607420" cy="1501569"/>
            </a:xfrm>
          </p:grpSpPr>
          <p:pic>
            <p:nvPicPr>
              <p:cNvPr id="157" name="圖片 1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13" y="3918611"/>
                <a:ext cx="1219200" cy="1219200"/>
              </a:xfrm>
              <a:prstGeom prst="rect">
                <a:avLst/>
              </a:prstGeom>
            </p:spPr>
          </p:pic>
          <p:pic>
            <p:nvPicPr>
              <p:cNvPr id="158" name="圖片 1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2033" y="4200980"/>
                <a:ext cx="1219200" cy="1219200"/>
              </a:xfrm>
              <a:prstGeom prst="rect">
                <a:avLst/>
              </a:prstGeom>
            </p:spPr>
          </p:pic>
        </p:grpSp>
        <p:sp>
          <p:nvSpPr>
            <p:cNvPr id="156" name="矩形 155"/>
            <p:cNvSpPr/>
            <p:nvPr/>
          </p:nvSpPr>
          <p:spPr>
            <a:xfrm>
              <a:off x="2096948" y="5546189"/>
              <a:ext cx="1168363" cy="197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大專院校</a:t>
              </a:r>
            </a:p>
          </p:txBody>
        </p:sp>
        <p:grpSp>
          <p:nvGrpSpPr>
            <p:cNvPr id="127" name="群組 126"/>
            <p:cNvGrpSpPr/>
            <p:nvPr/>
          </p:nvGrpSpPr>
          <p:grpSpPr>
            <a:xfrm>
              <a:off x="5609170" y="2166142"/>
              <a:ext cx="855298" cy="1033441"/>
              <a:chOff x="956811" y="1911808"/>
              <a:chExt cx="1478510" cy="1746096"/>
            </a:xfrm>
          </p:grpSpPr>
          <p:grpSp>
            <p:nvGrpSpPr>
              <p:cNvPr id="151" name="群組 150"/>
              <p:cNvGrpSpPr/>
              <p:nvPr/>
            </p:nvGrpSpPr>
            <p:grpSpPr>
              <a:xfrm>
                <a:off x="956811" y="2156335"/>
                <a:ext cx="1478510" cy="1501569"/>
                <a:chOff x="956811" y="2156335"/>
                <a:chExt cx="1478510" cy="1501569"/>
              </a:xfrm>
            </p:grpSpPr>
            <p:pic>
              <p:nvPicPr>
                <p:cNvPr id="153" name="圖片 1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11" y="2156335"/>
                  <a:ext cx="1219200" cy="1219200"/>
                </a:xfrm>
                <a:prstGeom prst="rect">
                  <a:avLst/>
                </a:prstGeom>
              </p:spPr>
            </p:pic>
            <p:pic>
              <p:nvPicPr>
                <p:cNvPr id="154" name="圖片 1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121" y="2438704"/>
                  <a:ext cx="1219200" cy="1219200"/>
                </a:xfrm>
                <a:prstGeom prst="rect">
                  <a:avLst/>
                </a:prstGeom>
              </p:spPr>
            </p:pic>
          </p:grpSp>
          <p:sp>
            <p:nvSpPr>
              <p:cNvPr id="152" name="矩形 151"/>
              <p:cNvSpPr/>
              <p:nvPr/>
            </p:nvSpPr>
            <p:spPr>
              <a:xfrm>
                <a:off x="1036739" y="1911808"/>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國小</a:t>
                </a:r>
              </a:p>
            </p:txBody>
          </p:sp>
        </p:grpSp>
        <p:grpSp>
          <p:nvGrpSpPr>
            <p:cNvPr id="128" name="群組 127"/>
            <p:cNvGrpSpPr/>
            <p:nvPr/>
          </p:nvGrpSpPr>
          <p:grpSpPr>
            <a:xfrm>
              <a:off x="6010812" y="3292219"/>
              <a:ext cx="855298" cy="1033441"/>
              <a:chOff x="956811" y="3674084"/>
              <a:chExt cx="1478510" cy="1746096"/>
            </a:xfrm>
          </p:grpSpPr>
          <p:grpSp>
            <p:nvGrpSpPr>
              <p:cNvPr id="147" name="群組 146"/>
              <p:cNvGrpSpPr/>
              <p:nvPr/>
            </p:nvGrpSpPr>
            <p:grpSpPr>
              <a:xfrm>
                <a:off x="956811" y="3918611"/>
                <a:ext cx="1478510" cy="1501569"/>
                <a:chOff x="956811" y="3918611"/>
                <a:chExt cx="1478510" cy="1501569"/>
              </a:xfrm>
            </p:grpSpPr>
            <p:pic>
              <p:nvPicPr>
                <p:cNvPr id="149" name="圖片 1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811" y="3918611"/>
                  <a:ext cx="1219200" cy="1219200"/>
                </a:xfrm>
                <a:prstGeom prst="rect">
                  <a:avLst/>
                </a:prstGeom>
              </p:spPr>
            </p:pic>
            <p:pic>
              <p:nvPicPr>
                <p:cNvPr id="150" name="圖片 1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6121" y="4200980"/>
                  <a:ext cx="1219200" cy="1219200"/>
                </a:xfrm>
                <a:prstGeom prst="rect">
                  <a:avLst/>
                </a:prstGeom>
              </p:spPr>
            </p:pic>
          </p:grpSp>
          <p:sp>
            <p:nvSpPr>
              <p:cNvPr id="148" name="矩形 147"/>
              <p:cNvSpPr/>
              <p:nvPr/>
            </p:nvSpPr>
            <p:spPr>
              <a:xfrm>
                <a:off x="1036739" y="3674084"/>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國中</a:t>
                </a:r>
              </a:p>
            </p:txBody>
          </p:sp>
        </p:grpSp>
        <p:grpSp>
          <p:nvGrpSpPr>
            <p:cNvPr id="129" name="群組 128"/>
            <p:cNvGrpSpPr/>
            <p:nvPr/>
          </p:nvGrpSpPr>
          <p:grpSpPr>
            <a:xfrm>
              <a:off x="5593561" y="4277952"/>
              <a:ext cx="886515" cy="1033441"/>
              <a:chOff x="2881287" y="1911808"/>
              <a:chExt cx="1532473" cy="1746096"/>
            </a:xfrm>
          </p:grpSpPr>
          <p:grpSp>
            <p:nvGrpSpPr>
              <p:cNvPr id="143" name="群組 142"/>
              <p:cNvGrpSpPr/>
              <p:nvPr/>
            </p:nvGrpSpPr>
            <p:grpSpPr>
              <a:xfrm>
                <a:off x="2881287" y="2156335"/>
                <a:ext cx="1532473" cy="1501569"/>
                <a:chOff x="2918760" y="2156335"/>
                <a:chExt cx="1532473" cy="1501569"/>
              </a:xfrm>
            </p:grpSpPr>
            <p:pic>
              <p:nvPicPr>
                <p:cNvPr id="145" name="圖片 1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760" y="2156335"/>
                  <a:ext cx="1219200" cy="1219200"/>
                </a:xfrm>
                <a:prstGeom prst="rect">
                  <a:avLst/>
                </a:prstGeom>
              </p:spPr>
            </p:pic>
            <p:pic>
              <p:nvPicPr>
                <p:cNvPr id="146" name="圖片 1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033" y="2438704"/>
                  <a:ext cx="1219200" cy="1219200"/>
                </a:xfrm>
                <a:prstGeom prst="rect">
                  <a:avLst/>
                </a:prstGeom>
              </p:spPr>
            </p:pic>
          </p:grpSp>
          <p:sp>
            <p:nvSpPr>
              <p:cNvPr id="144" name="矩形 143"/>
              <p:cNvSpPr/>
              <p:nvPr/>
            </p:nvSpPr>
            <p:spPr>
              <a:xfrm>
                <a:off x="2940071" y="1911808"/>
                <a:ext cx="1126155" cy="385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高中</a:t>
                </a:r>
              </a:p>
            </p:txBody>
          </p:sp>
        </p:grpSp>
        <p:grpSp>
          <p:nvGrpSpPr>
            <p:cNvPr id="139" name="群組 138"/>
            <p:cNvGrpSpPr/>
            <p:nvPr/>
          </p:nvGrpSpPr>
          <p:grpSpPr>
            <a:xfrm>
              <a:off x="6055128" y="5717575"/>
              <a:ext cx="929870" cy="888716"/>
              <a:chOff x="2843813" y="3918611"/>
              <a:chExt cx="1607420" cy="1501569"/>
            </a:xfrm>
          </p:grpSpPr>
          <p:pic>
            <p:nvPicPr>
              <p:cNvPr id="141" name="圖片 1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13" y="3918611"/>
                <a:ext cx="1219200" cy="1219200"/>
              </a:xfrm>
              <a:prstGeom prst="rect">
                <a:avLst/>
              </a:prstGeom>
            </p:spPr>
          </p:pic>
          <p:pic>
            <p:nvPicPr>
              <p:cNvPr id="142" name="圖片 1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2033" y="4200980"/>
                <a:ext cx="1219200" cy="1219200"/>
              </a:xfrm>
              <a:prstGeom prst="rect">
                <a:avLst/>
              </a:prstGeom>
            </p:spPr>
          </p:pic>
        </p:grpSp>
        <p:sp>
          <p:nvSpPr>
            <p:cNvPr id="140" name="矩形 139"/>
            <p:cNvSpPr/>
            <p:nvPr/>
          </p:nvSpPr>
          <p:spPr>
            <a:xfrm>
              <a:off x="5836120" y="5517596"/>
              <a:ext cx="1256696" cy="207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b="1" dirty="0">
                  <a:solidFill>
                    <a:prstClr val="black"/>
                  </a:solidFill>
                  <a:latin typeface="微軟正黑體" panose="020B0604030504040204" pitchFamily="34" charset="-120"/>
                  <a:ea typeface="微軟正黑體" panose="020B0604030504040204" pitchFamily="34" charset="-120"/>
                </a:rPr>
                <a:t>大專院校</a:t>
              </a:r>
            </a:p>
          </p:txBody>
        </p:sp>
        <p:sp>
          <p:nvSpPr>
            <p:cNvPr id="131" name="矩形 130"/>
            <p:cNvSpPr/>
            <p:nvPr/>
          </p:nvSpPr>
          <p:spPr>
            <a:xfrm>
              <a:off x="1259632" y="1628800"/>
              <a:ext cx="2547265" cy="45378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r>
                <a:rPr kumimoji="0" lang="zh-TW" altLang="en-US" sz="2800" dirty="0">
                  <a:solidFill>
                    <a:prstClr val="black"/>
                  </a:solidFill>
                  <a:latin typeface="微軟正黑體" panose="020B0604030504040204" pitchFamily="34" charset="-120"/>
                  <a:ea typeface="微軟正黑體" panose="020B0604030504040204" pitchFamily="34" charset="-120"/>
                </a:rPr>
                <a:t>通報學校</a:t>
              </a:r>
            </a:p>
          </p:txBody>
        </p:sp>
        <p:cxnSp>
          <p:nvCxnSpPr>
            <p:cNvPr id="132" name="直線單箭頭接點 131"/>
            <p:cNvCxnSpPr/>
            <p:nvPr/>
          </p:nvCxnSpPr>
          <p:spPr>
            <a:xfrm flipH="1">
              <a:off x="2784101" y="2551386"/>
              <a:ext cx="2420079"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線單箭頭接點 132"/>
            <p:cNvCxnSpPr/>
            <p:nvPr/>
          </p:nvCxnSpPr>
          <p:spPr>
            <a:xfrm flipH="1">
              <a:off x="3248388" y="6153544"/>
              <a:ext cx="2420079"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單箭頭接點 133"/>
            <p:cNvCxnSpPr/>
            <p:nvPr/>
          </p:nvCxnSpPr>
          <p:spPr>
            <a:xfrm flipH="1" flipV="1">
              <a:off x="2784101" y="5032137"/>
              <a:ext cx="2840052" cy="85256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單箭頭接點 134"/>
            <p:cNvCxnSpPr/>
            <p:nvPr/>
          </p:nvCxnSpPr>
          <p:spPr>
            <a:xfrm flipH="1" flipV="1">
              <a:off x="2774551" y="4833790"/>
              <a:ext cx="2466356" cy="4678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直線單箭頭接點 135"/>
            <p:cNvCxnSpPr/>
            <p:nvPr/>
          </p:nvCxnSpPr>
          <p:spPr>
            <a:xfrm flipH="1" flipV="1">
              <a:off x="3139468" y="3933288"/>
              <a:ext cx="2064712" cy="73889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直線單箭頭接點 136"/>
            <p:cNvCxnSpPr/>
            <p:nvPr/>
          </p:nvCxnSpPr>
          <p:spPr>
            <a:xfrm flipH="1" flipV="1">
              <a:off x="3139468" y="3698871"/>
              <a:ext cx="2365797" cy="4678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線單箭頭接點 137"/>
            <p:cNvCxnSpPr/>
            <p:nvPr/>
          </p:nvCxnSpPr>
          <p:spPr>
            <a:xfrm flipH="1" flipV="1">
              <a:off x="2784101" y="2833417"/>
              <a:ext cx="2721165" cy="687089"/>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1" name="矩形 170"/>
            <p:cNvSpPr/>
            <p:nvPr/>
          </p:nvSpPr>
          <p:spPr>
            <a:xfrm>
              <a:off x="4941830" y="1624105"/>
              <a:ext cx="2547265" cy="45378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r>
                <a:rPr kumimoji="0" lang="zh-TW" altLang="en-US" sz="2800" dirty="0">
                  <a:solidFill>
                    <a:prstClr val="black"/>
                  </a:solidFill>
                  <a:latin typeface="微軟正黑體" panose="020B0604030504040204" pitchFamily="34" charset="-120"/>
                  <a:ea typeface="微軟正黑體" panose="020B0604030504040204" pitchFamily="34" charset="-120"/>
                </a:rPr>
                <a:t>比對學校</a:t>
              </a:r>
            </a:p>
          </p:txBody>
        </p:sp>
      </p:grpSp>
      <p:cxnSp>
        <p:nvCxnSpPr>
          <p:cNvPr id="56" name="直線單箭頭接點 55"/>
          <p:cNvCxnSpPr/>
          <p:nvPr/>
        </p:nvCxnSpPr>
        <p:spPr>
          <a:xfrm flipH="1" flipV="1">
            <a:off x="3136088" y="4186125"/>
            <a:ext cx="2495883" cy="1458628"/>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文字方塊 56"/>
          <p:cNvSpPr txBox="1"/>
          <p:nvPr/>
        </p:nvSpPr>
        <p:spPr>
          <a:xfrm>
            <a:off x="4820678" y="5261891"/>
            <a:ext cx="954107" cy="276999"/>
          </a:xfrm>
          <a:prstGeom prst="rect">
            <a:avLst/>
          </a:prstGeom>
          <a:noFill/>
        </p:spPr>
        <p:txBody>
          <a:bodyPr wrap="none" rtlCol="0">
            <a:spAutoFit/>
          </a:bodyPr>
          <a:lstStyle/>
          <a:p>
            <a:pPr fontAlgn="auto">
              <a:spcBef>
                <a:spcPts val="0"/>
              </a:spcBef>
              <a:spcAft>
                <a:spcPts val="0"/>
              </a:spcAft>
            </a:pPr>
            <a:r>
              <a:rPr kumimoji="0" lang="zh-TW" altLang="en-US" sz="1200" b="1" dirty="0">
                <a:solidFill>
                  <a:prstClr val="black"/>
                </a:solidFill>
                <a:latin typeface="微軟正黑體"/>
                <a:ea typeface="微軟正黑體"/>
              </a:rPr>
              <a:t>五專前三年</a:t>
            </a:r>
          </a:p>
        </p:txBody>
      </p:sp>
    </p:spTree>
    <p:extLst>
      <p:ext uri="{BB962C8B-B14F-4D97-AF65-F5344CB8AC3E}">
        <p14:creationId xmlns:p14="http://schemas.microsoft.com/office/powerpoint/2010/main" val="23195895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zh-TW" altLang="en-US" dirty="0">
                <a:latin typeface="+mj-ea"/>
              </a:rPr>
              <a:t>７</a:t>
            </a:r>
            <a:r>
              <a:rPr lang="en-US" altLang="zh-TW" dirty="0">
                <a:latin typeface="+mj-ea"/>
              </a:rPr>
              <a:t>.</a:t>
            </a:r>
            <a:r>
              <a:rPr lang="zh-TW" altLang="en-US" dirty="0">
                <a:latin typeface="+mj-ea"/>
              </a:rPr>
              <a:t>轉銜資料比對</a:t>
            </a:r>
            <a:r>
              <a:rPr lang="en-US" altLang="zh-TW" dirty="0">
                <a:latin typeface="+mj-ea"/>
              </a:rPr>
              <a:t>(1)</a:t>
            </a:r>
            <a:endParaRPr lang="zh-TW" altLang="en-US" dirty="0">
              <a:latin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74</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8" name="圖片 7"/>
          <p:cNvPicPr/>
          <p:nvPr/>
        </p:nvPicPr>
        <p:blipFill>
          <a:blip r:embed="rId2">
            <a:extLst>
              <a:ext uri="{28A0092B-C50C-407E-A947-70E740481C1C}">
                <a14:useLocalDpi xmlns:a14="http://schemas.microsoft.com/office/drawing/2010/main" val="0"/>
              </a:ext>
            </a:extLst>
          </a:blip>
          <a:srcRect/>
          <a:stretch>
            <a:fillRect/>
          </a:stretch>
        </p:blipFill>
        <p:spPr bwMode="auto">
          <a:xfrm>
            <a:off x="683567" y="1628800"/>
            <a:ext cx="7280663" cy="4824536"/>
          </a:xfrm>
          <a:prstGeom prst="rect">
            <a:avLst/>
          </a:prstGeom>
          <a:noFill/>
          <a:ln>
            <a:noFill/>
          </a:ln>
        </p:spPr>
      </p:pic>
      <p:sp>
        <p:nvSpPr>
          <p:cNvPr id="9" name="圖說文字: 直線加上框線和強調線 8"/>
          <p:cNvSpPr/>
          <p:nvPr/>
        </p:nvSpPr>
        <p:spPr>
          <a:xfrm>
            <a:off x="3995936" y="2708919"/>
            <a:ext cx="4968552" cy="3024337"/>
          </a:xfrm>
          <a:prstGeom prst="accentBorderCallout1">
            <a:avLst>
              <a:gd name="adj1" fmla="val 41631"/>
              <a:gd name="adj2" fmla="val -2012"/>
              <a:gd name="adj3" fmla="val 47716"/>
              <a:gd name="adj4" fmla="val -23518"/>
            </a:avLst>
          </a:prstGeom>
          <a:solidFill>
            <a:srgbClr val="D28280"/>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在上方選單查詢</a:t>
            </a:r>
            <a:r>
              <a:rPr kumimoji="0" lang="en-US" altLang="zh-TW" dirty="0">
                <a:solidFill>
                  <a:prstClr val="black"/>
                </a:solidFill>
                <a:latin typeface="微軟正黑體"/>
                <a:ea typeface="微軟正黑體"/>
              </a:rPr>
              <a:t>/</a:t>
            </a:r>
            <a:r>
              <a:rPr kumimoji="0" lang="zh-TW" altLang="en-US" dirty="0">
                <a:solidFill>
                  <a:prstClr val="black"/>
                </a:solidFill>
                <a:latin typeface="微軟正黑體"/>
                <a:ea typeface="微軟正黑體"/>
              </a:rPr>
              <a:t>轉銜資料比對。</a:t>
            </a:r>
            <a:endParaRPr kumimoji="0" lang="en-US" altLang="zh-TW" dirty="0">
              <a:solidFill>
                <a:prstClr val="black"/>
              </a:solidFill>
              <a:latin typeface="微軟正黑體"/>
              <a:ea typeface="微軟正黑體"/>
            </a:endParaRPr>
          </a:p>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選擇檔案</a:t>
            </a:r>
            <a:r>
              <a:rPr kumimoji="0" lang="en-US" altLang="zh-TW" dirty="0">
                <a:solidFill>
                  <a:prstClr val="black"/>
                </a:solidFill>
                <a:latin typeface="微軟正黑體"/>
                <a:ea typeface="微軟正黑體"/>
              </a:rPr>
              <a:t>txt</a:t>
            </a:r>
            <a:r>
              <a:rPr kumimoji="0" lang="zh-TW" altLang="en-US" dirty="0">
                <a:solidFill>
                  <a:prstClr val="black"/>
                </a:solidFill>
                <a:latin typeface="微軟正黑體"/>
                <a:ea typeface="微軟正黑體"/>
              </a:rPr>
              <a:t>檔或</a:t>
            </a:r>
            <a:r>
              <a:rPr kumimoji="0" lang="en-US" altLang="zh-TW" dirty="0">
                <a:solidFill>
                  <a:prstClr val="black"/>
                </a:solidFill>
                <a:latin typeface="微軟正黑體"/>
                <a:ea typeface="微軟正黑體"/>
              </a:rPr>
              <a:t>csv</a:t>
            </a:r>
            <a:r>
              <a:rPr kumimoji="0" lang="zh-TW" altLang="en-US" dirty="0">
                <a:solidFill>
                  <a:prstClr val="black"/>
                </a:solidFill>
                <a:latin typeface="微軟正黑體"/>
                <a:ea typeface="微軟正黑體"/>
              </a:rPr>
              <a:t>檔後，匯入比對。</a:t>
            </a:r>
            <a:endParaRPr kumimoji="0" lang="en-US" altLang="zh-TW" dirty="0">
              <a:solidFill>
                <a:prstClr val="black"/>
              </a:solidFill>
              <a:latin typeface="微軟正黑體"/>
              <a:ea typeface="微軟正黑體"/>
            </a:endParaRPr>
          </a:p>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匯入時如有前次的資料，系統會有提示訊息，告知前次匯入筆數及處理情形，請確認是否確定匯入，確定匯入會將前次暫存資料刪除。</a:t>
            </a:r>
            <a:r>
              <a:rPr kumimoji="0" lang="en-US" altLang="zh-TW" dirty="0">
                <a:solidFill>
                  <a:prstClr val="black"/>
                </a:solidFill>
                <a:latin typeface="微軟正黑體"/>
                <a:ea typeface="微軟正黑體"/>
              </a:rPr>
              <a:t>(</a:t>
            </a:r>
            <a:r>
              <a:rPr kumimoji="0" lang="zh-TW" altLang="en-US" dirty="0">
                <a:solidFill>
                  <a:prstClr val="black"/>
                </a:solidFill>
                <a:latin typeface="微軟正黑體"/>
                <a:ea typeface="微軟正黑體"/>
              </a:rPr>
              <a:t>已轉入之資料可於轉銜查詢功能查詢</a:t>
            </a:r>
            <a:r>
              <a:rPr kumimoji="0" lang="en-US" altLang="zh-TW" dirty="0">
                <a:solidFill>
                  <a:prstClr val="black"/>
                </a:solidFill>
                <a:latin typeface="微軟正黑體"/>
                <a:ea typeface="微軟正黑體"/>
              </a:rPr>
              <a:t>)</a:t>
            </a:r>
          </a:p>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如果先前已有比對過資料，尚未完成轉入作業時，可直接點選查詢前次比對資料，繼續前次作業。</a:t>
            </a:r>
          </a:p>
        </p:txBody>
      </p:sp>
      <p:sp>
        <p:nvSpPr>
          <p:cNvPr id="10" name="矩形 9"/>
          <p:cNvSpPr/>
          <p:nvPr/>
        </p:nvSpPr>
        <p:spPr>
          <a:xfrm>
            <a:off x="971601" y="3356992"/>
            <a:ext cx="2168062" cy="1152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11278252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zh-TW" altLang="en-US" dirty="0">
                <a:latin typeface="+mj-ea"/>
              </a:rPr>
              <a:t>７</a:t>
            </a:r>
            <a:r>
              <a:rPr lang="en-US" altLang="zh-TW" dirty="0">
                <a:latin typeface="+mj-ea"/>
              </a:rPr>
              <a:t>.</a:t>
            </a:r>
            <a:r>
              <a:rPr lang="zh-TW" altLang="en-US" dirty="0">
                <a:latin typeface="+mj-ea"/>
              </a:rPr>
              <a:t>轉銜資料比對</a:t>
            </a:r>
            <a:r>
              <a:rPr lang="en-US" altLang="zh-TW" dirty="0">
                <a:latin typeface="+mj-ea"/>
              </a:rPr>
              <a:t>(2)</a:t>
            </a:r>
            <a:endParaRPr lang="zh-TW" altLang="en-US" dirty="0">
              <a:latin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75</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grpSp>
        <p:nvGrpSpPr>
          <p:cNvPr id="5" name="群組 4"/>
          <p:cNvGrpSpPr/>
          <p:nvPr/>
        </p:nvGrpSpPr>
        <p:grpSpPr>
          <a:xfrm>
            <a:off x="365716" y="1628800"/>
            <a:ext cx="6408712" cy="4957101"/>
            <a:chOff x="755576" y="1607631"/>
            <a:chExt cx="6408712" cy="4957101"/>
          </a:xfrm>
        </p:grpSpPr>
        <p:pic>
          <p:nvPicPr>
            <p:cNvPr id="8" name="圖片 7"/>
            <p:cNvPicPr/>
            <p:nvPr/>
          </p:nvPicPr>
          <p:blipFill>
            <a:blip r:embed="rId2">
              <a:extLst>
                <a:ext uri="{28A0092B-C50C-407E-A947-70E740481C1C}">
                  <a14:useLocalDpi xmlns:a14="http://schemas.microsoft.com/office/drawing/2010/main" val="0"/>
                </a:ext>
              </a:extLst>
            </a:blip>
            <a:srcRect/>
            <a:stretch>
              <a:fillRect/>
            </a:stretch>
          </p:blipFill>
          <p:spPr bwMode="auto">
            <a:xfrm>
              <a:off x="755576" y="1607631"/>
              <a:ext cx="6408712" cy="4957101"/>
            </a:xfrm>
            <a:prstGeom prst="rect">
              <a:avLst/>
            </a:prstGeom>
            <a:noFill/>
            <a:ln>
              <a:noFill/>
            </a:ln>
          </p:spPr>
        </p:pic>
        <p:sp>
          <p:nvSpPr>
            <p:cNvPr id="4" name="矩形 3"/>
            <p:cNvSpPr/>
            <p:nvPr/>
          </p:nvSpPr>
          <p:spPr>
            <a:xfrm>
              <a:off x="4932040" y="3573016"/>
              <a:ext cx="5760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grpSp>
      <p:sp>
        <p:nvSpPr>
          <p:cNvPr id="9" name="矩形 8"/>
          <p:cNvSpPr/>
          <p:nvPr/>
        </p:nvSpPr>
        <p:spPr>
          <a:xfrm>
            <a:off x="4494443" y="3234145"/>
            <a:ext cx="2063961" cy="13678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0" name="圖說文字: 直線加上框線和強調線 9"/>
          <p:cNvSpPr/>
          <p:nvPr/>
        </p:nvSpPr>
        <p:spPr>
          <a:xfrm>
            <a:off x="6655553" y="2405800"/>
            <a:ext cx="2355451" cy="2878496"/>
          </a:xfrm>
          <a:prstGeom prst="accentBorderCallout1">
            <a:avLst>
              <a:gd name="adj1" fmla="val 9017"/>
              <a:gd name="adj2" fmla="val -2057"/>
              <a:gd name="adj3" fmla="val 37793"/>
              <a:gd name="adj4" fmla="val -30361"/>
            </a:avLst>
          </a:prstGeom>
          <a:solidFill>
            <a:srgbClr val="F9B07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fontAlgn="auto">
              <a:spcBef>
                <a:spcPts val="0"/>
              </a:spcBef>
              <a:spcAft>
                <a:spcPts val="600"/>
              </a:spcAft>
              <a:buFont typeface="Arial" panose="020B0604020202020204" pitchFamily="34" charset="0"/>
              <a:buChar char="•"/>
            </a:pPr>
            <a:r>
              <a:rPr kumimoji="0" lang="zh-TW" altLang="en-US" sz="1600" dirty="0">
                <a:solidFill>
                  <a:prstClr val="black"/>
                </a:solidFill>
                <a:latin typeface="微軟正黑體"/>
                <a:ea typeface="微軟正黑體"/>
              </a:rPr>
              <a:t>顯示轉入學校及轉入日期。</a:t>
            </a:r>
            <a:endParaRPr kumimoji="0" lang="en-US" altLang="zh-TW" sz="1600" dirty="0">
              <a:solidFill>
                <a:prstClr val="black"/>
              </a:solidFill>
              <a:latin typeface="微軟正黑體"/>
              <a:ea typeface="微軟正黑體"/>
            </a:endParaRPr>
          </a:p>
          <a:p>
            <a:pPr marL="285750" indent="-285750" fontAlgn="auto">
              <a:spcBef>
                <a:spcPts val="0"/>
              </a:spcBef>
              <a:spcAft>
                <a:spcPts val="600"/>
              </a:spcAft>
              <a:buFont typeface="Arial" panose="020B0604020202020204" pitchFamily="34" charset="0"/>
              <a:buChar char="•"/>
            </a:pPr>
            <a:r>
              <a:rPr kumimoji="0" lang="zh-TW" altLang="en-US" sz="1600" dirty="0">
                <a:solidFill>
                  <a:prstClr val="black"/>
                </a:solidFill>
                <a:latin typeface="微軟正黑體"/>
                <a:ea typeface="微軟正黑體"/>
              </a:rPr>
              <a:t>如無轉入學校及轉入日期，可點選確認將學生接收至本校。</a:t>
            </a:r>
            <a:endParaRPr kumimoji="0" lang="en-US" altLang="zh-TW" sz="1600" dirty="0">
              <a:solidFill>
                <a:prstClr val="black"/>
              </a:solidFill>
              <a:latin typeface="微軟正黑體"/>
              <a:ea typeface="微軟正黑體"/>
            </a:endParaRPr>
          </a:p>
          <a:p>
            <a:pPr marL="285750" indent="-285750" fontAlgn="auto">
              <a:spcBef>
                <a:spcPts val="0"/>
              </a:spcBef>
              <a:spcAft>
                <a:spcPts val="600"/>
              </a:spcAft>
              <a:buFont typeface="Arial" panose="020B0604020202020204" pitchFamily="34" charset="0"/>
              <a:buChar char="•"/>
            </a:pPr>
            <a:r>
              <a:rPr kumimoji="0" lang="zh-TW" altLang="en-US" sz="1600" dirty="0">
                <a:solidFill>
                  <a:prstClr val="black"/>
                </a:solidFill>
                <a:latin typeface="微軟正黑體"/>
                <a:ea typeface="微軟正黑體"/>
              </a:rPr>
              <a:t>確認轉銜後，系統會發信通知原通報學校。</a:t>
            </a:r>
            <a:endParaRPr kumimoji="0" lang="en-US" altLang="zh-TW" sz="1600" dirty="0">
              <a:solidFill>
                <a:prstClr val="black"/>
              </a:solidFill>
              <a:latin typeface="微軟正黑體"/>
              <a:ea typeface="微軟正黑體"/>
            </a:endParaRPr>
          </a:p>
          <a:p>
            <a:pPr marL="285750" indent="-285750" fontAlgn="auto">
              <a:spcBef>
                <a:spcPts val="0"/>
              </a:spcBef>
              <a:spcAft>
                <a:spcPts val="600"/>
              </a:spcAft>
              <a:buFont typeface="Arial" panose="020B0604020202020204" pitchFamily="34" charset="0"/>
              <a:buChar char="•"/>
            </a:pPr>
            <a:r>
              <a:rPr kumimoji="0" lang="zh-TW" altLang="en-US" sz="1600" dirty="0">
                <a:solidFill>
                  <a:prstClr val="black"/>
                </a:solidFill>
                <a:latin typeface="微軟正黑體"/>
                <a:ea typeface="微軟正黑體"/>
              </a:rPr>
              <a:t>已有轉入學校及轉入日期，則不能再操作確認轉銜功能。</a:t>
            </a:r>
          </a:p>
        </p:txBody>
      </p:sp>
      <p:sp>
        <p:nvSpPr>
          <p:cNvPr id="11" name="矩形 10"/>
          <p:cNvSpPr/>
          <p:nvPr/>
        </p:nvSpPr>
        <p:spPr>
          <a:xfrm>
            <a:off x="827585" y="3234145"/>
            <a:ext cx="576064" cy="1274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2" name="圖說文字: 直線加上框線和強調線 11"/>
          <p:cNvSpPr/>
          <p:nvPr/>
        </p:nvSpPr>
        <p:spPr>
          <a:xfrm>
            <a:off x="1475656" y="4603415"/>
            <a:ext cx="2615763" cy="680881"/>
          </a:xfrm>
          <a:prstGeom prst="accentBorderCallout1">
            <a:avLst>
              <a:gd name="adj1" fmla="val 28936"/>
              <a:gd name="adj2" fmla="val -1721"/>
              <a:gd name="adj3" fmla="val -32434"/>
              <a:gd name="adj4" fmla="val -15057"/>
            </a:avLst>
          </a:prstGeom>
          <a:solidFill>
            <a:srgbClr val="D28280"/>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點身分證字號可查看詳細通報資料。</a:t>
            </a:r>
            <a:endParaRPr kumimoji="0" lang="en-US" altLang="zh-TW" dirty="0">
              <a:solidFill>
                <a:prstClr val="black"/>
              </a:solidFill>
              <a:latin typeface="微軟正黑體"/>
              <a:ea typeface="微軟正黑體"/>
            </a:endParaRPr>
          </a:p>
        </p:txBody>
      </p:sp>
    </p:spTree>
    <p:extLst>
      <p:ext uri="{BB962C8B-B14F-4D97-AF65-F5344CB8AC3E}">
        <p14:creationId xmlns:p14="http://schemas.microsoft.com/office/powerpoint/2010/main" val="19669681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543692" y="1693860"/>
            <a:ext cx="6328421" cy="4680000"/>
          </a:xfrm>
          <a:prstGeom prst="rect">
            <a:avLst/>
          </a:prstGeom>
        </p:spPr>
      </p:pic>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zh-TW" altLang="en-US" dirty="0">
                <a:latin typeface="+mj-ea"/>
              </a:rPr>
              <a:t>７</a:t>
            </a:r>
            <a:r>
              <a:rPr lang="en-US" altLang="zh-TW" dirty="0">
                <a:latin typeface="+mj-ea"/>
              </a:rPr>
              <a:t>.</a:t>
            </a:r>
            <a:r>
              <a:rPr lang="zh-TW" altLang="en-US" dirty="0">
                <a:latin typeface="+mj-ea"/>
              </a:rPr>
              <a:t>逾六個月轉銜名單查詢</a:t>
            </a:r>
            <a:r>
              <a:rPr lang="en-US" altLang="zh-TW" dirty="0">
                <a:latin typeface="+mj-ea"/>
              </a:rPr>
              <a:t>(1)</a:t>
            </a:r>
            <a:endParaRPr lang="zh-TW" altLang="en-US" dirty="0">
              <a:latin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76</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sp>
        <p:nvSpPr>
          <p:cNvPr id="15" name="圖說文字: 直線加上框線和強調線 14"/>
          <p:cNvSpPr/>
          <p:nvPr/>
        </p:nvSpPr>
        <p:spPr>
          <a:xfrm>
            <a:off x="6670081" y="1664804"/>
            <a:ext cx="2304951" cy="3024337"/>
          </a:xfrm>
          <a:prstGeom prst="accentBorderCallout1">
            <a:avLst>
              <a:gd name="adj1" fmla="val 41631"/>
              <a:gd name="adj2" fmla="val -2012"/>
              <a:gd name="adj3" fmla="val 49324"/>
              <a:gd name="adj4" fmla="val -23518"/>
            </a:avLst>
          </a:prstGeom>
          <a:solidFill>
            <a:srgbClr val="D28280"/>
          </a:solidFill>
        </p:spPr>
        <p:style>
          <a:lnRef idx="3">
            <a:schemeClr val="lt1"/>
          </a:lnRef>
          <a:fillRef idx="1">
            <a:schemeClr val="accent2"/>
          </a:fillRef>
          <a:effectRef idx="1">
            <a:schemeClr val="accent2"/>
          </a:effectRef>
          <a:fontRef idx="minor">
            <a:schemeClr val="lt1"/>
          </a:fontRef>
        </p:style>
        <p:txBody>
          <a:bodyPr rtlCol="0" anchor="ctr"/>
          <a:lstStyle/>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在上方選單逾六個月轉銜名單查詢</a:t>
            </a:r>
            <a:r>
              <a:rPr kumimoji="0" lang="en-US" altLang="zh-TW" dirty="0">
                <a:solidFill>
                  <a:prstClr val="black"/>
                </a:solidFill>
                <a:latin typeface="微軟正黑體"/>
                <a:ea typeface="微軟正黑體"/>
              </a:rPr>
              <a:t>/</a:t>
            </a:r>
            <a:r>
              <a:rPr kumimoji="0" lang="zh-TW" altLang="en-US" dirty="0">
                <a:solidFill>
                  <a:prstClr val="black"/>
                </a:solidFill>
                <a:latin typeface="微軟正黑體"/>
                <a:ea typeface="微軟正黑體"/>
              </a:rPr>
              <a:t>名單查詢。</a:t>
            </a:r>
            <a:endParaRPr kumimoji="0" lang="en-US" altLang="zh-TW" dirty="0">
              <a:solidFill>
                <a:prstClr val="black"/>
              </a:solidFill>
              <a:latin typeface="微軟正黑體"/>
              <a:ea typeface="微軟正黑體"/>
            </a:endParaRPr>
          </a:p>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系統會顯示逾六個月的轉銜名單資料。</a:t>
            </a:r>
            <a:endParaRPr kumimoji="0" lang="en-US" altLang="zh-TW" dirty="0">
              <a:solidFill>
                <a:prstClr val="black"/>
              </a:solidFill>
              <a:latin typeface="微軟正黑體"/>
              <a:ea typeface="微軟正黑體"/>
            </a:endParaRPr>
          </a:p>
          <a:p>
            <a:pPr marL="285750" indent="-285750" fontAlgn="auto">
              <a:spcBef>
                <a:spcPts val="0"/>
              </a:spcBef>
              <a:spcAft>
                <a:spcPts val="600"/>
              </a:spcAft>
              <a:buFont typeface="Arial" panose="020B0604020202020204" pitchFamily="34" charset="0"/>
              <a:buChar char="•"/>
            </a:pPr>
            <a:r>
              <a:rPr kumimoji="0" lang="zh-TW" altLang="en-US" dirty="0">
                <a:solidFill>
                  <a:prstClr val="black"/>
                </a:solidFill>
                <a:latin typeface="微軟正黑體"/>
                <a:ea typeface="微軟正黑體"/>
              </a:rPr>
              <a:t>可點身分證字號查看詳細轉銜通報資料。</a:t>
            </a:r>
            <a:endParaRPr kumimoji="0" lang="en-US" altLang="zh-TW" dirty="0">
              <a:solidFill>
                <a:prstClr val="black"/>
              </a:solidFill>
              <a:latin typeface="微軟正黑體"/>
              <a:ea typeface="微軟正黑體"/>
            </a:endParaRPr>
          </a:p>
        </p:txBody>
      </p:sp>
      <p:sp>
        <p:nvSpPr>
          <p:cNvPr id="16" name="矩形 15"/>
          <p:cNvSpPr/>
          <p:nvPr/>
        </p:nvSpPr>
        <p:spPr>
          <a:xfrm>
            <a:off x="827584" y="3234145"/>
            <a:ext cx="5760639" cy="6269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7" name="圖說文字: 直線加上框線和強調線 16"/>
          <p:cNvSpPr/>
          <p:nvPr/>
        </p:nvSpPr>
        <p:spPr>
          <a:xfrm>
            <a:off x="3256051" y="4243570"/>
            <a:ext cx="2880320" cy="1057638"/>
          </a:xfrm>
          <a:prstGeom prst="accentBorderCallout1">
            <a:avLst>
              <a:gd name="adj1" fmla="val 28936"/>
              <a:gd name="adj2" fmla="val -1721"/>
              <a:gd name="adj3" fmla="val 11505"/>
              <a:gd name="adj4" fmla="val -37388"/>
            </a:avLst>
          </a:prstGeom>
          <a:solidFill>
            <a:srgbClr val="F9B07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auto">
              <a:spcBef>
                <a:spcPts val="0"/>
              </a:spcBef>
              <a:spcAft>
                <a:spcPts val="0"/>
              </a:spcAft>
            </a:pPr>
            <a:r>
              <a:rPr kumimoji="0" lang="zh-TW" altLang="en-US" sz="1600" dirty="0">
                <a:solidFill>
                  <a:prstClr val="black"/>
                </a:solidFill>
              </a:rPr>
              <a:t>下載：下載查詢結果清單</a:t>
            </a:r>
            <a:r>
              <a:rPr kumimoji="0" lang="en-US" altLang="zh-TW" sz="1600" dirty="0">
                <a:solidFill>
                  <a:prstClr val="black"/>
                </a:solidFill>
              </a:rPr>
              <a:t>WORD</a:t>
            </a:r>
            <a:r>
              <a:rPr kumimoji="0" lang="zh-TW" altLang="en-US" sz="1600" dirty="0">
                <a:solidFill>
                  <a:prstClr val="black"/>
                </a:solidFill>
              </a:rPr>
              <a:t>格式檔案。</a:t>
            </a:r>
            <a:r>
              <a:rPr kumimoji="0" lang="en-US" altLang="zh-TW" sz="1600" dirty="0">
                <a:solidFill>
                  <a:prstClr val="black"/>
                </a:solidFill>
              </a:rPr>
              <a:t/>
            </a:r>
            <a:br>
              <a:rPr kumimoji="0" lang="en-US" altLang="zh-TW" sz="1600" dirty="0">
                <a:solidFill>
                  <a:prstClr val="black"/>
                </a:solidFill>
              </a:rPr>
            </a:br>
            <a:r>
              <a:rPr kumimoji="0" lang="en-US" altLang="zh-TW" sz="1600" dirty="0">
                <a:solidFill>
                  <a:prstClr val="black"/>
                </a:solidFill>
              </a:rPr>
              <a:t>EXCEL</a:t>
            </a:r>
            <a:r>
              <a:rPr kumimoji="0" lang="zh-TW" altLang="en-US" sz="1600" dirty="0">
                <a:solidFill>
                  <a:prstClr val="black"/>
                </a:solidFill>
              </a:rPr>
              <a:t>格式檔案。</a:t>
            </a:r>
          </a:p>
          <a:p>
            <a:pPr fontAlgn="auto">
              <a:spcBef>
                <a:spcPts val="0"/>
              </a:spcBef>
              <a:spcAft>
                <a:spcPts val="0"/>
              </a:spcAft>
            </a:pPr>
            <a:r>
              <a:rPr kumimoji="0" lang="zh-TW" altLang="en-US" sz="1600" dirty="0">
                <a:solidFill>
                  <a:prstClr val="black"/>
                </a:solidFill>
              </a:rPr>
              <a:t>列印：列印查詢結果清單。</a:t>
            </a:r>
          </a:p>
        </p:txBody>
      </p:sp>
      <p:sp>
        <p:nvSpPr>
          <p:cNvPr id="18" name="矩形 17"/>
          <p:cNvSpPr/>
          <p:nvPr/>
        </p:nvSpPr>
        <p:spPr>
          <a:xfrm>
            <a:off x="807779" y="3955538"/>
            <a:ext cx="2612093"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25616728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zh-TW" altLang="en-US" dirty="0">
                <a:latin typeface="+mj-ea"/>
              </a:rPr>
              <a:t>７</a:t>
            </a:r>
            <a:r>
              <a:rPr lang="en-US" altLang="zh-TW" dirty="0">
                <a:latin typeface="+mj-ea"/>
              </a:rPr>
              <a:t>.</a:t>
            </a:r>
            <a:r>
              <a:rPr lang="zh-TW" altLang="en-US" dirty="0">
                <a:latin typeface="+mj-ea"/>
              </a:rPr>
              <a:t>逾六個月轉銜名單查詢</a:t>
            </a:r>
            <a:r>
              <a:rPr lang="en-US" altLang="zh-TW" dirty="0">
                <a:latin typeface="+mj-ea"/>
              </a:rPr>
              <a:t>(2)</a:t>
            </a:r>
            <a:endParaRPr lang="zh-TW" altLang="en-US" dirty="0">
              <a:latin typeface="+mj-ea"/>
            </a:endParaRP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77</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pic>
        <p:nvPicPr>
          <p:cNvPr id="8" name="圖片 7"/>
          <p:cNvPicPr>
            <a:picLocks noChangeAspect="1"/>
          </p:cNvPicPr>
          <p:nvPr/>
        </p:nvPicPr>
        <p:blipFill>
          <a:blip r:embed="rId2"/>
          <a:stretch>
            <a:fillRect/>
          </a:stretch>
        </p:blipFill>
        <p:spPr>
          <a:xfrm>
            <a:off x="3508191" y="1988840"/>
            <a:ext cx="2714026" cy="3240000"/>
          </a:xfrm>
          <a:prstGeom prst="rect">
            <a:avLst/>
          </a:prstGeom>
        </p:spPr>
      </p:pic>
      <p:pic>
        <p:nvPicPr>
          <p:cNvPr id="9" name="圖片 8"/>
          <p:cNvPicPr>
            <a:picLocks noChangeAspect="1"/>
          </p:cNvPicPr>
          <p:nvPr/>
        </p:nvPicPr>
        <p:blipFill>
          <a:blip r:embed="rId3"/>
          <a:stretch>
            <a:fillRect/>
          </a:stretch>
        </p:blipFill>
        <p:spPr>
          <a:xfrm>
            <a:off x="467544" y="1974280"/>
            <a:ext cx="2712000" cy="3240000"/>
          </a:xfrm>
          <a:prstGeom prst="rect">
            <a:avLst/>
          </a:prstGeom>
        </p:spPr>
      </p:pic>
      <p:pic>
        <p:nvPicPr>
          <p:cNvPr id="10" name="圖片 9"/>
          <p:cNvPicPr>
            <a:picLocks noChangeAspect="1"/>
          </p:cNvPicPr>
          <p:nvPr/>
        </p:nvPicPr>
        <p:blipFill>
          <a:blip r:embed="rId4"/>
          <a:stretch>
            <a:fillRect/>
          </a:stretch>
        </p:blipFill>
        <p:spPr>
          <a:xfrm>
            <a:off x="6483174" y="1992472"/>
            <a:ext cx="2337330" cy="3240000"/>
          </a:xfrm>
          <a:prstGeom prst="rect">
            <a:avLst/>
          </a:prstGeom>
        </p:spPr>
      </p:pic>
    </p:spTree>
    <p:extLst>
      <p:ext uri="{BB962C8B-B14F-4D97-AF65-F5344CB8AC3E}">
        <p14:creationId xmlns:p14="http://schemas.microsoft.com/office/powerpoint/2010/main" val="42894001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r>
              <a:rPr lang="zh-TW" altLang="en-US" dirty="0">
                <a:latin typeface="+mj-ea"/>
              </a:rPr>
              <a:t>７</a:t>
            </a:r>
            <a:r>
              <a:rPr lang="en-US" altLang="zh-TW" dirty="0" smtClean="0">
                <a:latin typeface="+mj-ea"/>
              </a:rPr>
              <a:t>.</a:t>
            </a:r>
            <a:r>
              <a:rPr lang="zh-TW" altLang="en-US" dirty="0" smtClean="0">
                <a:latin typeface="+mj-ea"/>
              </a:rPr>
              <a:t>轉銜逾</a:t>
            </a:r>
            <a:r>
              <a:rPr lang="zh-TW" altLang="en-US" dirty="0">
                <a:latin typeface="+mj-ea"/>
              </a:rPr>
              <a:t>六個月未升學個案之結案</a:t>
            </a:r>
            <a:r>
              <a:rPr lang="zh-TW" altLang="en-US" dirty="0" smtClean="0">
                <a:latin typeface="+mj-ea"/>
              </a:rPr>
              <a:t>作業</a:t>
            </a:r>
            <a:r>
              <a:rPr lang="en-US" altLang="zh-TW" dirty="0" smtClean="0">
                <a:latin typeface="+mj-ea"/>
              </a:rPr>
              <a:t>(1)--</a:t>
            </a:r>
            <a:r>
              <a:rPr lang="zh-TW" altLang="en-US" b="0" dirty="0" smtClean="0"/>
              <a:t>學校</a:t>
            </a:r>
            <a:r>
              <a:rPr lang="zh-TW" altLang="en-US" b="0" dirty="0"/>
              <a:t>結案機制說明</a:t>
            </a:r>
            <a:endParaRPr lang="zh-TW" altLang="en-US" dirty="0"/>
          </a:p>
        </p:txBody>
      </p:sp>
      <p:sp>
        <p:nvSpPr>
          <p:cNvPr id="4" name="內容版面配置區 3"/>
          <p:cNvSpPr>
            <a:spLocks noGrp="1"/>
          </p:cNvSpPr>
          <p:nvPr>
            <p:ph sz="quarter" idx="13"/>
          </p:nvPr>
        </p:nvSpPr>
        <p:spPr>
          <a:xfrm>
            <a:off x="611560" y="1628800"/>
            <a:ext cx="7632848" cy="4896544"/>
          </a:xfrm>
        </p:spPr>
        <p:txBody>
          <a:bodyPr>
            <a:normAutofit/>
          </a:bodyPr>
          <a:lstStyle/>
          <a:p>
            <a:r>
              <a:rPr lang="en-US" altLang="zh-TW" dirty="0" smtClean="0"/>
              <a:t>107</a:t>
            </a:r>
            <a:r>
              <a:rPr lang="zh-TW" altLang="en-US" dirty="0" smtClean="0"/>
              <a:t>年</a:t>
            </a:r>
            <a:r>
              <a:rPr lang="en-US" altLang="zh-TW" dirty="0" smtClean="0"/>
              <a:t>12</a:t>
            </a:r>
            <a:r>
              <a:rPr lang="zh-TW" altLang="en-US" dirty="0" smtClean="0"/>
              <a:t>月</a:t>
            </a:r>
            <a:r>
              <a:rPr lang="en-US" altLang="zh-TW" dirty="0" smtClean="0"/>
              <a:t>7</a:t>
            </a:r>
            <a:r>
              <a:rPr lang="zh-TW" altLang="en-US" dirty="0" smtClean="0"/>
              <a:t>日新北教特字第</a:t>
            </a:r>
            <a:r>
              <a:rPr lang="en-US" altLang="zh-TW" dirty="0" smtClean="0"/>
              <a:t>1072322195</a:t>
            </a:r>
            <a:r>
              <a:rPr lang="zh-TW" altLang="en-US" dirty="0" smtClean="0"/>
              <a:t>號函轉知。</a:t>
            </a:r>
            <a:endParaRPr lang="en-US" altLang="zh-TW" dirty="0" smtClean="0"/>
          </a:p>
          <a:p>
            <a:r>
              <a:rPr lang="zh-TW" altLang="en-US" dirty="0" smtClean="0"/>
              <a:t>登入</a:t>
            </a:r>
            <a:r>
              <a:rPr lang="zh-TW" altLang="en-US" dirty="0"/>
              <a:t>轉銜通報</a:t>
            </a:r>
            <a:r>
              <a:rPr lang="zh-TW" altLang="en-US" dirty="0" smtClean="0"/>
              <a:t>系統</a:t>
            </a:r>
            <a:endParaRPr lang="en-US" altLang="zh-TW" dirty="0" smtClean="0"/>
          </a:p>
          <a:p>
            <a:pPr marL="0" indent="0">
              <a:buNone/>
            </a:pPr>
            <a:r>
              <a:rPr lang="en-US" altLang="zh-TW" dirty="0"/>
              <a:t> </a:t>
            </a:r>
            <a:r>
              <a:rPr lang="en-US" altLang="zh-TW" dirty="0" smtClean="0"/>
              <a:t>   </a:t>
            </a:r>
            <a:r>
              <a:rPr lang="zh-TW" altLang="en-US" dirty="0" smtClean="0"/>
              <a:t>→</a:t>
            </a:r>
            <a:r>
              <a:rPr lang="zh-TW" altLang="en-US" dirty="0"/>
              <a:t>點選「通報學生結案機制</a:t>
            </a:r>
            <a:r>
              <a:rPr lang="zh-TW" altLang="en-US" dirty="0" smtClean="0"/>
              <a:t>」</a:t>
            </a:r>
            <a:endParaRPr lang="en-US" altLang="zh-TW" dirty="0" smtClean="0"/>
          </a:p>
          <a:p>
            <a:pPr marL="0" indent="0">
              <a:buNone/>
            </a:pPr>
            <a:r>
              <a:rPr lang="zh-TW" altLang="en-US" dirty="0" smtClean="0"/>
              <a:t>    →顯示</a:t>
            </a:r>
            <a:r>
              <a:rPr lang="zh-TW" altLang="en-US" dirty="0"/>
              <a:t>所有未接收之通報</a:t>
            </a:r>
            <a:r>
              <a:rPr lang="zh-TW" altLang="en-US" dirty="0" smtClean="0"/>
              <a:t>學生</a:t>
            </a:r>
            <a:endParaRPr lang="en-US" altLang="zh-TW" dirty="0" smtClean="0"/>
          </a:p>
          <a:p>
            <a:pPr marL="0" indent="0">
              <a:buNone/>
            </a:pPr>
            <a:r>
              <a:rPr lang="en-US" altLang="zh-TW" dirty="0"/>
              <a:t> </a:t>
            </a:r>
            <a:r>
              <a:rPr lang="en-US" altLang="zh-TW" dirty="0" smtClean="0"/>
              <a:t>   </a:t>
            </a:r>
            <a:r>
              <a:rPr lang="zh-TW" altLang="en-US" dirty="0" smtClean="0"/>
              <a:t>→</a:t>
            </a:r>
            <a:r>
              <a:rPr lang="zh-TW" altLang="en-US" dirty="0"/>
              <a:t>針對已逾六個月個案</a:t>
            </a:r>
            <a:r>
              <a:rPr lang="zh-TW" altLang="en-US" dirty="0" smtClean="0"/>
              <a:t>進行結案填報</a:t>
            </a:r>
            <a:endParaRPr lang="en-US" altLang="zh-TW" dirty="0" smtClean="0"/>
          </a:p>
          <a:p>
            <a:pPr marL="0" indent="0">
              <a:buNone/>
            </a:pPr>
            <a:r>
              <a:rPr lang="en-US" altLang="zh-TW" dirty="0" smtClean="0"/>
              <a:t>       (</a:t>
            </a:r>
            <a:r>
              <a:rPr lang="zh-TW" altLang="en-US" dirty="0"/>
              <a:t>未逾六個月個案可預先填報及暫存資料</a:t>
            </a:r>
            <a:r>
              <a:rPr lang="zh-TW" altLang="en-US" dirty="0" smtClean="0"/>
              <a:t>，</a:t>
            </a:r>
            <a:endParaRPr lang="en-US" altLang="zh-TW" dirty="0" smtClean="0"/>
          </a:p>
          <a:p>
            <a:pPr marL="0" indent="0">
              <a:buNone/>
            </a:pPr>
            <a:r>
              <a:rPr lang="en-US" altLang="zh-TW" dirty="0"/>
              <a:t> </a:t>
            </a:r>
            <a:r>
              <a:rPr lang="en-US" altLang="zh-TW" dirty="0" smtClean="0"/>
              <a:t>        </a:t>
            </a:r>
            <a:r>
              <a:rPr lang="zh-TW" altLang="en-US" dirty="0" smtClean="0"/>
              <a:t>惟</a:t>
            </a:r>
            <a:r>
              <a:rPr lang="zh-TW" altLang="en-US" dirty="0"/>
              <a:t>需俟逾六個月後方能確定送出</a:t>
            </a:r>
            <a:r>
              <a:rPr lang="en-US" altLang="zh-TW" dirty="0"/>
              <a:t>)</a:t>
            </a:r>
            <a:r>
              <a:rPr lang="zh-TW" altLang="en-US" dirty="0"/>
              <a:t>。</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pPr/>
              <a:t>78</a:t>
            </a:fld>
            <a:endParaRPr lang="zh-TW" altLang="en-US" dirty="0"/>
          </a:p>
        </p:txBody>
      </p:sp>
      <p:sp>
        <p:nvSpPr>
          <p:cNvPr id="7" name="內容版面配置區 6"/>
          <p:cNvSpPr>
            <a:spLocks noGrp="1"/>
          </p:cNvSpPr>
          <p:nvPr>
            <p:ph idx="15"/>
          </p:nvPr>
        </p:nvSpPr>
        <p:spPr/>
        <p:txBody>
          <a:bodyPr>
            <a:normAutofit lnSpcReduction="10000"/>
          </a:bodyPr>
          <a:lstStyle/>
          <a:p>
            <a:endParaRPr lang="zh-TW" altLang="en-US"/>
          </a:p>
        </p:txBody>
      </p:sp>
    </p:spTree>
    <p:extLst>
      <p:ext uri="{BB962C8B-B14F-4D97-AF65-F5344CB8AC3E}">
        <p14:creationId xmlns:p14="http://schemas.microsoft.com/office/powerpoint/2010/main" val="30748274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r>
              <a:rPr lang="zh-TW" altLang="en-US" dirty="0">
                <a:latin typeface="+mj-ea"/>
              </a:rPr>
              <a:t>７</a:t>
            </a:r>
            <a:r>
              <a:rPr lang="en-US" altLang="zh-TW" dirty="0" smtClean="0">
                <a:latin typeface="+mj-ea"/>
              </a:rPr>
              <a:t>.</a:t>
            </a:r>
            <a:r>
              <a:rPr lang="zh-TW" altLang="en-US" dirty="0">
                <a:latin typeface="+mj-ea"/>
              </a:rPr>
              <a:t>轉銜逾六個月未升學個案之結案作業</a:t>
            </a:r>
            <a:r>
              <a:rPr lang="en-US" altLang="zh-TW" dirty="0" smtClean="0">
                <a:latin typeface="+mj-ea"/>
              </a:rPr>
              <a:t>(2)--</a:t>
            </a:r>
            <a:r>
              <a:rPr lang="zh-TW" altLang="en-US" b="0" dirty="0"/>
              <a:t>學校結案機制說明</a:t>
            </a:r>
            <a:endParaRPr lang="zh-TW" altLang="en-US" dirty="0"/>
          </a:p>
        </p:txBody>
      </p:sp>
      <p:sp>
        <p:nvSpPr>
          <p:cNvPr id="4" name="內容版面配置區 3"/>
          <p:cNvSpPr>
            <a:spLocks noGrp="1"/>
          </p:cNvSpPr>
          <p:nvPr>
            <p:ph sz="quarter" idx="13"/>
          </p:nvPr>
        </p:nvSpPr>
        <p:spPr>
          <a:xfrm>
            <a:off x="899592" y="1628800"/>
            <a:ext cx="7344816" cy="4896544"/>
          </a:xfrm>
        </p:spPr>
        <p:txBody>
          <a:bodyPr>
            <a:normAutofit/>
          </a:bodyPr>
          <a:lstStyle/>
          <a:p>
            <a:r>
              <a:rPr lang="zh-TW" altLang="en-US" sz="2800" b="1" dirty="0"/>
              <a:t>結案步驟：</a:t>
            </a:r>
          </a:p>
          <a:p>
            <a:pPr marL="0" indent="0">
              <a:buNone/>
            </a:pPr>
            <a:r>
              <a:rPr lang="en-US" altLang="zh-TW" dirty="0"/>
              <a:t>(</a:t>
            </a:r>
            <a:r>
              <a:rPr lang="zh-TW" altLang="en-US" dirty="0"/>
              <a:t>１</a:t>
            </a:r>
            <a:r>
              <a:rPr lang="en-US" altLang="zh-TW" dirty="0"/>
              <a:t>)</a:t>
            </a:r>
            <a:r>
              <a:rPr lang="zh-TW" altLang="en-US" dirty="0"/>
              <a:t>建議結案→填寫召開結案會議</a:t>
            </a:r>
            <a:r>
              <a:rPr lang="zh-TW" altLang="en-US" dirty="0" smtClean="0"/>
              <a:t>時間</a:t>
            </a:r>
            <a:endParaRPr lang="en-US" altLang="zh-TW" dirty="0" smtClean="0"/>
          </a:p>
          <a:p>
            <a:pPr marL="0" indent="0">
              <a:buNone/>
            </a:pPr>
            <a:r>
              <a:rPr lang="en-US" altLang="zh-TW" dirty="0"/>
              <a:t> </a:t>
            </a:r>
            <a:r>
              <a:rPr lang="en-US" altLang="zh-TW" dirty="0" smtClean="0"/>
              <a:t>     </a:t>
            </a:r>
            <a:r>
              <a:rPr lang="zh-TW" altLang="en-US" dirty="0" smtClean="0"/>
              <a:t>→</a:t>
            </a:r>
            <a:r>
              <a:rPr lang="zh-TW" altLang="en-US" dirty="0"/>
              <a:t>選擇「評估</a:t>
            </a:r>
            <a:r>
              <a:rPr lang="zh-TW" altLang="en-US" dirty="0" smtClean="0"/>
              <a:t>結案</a:t>
            </a:r>
            <a:r>
              <a:rPr lang="zh-TW" altLang="en-US" dirty="0"/>
              <a:t>考量因素」</a:t>
            </a:r>
            <a:r>
              <a:rPr lang="en-US" altLang="zh-TW" dirty="0"/>
              <a:t>(</a:t>
            </a:r>
            <a:r>
              <a:rPr lang="zh-TW" altLang="en-US" dirty="0"/>
              <a:t>擇一選擇</a:t>
            </a:r>
            <a:r>
              <a:rPr lang="en-US" altLang="zh-TW" dirty="0"/>
              <a:t>)</a:t>
            </a:r>
            <a:r>
              <a:rPr lang="zh-TW" altLang="en-US" dirty="0"/>
              <a:t>。</a:t>
            </a:r>
          </a:p>
          <a:p>
            <a:pPr marL="0" indent="0">
              <a:buNone/>
            </a:pPr>
            <a:r>
              <a:rPr lang="en-US" altLang="zh-TW" dirty="0"/>
              <a:t>(</a:t>
            </a:r>
            <a:r>
              <a:rPr lang="zh-TW" altLang="en-US" dirty="0"/>
              <a:t>２</a:t>
            </a:r>
            <a:r>
              <a:rPr lang="en-US" altLang="zh-TW" dirty="0"/>
              <a:t>)</a:t>
            </a:r>
            <a:r>
              <a:rPr lang="zh-TW" altLang="en-US" dirty="0"/>
              <a:t>不建議結案→填寫召開結案會議</a:t>
            </a:r>
            <a:r>
              <a:rPr lang="zh-TW" altLang="en-US" dirty="0" smtClean="0"/>
              <a:t>時間</a:t>
            </a:r>
            <a:endParaRPr lang="en-US" altLang="zh-TW" dirty="0" smtClean="0"/>
          </a:p>
          <a:p>
            <a:pPr marL="0" indent="0">
              <a:buNone/>
            </a:pPr>
            <a:r>
              <a:rPr lang="en-US" altLang="zh-TW" dirty="0"/>
              <a:t> </a:t>
            </a:r>
            <a:r>
              <a:rPr lang="en-US" altLang="zh-TW" dirty="0" smtClean="0"/>
              <a:t>     </a:t>
            </a:r>
            <a:r>
              <a:rPr lang="zh-TW" altLang="en-US" dirty="0" smtClean="0"/>
              <a:t>→</a:t>
            </a:r>
            <a:r>
              <a:rPr lang="zh-TW" altLang="en-US" dirty="0"/>
              <a:t>填寫補充</a:t>
            </a:r>
            <a:r>
              <a:rPr lang="zh-TW" altLang="en-US" dirty="0" smtClean="0"/>
              <a:t>說明</a:t>
            </a:r>
            <a:r>
              <a:rPr lang="zh-TW" altLang="en-US" dirty="0"/>
              <a:t>。</a:t>
            </a:r>
          </a:p>
          <a:p>
            <a:pPr marL="0" indent="0">
              <a:buNone/>
            </a:pPr>
            <a:r>
              <a:rPr lang="en-US" altLang="zh-TW" dirty="0"/>
              <a:t>(</a:t>
            </a:r>
            <a:r>
              <a:rPr lang="zh-TW" altLang="en-US" dirty="0"/>
              <a:t>３</a:t>
            </a:r>
            <a:r>
              <a:rPr lang="en-US" altLang="zh-TW" dirty="0"/>
              <a:t>)</a:t>
            </a:r>
            <a:r>
              <a:rPr lang="zh-TW" altLang="en-US" dirty="0"/>
              <a:t>結案會議得由輔導單位主管召開。</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pPr/>
              <a:t>79</a:t>
            </a:fld>
            <a:endParaRPr lang="zh-TW" altLang="en-US" dirty="0"/>
          </a:p>
        </p:txBody>
      </p:sp>
      <p:sp>
        <p:nvSpPr>
          <p:cNvPr id="7" name="內容版面配置區 6"/>
          <p:cNvSpPr>
            <a:spLocks noGrp="1"/>
          </p:cNvSpPr>
          <p:nvPr>
            <p:ph idx="15"/>
          </p:nvPr>
        </p:nvSpPr>
        <p:spPr/>
        <p:txBody>
          <a:bodyPr>
            <a:normAutofit lnSpcReduction="10000"/>
          </a:bodyPr>
          <a:lstStyle/>
          <a:p>
            <a:endParaRPr lang="zh-TW" altLang="en-US"/>
          </a:p>
        </p:txBody>
      </p:sp>
    </p:spTree>
    <p:extLst>
      <p:ext uri="{BB962C8B-B14F-4D97-AF65-F5344CB8AC3E}">
        <p14:creationId xmlns:p14="http://schemas.microsoft.com/office/powerpoint/2010/main" val="40080829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a:buFont typeface="Wingdings" panose="05000000000000000000" pitchFamily="2" charset="2"/>
              <a:buChar char="ü"/>
            </a:pPr>
            <a:r>
              <a:rPr lang="zh-TW" altLang="en-US" dirty="0">
                <a:solidFill>
                  <a:schemeClr val="tx1"/>
                </a:solidFill>
              </a:rPr>
              <a:t>新北市國中小實質轉</a:t>
            </a:r>
            <a:r>
              <a:rPr lang="zh-TW" altLang="en-US" dirty="0" smtClean="0">
                <a:solidFill>
                  <a:schemeClr val="tx1"/>
                </a:solidFill>
              </a:rPr>
              <a:t>銜</a:t>
            </a:r>
            <a:endParaRPr lang="en-US" altLang="zh-TW" dirty="0">
              <a:solidFill>
                <a:schemeClr val="tx1"/>
              </a:solidFill>
            </a:endParaRPr>
          </a:p>
          <a:p>
            <a:pPr marL="0" indent="0">
              <a:buNone/>
            </a:pPr>
            <a:r>
              <a:rPr lang="zh-TW" altLang="en-US" dirty="0">
                <a:solidFill>
                  <a:srgbClr val="FF0000"/>
                </a:solidFill>
              </a:rPr>
              <a:t>   </a:t>
            </a:r>
            <a:r>
              <a:rPr lang="zh-TW" altLang="en-US" sz="2800" b="1" u="sng" dirty="0" smtClean="0">
                <a:solidFill>
                  <a:schemeClr val="tx2">
                    <a:lumMod val="50000"/>
                    <a:lumOff val="50000"/>
                  </a:schemeClr>
                </a:solidFill>
                <a:latin typeface="+mj-ea"/>
                <a:ea typeface="+mj-ea"/>
              </a:rPr>
              <a:t>依新北市公文辦理</a:t>
            </a:r>
            <a:endParaRPr lang="en-US" altLang="zh-TW" sz="1800" b="1" u="sng" dirty="0" smtClean="0">
              <a:solidFill>
                <a:schemeClr val="tx2">
                  <a:lumMod val="50000"/>
                  <a:lumOff val="50000"/>
                </a:schemeClr>
              </a:solidFill>
              <a:latin typeface="+mj-ea"/>
              <a:ea typeface="+mj-ea"/>
            </a:endParaRPr>
          </a:p>
          <a:p>
            <a:pPr marL="0" indent="0">
              <a:buNone/>
            </a:pPr>
            <a:endParaRPr lang="en-US" altLang="zh-TW" sz="1800" dirty="0" smtClean="0">
              <a:solidFill>
                <a:schemeClr val="tx1"/>
              </a:solidFill>
              <a:latin typeface="+mj-ea"/>
              <a:ea typeface="+mj-ea"/>
            </a:endParaRPr>
          </a:p>
          <a:p>
            <a:pPr marL="447675" indent="714375">
              <a:buNone/>
            </a:pPr>
            <a:r>
              <a:rPr lang="zh-TW" altLang="en-US" sz="2400" i="1" dirty="0">
                <a:solidFill>
                  <a:schemeClr val="tx1"/>
                </a:solidFill>
                <a:latin typeface="+mn-ea"/>
              </a:rPr>
              <a:t>須經學校評估會議</a:t>
            </a:r>
            <a:r>
              <a:rPr lang="zh-TW" altLang="en-US" sz="2400" i="1" dirty="0" smtClean="0">
                <a:solidFill>
                  <a:schemeClr val="tx1"/>
                </a:solidFill>
                <a:latin typeface="+mn-ea"/>
              </a:rPr>
              <a:t>討論，</a:t>
            </a:r>
            <a:r>
              <a:rPr lang="zh-TW" altLang="en-US" sz="2400" i="1" dirty="0" smtClean="0">
                <a:solidFill>
                  <a:schemeClr val="tx1"/>
                </a:solidFill>
                <a:latin typeface="+mn-ea"/>
                <a:ea typeface="+mn-ea"/>
              </a:rPr>
              <a:t>以學生</a:t>
            </a:r>
            <a:r>
              <a:rPr lang="zh-TW" altLang="en-US" sz="2400" b="1" i="1" dirty="0">
                <a:solidFill>
                  <a:schemeClr val="tx1"/>
                </a:solidFill>
                <a:latin typeface="+mn-ea"/>
                <a:ea typeface="+mn-ea"/>
              </a:rPr>
              <a:t>輔導</a:t>
            </a:r>
            <a:r>
              <a:rPr lang="zh-TW" altLang="en-US" sz="2400" i="1" dirty="0" smtClean="0">
                <a:solidFill>
                  <a:schemeClr val="tx1"/>
                </a:solidFill>
                <a:latin typeface="+mn-ea"/>
                <a:ea typeface="+mn-ea"/>
              </a:rPr>
              <a:t>需求為考量的</a:t>
            </a:r>
            <a:r>
              <a:rPr lang="zh-TW" altLang="en-US" sz="2400" i="1" dirty="0">
                <a:solidFill>
                  <a:schemeClr val="tx1"/>
                </a:solidFill>
                <a:latin typeface="+mn-ea"/>
                <a:ea typeface="+mn-ea"/>
              </a:rPr>
              <a:t>轉銜</a:t>
            </a:r>
            <a:r>
              <a:rPr lang="zh-TW" altLang="en-US" sz="2400" i="1" dirty="0" smtClean="0">
                <a:solidFill>
                  <a:schemeClr val="tx1"/>
                </a:solidFill>
                <a:latin typeface="新細明體" panose="02020500000000000000" pitchFamily="18" charset="-120"/>
                <a:ea typeface="新細明體" panose="02020500000000000000" pitchFamily="18" charset="-120"/>
              </a:rPr>
              <a:t>，</a:t>
            </a:r>
            <a:r>
              <a:rPr lang="zh-TW" altLang="en-US" sz="2400" b="1" i="1" dirty="0" smtClean="0">
                <a:solidFill>
                  <a:schemeClr val="tx1"/>
                </a:solidFill>
                <a:latin typeface="+mj-ea"/>
                <a:ea typeface="+mj-ea"/>
              </a:rPr>
              <a:t>不曾</a:t>
            </a:r>
            <a:r>
              <a:rPr lang="zh-TW" altLang="en-US" sz="2400" i="1" dirty="0" smtClean="0">
                <a:solidFill>
                  <a:schemeClr val="tx1"/>
                </a:solidFill>
                <a:latin typeface="新細明體" panose="02020500000000000000" pitchFamily="18" charset="-120"/>
                <a:ea typeface="新細明體" panose="02020500000000000000" pitchFamily="18" charset="-120"/>
              </a:rPr>
              <a:t>接受</a:t>
            </a:r>
            <a:r>
              <a:rPr kumimoji="0" lang="zh-TW" altLang="zh-TW" sz="2400" i="1" dirty="0">
                <a:solidFill>
                  <a:schemeClr val="tx1"/>
                </a:solidFill>
                <a:latin typeface="+mj-ea"/>
                <a:cs typeface="Courier New" panose="02070309020205020404" pitchFamily="49" charset="0"/>
              </a:rPr>
              <a:t>介入性輔導或處遇性輔導之</a:t>
            </a:r>
            <a:r>
              <a:rPr kumimoji="0" lang="zh-TW" altLang="zh-TW" sz="2400" i="1" dirty="0" smtClean="0">
                <a:solidFill>
                  <a:schemeClr val="tx1"/>
                </a:solidFill>
                <a:latin typeface="+mj-ea"/>
                <a:cs typeface="Courier New" panose="02070309020205020404" pitchFamily="49" charset="0"/>
              </a:rPr>
              <a:t>學生</a:t>
            </a:r>
            <a:r>
              <a:rPr kumimoji="0" lang="zh-TW" altLang="en-US" sz="2400" i="1" dirty="0" smtClean="0">
                <a:solidFill>
                  <a:schemeClr val="tx1"/>
                </a:solidFill>
                <a:latin typeface="+mj-ea"/>
                <a:ea typeface="+mj-ea"/>
                <a:cs typeface="Courier New" panose="02070309020205020404" pitchFamily="49" charset="0"/>
              </a:rPr>
              <a:t>亦可</a:t>
            </a:r>
            <a:r>
              <a:rPr kumimoji="0" lang="zh-TW" altLang="en-US" sz="2400" i="1" dirty="0" smtClean="0">
                <a:solidFill>
                  <a:schemeClr val="tx1"/>
                </a:solidFill>
                <a:latin typeface="+mj-ea"/>
                <a:ea typeface="+mj-ea"/>
                <a:cs typeface="Courier New" panose="02070309020205020404" pitchFamily="49" charset="0"/>
              </a:rPr>
              <a:t>列入（</a:t>
            </a:r>
            <a:r>
              <a:rPr lang="zh-TW" altLang="en-US" sz="2400" i="1" dirty="0" smtClean="0">
                <a:solidFill>
                  <a:schemeClr val="tx1"/>
                </a:solidFill>
                <a:latin typeface="+mn-ea"/>
                <a:ea typeface="+mn-ea"/>
              </a:rPr>
              <a:t>不</a:t>
            </a:r>
            <a:r>
              <a:rPr lang="zh-TW" altLang="en-US" sz="2400" i="1" dirty="0">
                <a:solidFill>
                  <a:schemeClr val="tx1"/>
                </a:solidFill>
                <a:latin typeface="+mn-ea"/>
                <a:ea typeface="+mn-ea"/>
              </a:rPr>
              <a:t>需要家長同意</a:t>
            </a:r>
            <a:r>
              <a:rPr lang="zh-TW" altLang="en-US" sz="2400" i="1" dirty="0" smtClean="0">
                <a:solidFill>
                  <a:schemeClr val="tx1"/>
                </a:solidFill>
                <a:latin typeface="+mn-ea"/>
                <a:ea typeface="+mn-ea"/>
              </a:rPr>
              <a:t>書</a:t>
            </a:r>
            <a:r>
              <a:rPr lang="zh-TW" altLang="en-US" sz="2400" i="1" dirty="0">
                <a:solidFill>
                  <a:schemeClr val="tx1"/>
                </a:solidFill>
                <a:latin typeface="+mn-ea"/>
                <a:ea typeface="+mn-ea"/>
              </a:rPr>
              <a:t>）</a:t>
            </a:r>
            <a:r>
              <a:rPr lang="zh-TW" altLang="en-US" sz="2400" i="1" dirty="0" smtClean="0">
                <a:solidFill>
                  <a:schemeClr val="tx1"/>
                </a:solidFill>
                <a:latin typeface="+mn-ea"/>
                <a:ea typeface="+mn-ea"/>
              </a:rPr>
              <a:t>。</a:t>
            </a:r>
            <a:endParaRPr lang="en-US" altLang="zh-TW" sz="4000" i="1" u="sng" dirty="0">
              <a:solidFill>
                <a:schemeClr val="tx1"/>
              </a:solidFill>
            </a:endParaRPr>
          </a:p>
        </p:txBody>
      </p:sp>
    </p:spTree>
    <p:extLst>
      <p:ext uri="{BB962C8B-B14F-4D97-AF65-F5344CB8AC3E}">
        <p14:creationId xmlns:p14="http://schemas.microsoft.com/office/powerpoint/2010/main" val="190924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
          </p:nvPr>
        </p:nvSpPr>
        <p:spPr/>
        <p:txBody>
          <a:bodyPr/>
          <a:lstStyle/>
          <a:p>
            <a:r>
              <a:rPr lang="zh-TW" altLang="en-US" dirty="0">
                <a:latin typeface="+mj-ea"/>
              </a:rPr>
              <a:t>７</a:t>
            </a:r>
            <a:r>
              <a:rPr lang="en-US" altLang="zh-TW" dirty="0" smtClean="0">
                <a:latin typeface="+mj-ea"/>
              </a:rPr>
              <a:t>.</a:t>
            </a:r>
            <a:r>
              <a:rPr lang="zh-TW" altLang="en-US" dirty="0">
                <a:latin typeface="+mj-ea"/>
              </a:rPr>
              <a:t>轉銜逾六個月未升學個案之結案作業</a:t>
            </a:r>
            <a:r>
              <a:rPr lang="en-US" altLang="zh-TW" dirty="0" smtClean="0">
                <a:latin typeface="+mj-ea"/>
              </a:rPr>
              <a:t>(3)--</a:t>
            </a:r>
            <a:r>
              <a:rPr lang="zh-TW" altLang="en-US" b="0" dirty="0"/>
              <a:t>學校結案機制說明</a:t>
            </a:r>
            <a:endParaRPr lang="zh-TW" altLang="en-US" dirty="0"/>
          </a:p>
        </p:txBody>
      </p:sp>
      <p:sp>
        <p:nvSpPr>
          <p:cNvPr id="4" name="內容版面配置區 3"/>
          <p:cNvSpPr>
            <a:spLocks noGrp="1"/>
          </p:cNvSpPr>
          <p:nvPr>
            <p:ph sz="quarter" idx="13"/>
          </p:nvPr>
        </p:nvSpPr>
        <p:spPr>
          <a:xfrm>
            <a:off x="611560" y="1628800"/>
            <a:ext cx="7992888" cy="4896544"/>
          </a:xfrm>
        </p:spPr>
        <p:txBody>
          <a:bodyPr>
            <a:normAutofit/>
          </a:bodyPr>
          <a:lstStyle/>
          <a:p>
            <a:r>
              <a:rPr lang="zh-TW" altLang="en-US" dirty="0"/>
              <a:t>表格填寫</a:t>
            </a:r>
            <a:r>
              <a:rPr lang="zh-TW" altLang="en-US" dirty="0" smtClean="0"/>
              <a:t>完畢</a:t>
            </a:r>
            <a:endParaRPr lang="en-US" altLang="zh-TW" dirty="0" smtClean="0"/>
          </a:p>
          <a:p>
            <a:pPr marL="0" indent="0">
              <a:buNone/>
            </a:pPr>
            <a:r>
              <a:rPr lang="zh-TW" altLang="en-US" dirty="0"/>
              <a:t> </a:t>
            </a:r>
            <a:r>
              <a:rPr lang="zh-TW" altLang="en-US" dirty="0" smtClean="0"/>
              <a:t>   →</a:t>
            </a:r>
            <a:r>
              <a:rPr lang="zh-TW" altLang="en-US" dirty="0"/>
              <a:t>暫</a:t>
            </a:r>
            <a:r>
              <a:rPr lang="zh-TW" altLang="en-US" dirty="0" smtClean="0"/>
              <a:t>存</a:t>
            </a:r>
            <a:endParaRPr lang="en-US" altLang="zh-TW" dirty="0" smtClean="0"/>
          </a:p>
          <a:p>
            <a:pPr marL="0" indent="0">
              <a:buNone/>
            </a:pPr>
            <a:r>
              <a:rPr lang="zh-TW" altLang="en-US" dirty="0"/>
              <a:t> </a:t>
            </a:r>
            <a:r>
              <a:rPr lang="zh-TW" altLang="en-US" dirty="0" smtClean="0"/>
              <a:t>   →</a:t>
            </a:r>
            <a:r>
              <a:rPr lang="zh-TW" altLang="en-US" dirty="0"/>
              <a:t>下載列印</a:t>
            </a:r>
            <a:r>
              <a:rPr lang="zh-TW" altLang="en-US" dirty="0" smtClean="0"/>
              <a:t>表</a:t>
            </a:r>
            <a:endParaRPr lang="en-US" altLang="zh-TW" dirty="0" smtClean="0"/>
          </a:p>
          <a:p>
            <a:pPr marL="0" indent="0">
              <a:buNone/>
            </a:pPr>
            <a:r>
              <a:rPr lang="en-US" altLang="zh-TW" dirty="0"/>
              <a:t> </a:t>
            </a:r>
            <a:r>
              <a:rPr lang="en-US" altLang="zh-TW" dirty="0" smtClean="0"/>
              <a:t>   </a:t>
            </a:r>
            <a:r>
              <a:rPr lang="zh-TW" altLang="en-US" dirty="0" smtClean="0"/>
              <a:t>→</a:t>
            </a:r>
            <a:r>
              <a:rPr lang="zh-TW" altLang="en-US" dirty="0"/>
              <a:t>以書面方式</a:t>
            </a:r>
            <a:r>
              <a:rPr lang="zh-TW" altLang="en-US" dirty="0" smtClean="0"/>
              <a:t>通知</a:t>
            </a:r>
            <a:r>
              <a:rPr lang="zh-TW" altLang="en-US" dirty="0"/>
              <a:t>單位輔導主管審核</a:t>
            </a:r>
            <a:r>
              <a:rPr lang="en-US" altLang="zh-TW" dirty="0"/>
              <a:t>(</a:t>
            </a:r>
            <a:r>
              <a:rPr lang="zh-TW" altLang="en-US" dirty="0"/>
              <a:t>紙本留校備查</a:t>
            </a:r>
            <a:r>
              <a:rPr lang="en-US" altLang="zh-TW" dirty="0" smtClean="0"/>
              <a:t>)</a:t>
            </a:r>
          </a:p>
          <a:p>
            <a:pPr marL="0" indent="0">
              <a:buNone/>
            </a:pPr>
            <a:r>
              <a:rPr lang="en-US" altLang="zh-TW" dirty="0"/>
              <a:t> </a:t>
            </a:r>
            <a:r>
              <a:rPr lang="en-US" altLang="zh-TW" dirty="0" smtClean="0"/>
              <a:t>   →</a:t>
            </a:r>
            <a:r>
              <a:rPr lang="zh-TW" altLang="en-US" dirty="0"/>
              <a:t>送出</a:t>
            </a:r>
            <a:r>
              <a:rPr lang="zh-TW" altLang="en-US" dirty="0" smtClean="0"/>
              <a:t>表格</a:t>
            </a:r>
            <a:endParaRPr lang="en-US" altLang="zh-TW" dirty="0" smtClean="0"/>
          </a:p>
          <a:p>
            <a:pPr marL="0" indent="0">
              <a:buNone/>
            </a:pPr>
            <a:r>
              <a:rPr lang="zh-TW" altLang="en-US" dirty="0"/>
              <a:t> </a:t>
            </a:r>
            <a:r>
              <a:rPr lang="zh-TW" altLang="en-US" dirty="0" smtClean="0"/>
              <a:t>   →結案</a:t>
            </a:r>
            <a:endParaRPr lang="zh-TW" altLang="en-US" dirty="0"/>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pPr/>
              <a:t>80</a:t>
            </a:fld>
            <a:endParaRPr lang="zh-TW" altLang="en-US" dirty="0"/>
          </a:p>
        </p:txBody>
      </p:sp>
      <p:sp>
        <p:nvSpPr>
          <p:cNvPr id="7" name="內容版面配置區 6"/>
          <p:cNvSpPr>
            <a:spLocks noGrp="1"/>
          </p:cNvSpPr>
          <p:nvPr>
            <p:ph idx="15"/>
          </p:nvPr>
        </p:nvSpPr>
        <p:spPr/>
        <p:txBody>
          <a:bodyPr>
            <a:normAutofit lnSpcReduction="10000"/>
          </a:bodyPr>
          <a:lstStyle/>
          <a:p>
            <a:endParaRPr lang="zh-TW" altLang="en-US"/>
          </a:p>
        </p:txBody>
      </p:sp>
    </p:spTree>
    <p:extLst>
      <p:ext uri="{BB962C8B-B14F-4D97-AF65-F5344CB8AC3E}">
        <p14:creationId xmlns:p14="http://schemas.microsoft.com/office/powerpoint/2010/main" val="310712549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rPr>
              <a:t>8.</a:t>
            </a:r>
            <a:r>
              <a:rPr lang="zh-TW" altLang="en-US" dirty="0">
                <a:latin typeface="+mj-ea"/>
              </a:rPr>
              <a:t>情境一</a:t>
            </a:r>
            <a:r>
              <a:rPr lang="en-US" altLang="zh-TW" dirty="0">
                <a:latin typeface="+mj-ea"/>
              </a:rPr>
              <a:t>-</a:t>
            </a:r>
            <a:r>
              <a:rPr lang="zh-TW" altLang="en-US" dirty="0">
                <a:latin typeface="+mj-ea"/>
              </a:rPr>
              <a:t>通報學校誤填轉入學校</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81</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grpSp>
        <p:nvGrpSpPr>
          <p:cNvPr id="8" name="群組 7"/>
          <p:cNvGrpSpPr/>
          <p:nvPr/>
        </p:nvGrpSpPr>
        <p:grpSpPr>
          <a:xfrm>
            <a:off x="296931" y="2132856"/>
            <a:ext cx="8622146" cy="3570861"/>
            <a:chOff x="566228" y="2431007"/>
            <a:chExt cx="7926729" cy="3282854"/>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0418" y="3560489"/>
              <a:ext cx="1398607" cy="1398607"/>
            </a:xfrm>
            <a:prstGeom prst="rect">
              <a:avLst/>
            </a:prstGeom>
          </p:spPr>
        </p:pic>
        <p:grpSp>
          <p:nvGrpSpPr>
            <p:cNvPr id="10" name="群組 9"/>
            <p:cNvGrpSpPr/>
            <p:nvPr/>
          </p:nvGrpSpPr>
          <p:grpSpPr>
            <a:xfrm>
              <a:off x="566228" y="2431007"/>
              <a:ext cx="1680597" cy="2007297"/>
              <a:chOff x="2308513" y="1637603"/>
              <a:chExt cx="787628" cy="940739"/>
            </a:xfrm>
          </p:grpSpPr>
          <p:pic>
            <p:nvPicPr>
              <p:cNvPr id="28" name="圖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513" y="1794761"/>
                <a:ext cx="787628" cy="783581"/>
              </a:xfrm>
              <a:prstGeom prst="rect">
                <a:avLst/>
              </a:prstGeom>
            </p:spPr>
          </p:pic>
          <p:sp>
            <p:nvSpPr>
              <p:cNvPr id="29" name="矩形 28"/>
              <p:cNvSpPr/>
              <p:nvPr/>
            </p:nvSpPr>
            <p:spPr>
              <a:xfrm>
                <a:off x="2360148" y="1637603"/>
                <a:ext cx="727519" cy="247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sz="3200" b="1" dirty="0">
                    <a:solidFill>
                      <a:prstClr val="black"/>
                    </a:solidFill>
                    <a:latin typeface="微軟正黑體" panose="020B0604030504040204" pitchFamily="34" charset="-120"/>
                    <a:ea typeface="微軟正黑體" panose="020B0604030504040204" pitchFamily="34" charset="-120"/>
                  </a:rPr>
                  <a:t>A</a:t>
                </a:r>
                <a:r>
                  <a:rPr kumimoji="0" lang="zh-TW" altLang="en-US" sz="3200" b="1" dirty="0">
                    <a:solidFill>
                      <a:prstClr val="black"/>
                    </a:solidFill>
                    <a:latin typeface="微軟正黑體" panose="020B0604030504040204" pitchFamily="34" charset="-120"/>
                    <a:ea typeface="微軟正黑體" panose="020B0604030504040204" pitchFamily="34" charset="-120"/>
                  </a:rPr>
                  <a:t>校</a:t>
                </a:r>
              </a:p>
            </p:txBody>
          </p:sp>
        </p:grpSp>
        <p:grpSp>
          <p:nvGrpSpPr>
            <p:cNvPr id="11" name="群組 10"/>
            <p:cNvGrpSpPr/>
            <p:nvPr/>
          </p:nvGrpSpPr>
          <p:grpSpPr>
            <a:xfrm>
              <a:off x="6812360" y="3702248"/>
              <a:ext cx="1680597" cy="2007297"/>
              <a:chOff x="2308513" y="1637603"/>
              <a:chExt cx="787628" cy="940739"/>
            </a:xfrm>
          </p:grpSpPr>
          <p:pic>
            <p:nvPicPr>
              <p:cNvPr id="26" name="圖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513" y="1794761"/>
                <a:ext cx="787628" cy="783581"/>
              </a:xfrm>
              <a:prstGeom prst="rect">
                <a:avLst/>
              </a:prstGeom>
            </p:spPr>
          </p:pic>
          <p:sp>
            <p:nvSpPr>
              <p:cNvPr id="27" name="矩形 26"/>
              <p:cNvSpPr/>
              <p:nvPr/>
            </p:nvSpPr>
            <p:spPr>
              <a:xfrm>
                <a:off x="2360148" y="1637603"/>
                <a:ext cx="727519" cy="247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sz="3200" b="1" dirty="0">
                    <a:solidFill>
                      <a:prstClr val="black"/>
                    </a:solidFill>
                    <a:latin typeface="微軟正黑體" panose="020B0604030504040204" pitchFamily="34" charset="-120"/>
                    <a:ea typeface="微軟正黑體" panose="020B0604030504040204" pitchFamily="34" charset="-120"/>
                  </a:rPr>
                  <a:t>B</a:t>
                </a:r>
                <a:r>
                  <a:rPr kumimoji="0" lang="zh-TW" altLang="en-US" sz="3200" b="1" dirty="0">
                    <a:solidFill>
                      <a:prstClr val="black"/>
                    </a:solidFill>
                    <a:latin typeface="微軟正黑體" panose="020B0604030504040204" pitchFamily="34" charset="-120"/>
                    <a:ea typeface="微軟正黑體" panose="020B0604030504040204" pitchFamily="34" charset="-120"/>
                  </a:rPr>
                  <a:t>校</a:t>
                </a:r>
              </a:p>
            </p:txBody>
          </p:sp>
        </p:grpSp>
        <p:sp>
          <p:nvSpPr>
            <p:cNvPr id="12" name="箭號: 向右 11"/>
            <p:cNvSpPr/>
            <p:nvPr/>
          </p:nvSpPr>
          <p:spPr>
            <a:xfrm rot="1506147">
              <a:off x="2014760" y="3661125"/>
              <a:ext cx="1920987" cy="388025"/>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13" name="矩形 12"/>
            <p:cNvSpPr/>
            <p:nvPr/>
          </p:nvSpPr>
          <p:spPr>
            <a:xfrm>
              <a:off x="2426853" y="3515955"/>
              <a:ext cx="1405167" cy="4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2400" b="1" dirty="0">
                  <a:solidFill>
                    <a:srgbClr val="C00000"/>
                  </a:solidFill>
                  <a:latin typeface="微軟正黑體" panose="020B0604030504040204" pitchFamily="34" charset="-120"/>
                  <a:ea typeface="微軟正黑體" panose="020B0604030504040204" pitchFamily="34" charset="-120"/>
                </a:rPr>
                <a:t>通報</a:t>
              </a:r>
              <a:r>
                <a:rPr kumimoji="0" lang="en-US" altLang="zh-TW" sz="2400" b="1" dirty="0">
                  <a:solidFill>
                    <a:srgbClr val="C00000"/>
                  </a:solidFill>
                  <a:latin typeface="微軟正黑體" panose="020B0604030504040204" pitchFamily="34" charset="-120"/>
                  <a:ea typeface="微軟正黑體" panose="020B0604030504040204" pitchFamily="34" charset="-120"/>
                </a:rPr>
                <a:t>A</a:t>
              </a:r>
              <a:r>
                <a:rPr kumimoji="0" lang="zh-TW" altLang="en-US" sz="2400" b="1" dirty="0">
                  <a:solidFill>
                    <a:srgbClr val="C00000"/>
                  </a:solidFill>
                  <a:latin typeface="微軟正黑體" panose="020B0604030504040204" pitchFamily="34" charset="-120"/>
                  <a:ea typeface="微軟正黑體" panose="020B0604030504040204" pitchFamily="34" charset="-120"/>
                </a:rPr>
                <a:t>生轉銜</a:t>
              </a:r>
            </a:p>
          </p:txBody>
        </p:sp>
        <p:sp>
          <p:nvSpPr>
            <p:cNvPr id="14" name="箭號: 向右 13"/>
            <p:cNvSpPr/>
            <p:nvPr/>
          </p:nvSpPr>
          <p:spPr>
            <a:xfrm rot="10800000" flipH="1">
              <a:off x="5460753" y="4254294"/>
              <a:ext cx="1588387" cy="388025"/>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15" name="矩形 14"/>
            <p:cNvSpPr/>
            <p:nvPr/>
          </p:nvSpPr>
          <p:spPr>
            <a:xfrm>
              <a:off x="5365618" y="4362935"/>
              <a:ext cx="1447528" cy="4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2400" b="1" dirty="0">
                  <a:solidFill>
                    <a:srgbClr val="C00000"/>
                  </a:solidFill>
                  <a:latin typeface="微軟正黑體" panose="020B0604030504040204" pitchFamily="34" charset="-120"/>
                  <a:ea typeface="微軟正黑體" panose="020B0604030504040204" pitchFamily="34" charset="-120"/>
                </a:rPr>
                <a:t>通知</a:t>
              </a:r>
              <a:r>
                <a:rPr kumimoji="0" lang="en-US" altLang="zh-TW" sz="2400" b="1" dirty="0">
                  <a:solidFill>
                    <a:srgbClr val="C00000"/>
                  </a:solidFill>
                  <a:latin typeface="微軟正黑體" panose="020B0604030504040204" pitchFamily="34" charset="-120"/>
                  <a:ea typeface="微軟正黑體" panose="020B0604030504040204" pitchFamily="34" charset="-120"/>
                </a:rPr>
                <a:t>B</a:t>
              </a:r>
              <a:r>
                <a:rPr kumimoji="0" lang="zh-TW" altLang="en-US" sz="2400" b="1" dirty="0">
                  <a:solidFill>
                    <a:srgbClr val="C00000"/>
                  </a:solidFill>
                  <a:latin typeface="微軟正黑體" panose="020B0604030504040204" pitchFamily="34" charset="-120"/>
                  <a:ea typeface="微軟正黑體" panose="020B0604030504040204" pitchFamily="34" charset="-120"/>
                </a:rPr>
                <a:t>校</a:t>
              </a:r>
            </a:p>
          </p:txBody>
        </p:sp>
        <p:sp>
          <p:nvSpPr>
            <p:cNvPr id="16" name="箭號: 向右 15"/>
            <p:cNvSpPr/>
            <p:nvPr/>
          </p:nvSpPr>
          <p:spPr>
            <a:xfrm rot="11166720" flipH="1">
              <a:off x="2181060" y="4403967"/>
              <a:ext cx="1588387" cy="388025"/>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17" name="矩形 16"/>
            <p:cNvSpPr/>
            <p:nvPr/>
          </p:nvSpPr>
          <p:spPr>
            <a:xfrm>
              <a:off x="1785840" y="4631754"/>
              <a:ext cx="2142121" cy="4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2400" b="1" dirty="0">
                  <a:solidFill>
                    <a:srgbClr val="7030A0"/>
                  </a:solidFill>
                  <a:latin typeface="微軟正黑體" panose="020B0604030504040204" pitchFamily="34" charset="-120"/>
                  <a:ea typeface="微軟正黑體" panose="020B0604030504040204" pitchFamily="34" charset="-120"/>
                </a:rPr>
                <a:t>修改轉入學校</a:t>
              </a:r>
            </a:p>
          </p:txBody>
        </p:sp>
        <p:sp>
          <p:nvSpPr>
            <p:cNvPr id="18" name="橢圓 17"/>
            <p:cNvSpPr/>
            <p:nvPr/>
          </p:nvSpPr>
          <p:spPr>
            <a:xfrm>
              <a:off x="1948232" y="3271971"/>
              <a:ext cx="405578" cy="40557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r>
                <a:rPr kumimoji="0" lang="en-US" altLang="zh-TW" sz="2400" dirty="0">
                  <a:solidFill>
                    <a:prstClr val="white"/>
                  </a:solidFill>
                </a:rPr>
                <a:t>1</a:t>
              </a:r>
              <a:endParaRPr kumimoji="0" lang="zh-TW" altLang="en-US" sz="2400" dirty="0">
                <a:solidFill>
                  <a:prstClr val="white"/>
                </a:solidFill>
              </a:endParaRPr>
            </a:p>
          </p:txBody>
        </p:sp>
        <p:sp>
          <p:nvSpPr>
            <p:cNvPr id="19" name="橢圓 18"/>
            <p:cNvSpPr/>
            <p:nvPr/>
          </p:nvSpPr>
          <p:spPr>
            <a:xfrm>
              <a:off x="5128944" y="4194269"/>
              <a:ext cx="405578" cy="40557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r>
                <a:rPr kumimoji="0" lang="en-US" altLang="zh-TW" sz="2400" dirty="0">
                  <a:solidFill>
                    <a:prstClr val="white"/>
                  </a:solidFill>
                </a:rPr>
                <a:t>2</a:t>
              </a:r>
              <a:endParaRPr kumimoji="0" lang="zh-TW" altLang="en-US" sz="2400" dirty="0">
                <a:solidFill>
                  <a:prstClr val="white"/>
                </a:solidFill>
              </a:endParaRPr>
            </a:p>
          </p:txBody>
        </p:sp>
        <p:sp>
          <p:nvSpPr>
            <p:cNvPr id="20" name="橢圓 19"/>
            <p:cNvSpPr/>
            <p:nvPr/>
          </p:nvSpPr>
          <p:spPr>
            <a:xfrm>
              <a:off x="1877300" y="4235515"/>
              <a:ext cx="405578" cy="40557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r>
                <a:rPr kumimoji="0" lang="en-US" altLang="zh-TW" sz="2400" dirty="0">
                  <a:solidFill>
                    <a:prstClr val="white"/>
                  </a:solidFill>
                </a:rPr>
                <a:t>3</a:t>
              </a:r>
              <a:endParaRPr kumimoji="0" lang="zh-TW" altLang="en-US" sz="2400" dirty="0">
                <a:solidFill>
                  <a:prstClr val="white"/>
                </a:solidFill>
              </a:endParaRPr>
            </a:p>
          </p:txBody>
        </p:sp>
        <p:pic>
          <p:nvPicPr>
            <p:cNvPr id="21" name="圖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879" y="3815979"/>
              <a:ext cx="707800" cy="707800"/>
            </a:xfrm>
            <a:prstGeom prst="rect">
              <a:avLst/>
            </a:prstGeom>
          </p:spPr>
        </p:pic>
        <p:grpSp>
          <p:nvGrpSpPr>
            <p:cNvPr id="22" name="群組 21"/>
            <p:cNvGrpSpPr/>
            <p:nvPr/>
          </p:nvGrpSpPr>
          <p:grpSpPr>
            <a:xfrm>
              <a:off x="5739928" y="2466613"/>
              <a:ext cx="2574285" cy="1039615"/>
              <a:chOff x="5909414" y="2030592"/>
              <a:chExt cx="2574285" cy="1039615"/>
            </a:xfrm>
          </p:grpSpPr>
          <p:sp>
            <p:nvSpPr>
              <p:cNvPr id="24" name="語音泡泡: 矩形 23"/>
              <p:cNvSpPr/>
              <p:nvPr/>
            </p:nvSpPr>
            <p:spPr>
              <a:xfrm rot="10800000" flipH="1" flipV="1">
                <a:off x="5909414" y="2030592"/>
                <a:ext cx="2574285" cy="1039615"/>
              </a:xfrm>
              <a:prstGeom prst="wedgeRectCallout">
                <a:avLst>
                  <a:gd name="adj1" fmla="val 23170"/>
                  <a:gd name="adj2" fmla="val 67751"/>
                </a:avLst>
              </a:prstGeom>
              <a:ln w="28575">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25" name="矩形 24"/>
              <p:cNvSpPr/>
              <p:nvPr/>
            </p:nvSpPr>
            <p:spPr>
              <a:xfrm>
                <a:off x="6063318" y="2110447"/>
                <a:ext cx="2335039" cy="912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sz="2000" b="1" dirty="0">
                    <a:solidFill>
                      <a:prstClr val="black"/>
                    </a:solidFill>
                    <a:latin typeface="微軟正黑體" panose="020B0604030504040204" pitchFamily="34" charset="-120"/>
                    <a:ea typeface="微軟正黑體" panose="020B0604030504040204" pitchFamily="34" charset="-120"/>
                  </a:rPr>
                  <a:t>B</a:t>
                </a:r>
                <a:r>
                  <a:rPr kumimoji="0" lang="zh-TW" altLang="en-US" sz="2000" b="1" dirty="0">
                    <a:solidFill>
                      <a:prstClr val="black"/>
                    </a:solidFill>
                    <a:latin typeface="微軟正黑體" panose="020B0604030504040204" pitchFamily="34" charset="-120"/>
                    <a:ea typeface="微軟正黑體" panose="020B0604030504040204" pitchFamily="34" charset="-120"/>
                  </a:rPr>
                  <a:t>校發現</a:t>
                </a:r>
                <a:r>
                  <a:rPr kumimoji="0" lang="en-US" altLang="zh-TW" sz="2000" b="1" dirty="0">
                    <a:solidFill>
                      <a:prstClr val="black"/>
                    </a:solidFill>
                    <a:latin typeface="微軟正黑體" panose="020B0604030504040204" pitchFamily="34" charset="-120"/>
                    <a:ea typeface="微軟正黑體" panose="020B0604030504040204" pitchFamily="34" charset="-120"/>
                  </a:rPr>
                  <a:t>A</a:t>
                </a:r>
                <a:r>
                  <a:rPr kumimoji="0" lang="zh-TW" altLang="en-US" sz="2000" b="1" dirty="0">
                    <a:solidFill>
                      <a:prstClr val="black"/>
                    </a:solidFill>
                    <a:latin typeface="微軟正黑體" panose="020B0604030504040204" pitchFamily="34" charset="-120"/>
                    <a:ea typeface="微軟正黑體" panose="020B0604030504040204" pitchFamily="34" charset="-120"/>
                  </a:rPr>
                  <a:t>生</a:t>
                </a:r>
                <a:endParaRPr kumimoji="0" lang="en-US" altLang="zh-TW" sz="2000" b="1" dirty="0">
                  <a:solidFill>
                    <a:prstClr val="black"/>
                  </a:solidFill>
                  <a:latin typeface="微軟正黑體" panose="020B0604030504040204" pitchFamily="34" charset="-120"/>
                  <a:ea typeface="微軟正黑體" panose="020B0604030504040204" pitchFamily="34" charset="-120"/>
                </a:endParaRPr>
              </a:p>
              <a:p>
                <a:pPr algn="ctr" fontAlgn="auto">
                  <a:spcBef>
                    <a:spcPts val="0"/>
                  </a:spcBef>
                  <a:spcAft>
                    <a:spcPts val="0"/>
                  </a:spcAft>
                </a:pPr>
                <a:r>
                  <a:rPr kumimoji="0" lang="zh-TW" altLang="en-US" sz="2000" b="1" dirty="0">
                    <a:solidFill>
                      <a:prstClr val="black"/>
                    </a:solidFill>
                    <a:latin typeface="微軟正黑體" panose="020B0604030504040204" pitchFamily="34" charset="-120"/>
                    <a:ea typeface="微軟正黑體" panose="020B0604030504040204" pitchFamily="34" charset="-120"/>
                  </a:rPr>
                  <a:t>非本校學生</a:t>
                </a:r>
              </a:p>
            </p:txBody>
          </p:sp>
        </p:grpSp>
        <p:sp>
          <p:nvSpPr>
            <p:cNvPr id="23" name="箭號: 上彎 22"/>
            <p:cNvSpPr/>
            <p:nvPr/>
          </p:nvSpPr>
          <p:spPr>
            <a:xfrm flipH="1">
              <a:off x="1354551" y="4375747"/>
              <a:ext cx="5406972" cy="1338114"/>
            </a:xfrm>
            <a:prstGeom prst="bentUpArrow">
              <a:avLst>
                <a:gd name="adj1" fmla="val 11505"/>
                <a:gd name="adj2" fmla="val 15509"/>
                <a:gd name="adj3" fmla="val 13266"/>
              </a:avLst>
            </a:prstGeom>
            <a:ln>
              <a:prstDash val="lgDash"/>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grpSp>
    </p:spTree>
    <p:extLst>
      <p:ext uri="{BB962C8B-B14F-4D97-AF65-F5344CB8AC3E}">
        <p14:creationId xmlns:p14="http://schemas.microsoft.com/office/powerpoint/2010/main" val="234433571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outerShdw blurRad="38100" dist="38100" dir="2700000" algn="tl">
                    <a:srgbClr val="000000">
                      <a:alpha val="43137"/>
                    </a:srgbClr>
                  </a:outerShdw>
                </a:effectLst>
                <a:latin typeface="+mj-ea"/>
              </a:rPr>
              <a:t>肆、功能操作說明</a:t>
            </a:r>
            <a:endParaRPr lang="zh-TW" altLang="en-US" dirty="0">
              <a:latin typeface="+mj-ea"/>
            </a:endParaRPr>
          </a:p>
        </p:txBody>
      </p:sp>
      <p:sp>
        <p:nvSpPr>
          <p:cNvPr id="3" name="內容版面配置區 2"/>
          <p:cNvSpPr>
            <a:spLocks noGrp="1"/>
          </p:cNvSpPr>
          <p:nvPr>
            <p:ph sz="quarter" idx="1"/>
          </p:nvPr>
        </p:nvSpPr>
        <p:spPr/>
        <p:txBody>
          <a:bodyPr/>
          <a:lstStyle/>
          <a:p>
            <a:r>
              <a:rPr lang="en-US" altLang="zh-TW" dirty="0">
                <a:latin typeface="+mj-ea"/>
              </a:rPr>
              <a:t>8.</a:t>
            </a:r>
            <a:r>
              <a:rPr lang="zh-TW" altLang="en-US" dirty="0">
                <a:latin typeface="+mj-ea"/>
              </a:rPr>
              <a:t>情境二</a:t>
            </a:r>
            <a:r>
              <a:rPr lang="en-US" altLang="zh-TW" dirty="0">
                <a:latin typeface="+mj-ea"/>
              </a:rPr>
              <a:t>-</a:t>
            </a:r>
            <a:r>
              <a:rPr lang="zh-TW" altLang="en-US" dirty="0">
                <a:latin typeface="+mj-ea"/>
              </a:rPr>
              <a:t>比對後誤轉入資料</a:t>
            </a:r>
          </a:p>
        </p:txBody>
      </p:sp>
      <p:sp>
        <p:nvSpPr>
          <p:cNvPr id="6" name="投影片編號版面配置區 5"/>
          <p:cNvSpPr>
            <a:spLocks noGrp="1"/>
          </p:cNvSpPr>
          <p:nvPr>
            <p:ph type="sldNum" sz="quarter" idx="12"/>
          </p:nvPr>
        </p:nvSpPr>
        <p:spPr/>
        <p:txBody>
          <a:bodyPr/>
          <a:lstStyle/>
          <a:p>
            <a:fld id="{C0042C15-C746-477B-BA97-A88C9B253CFD}" type="slidenum">
              <a:rPr lang="zh-TW" altLang="en-US" smtClean="0">
                <a:latin typeface="微軟正黑體"/>
              </a:rPr>
              <a:pPr/>
              <a:t>82</a:t>
            </a:fld>
            <a:endParaRPr lang="zh-TW" altLang="en-US" dirty="0">
              <a:latin typeface="微軟正黑體"/>
            </a:endParaRPr>
          </a:p>
        </p:txBody>
      </p:sp>
      <p:sp>
        <p:nvSpPr>
          <p:cNvPr id="7" name="內容版面配置區 6"/>
          <p:cNvSpPr>
            <a:spLocks noGrp="1"/>
          </p:cNvSpPr>
          <p:nvPr>
            <p:ph idx="15"/>
          </p:nvPr>
        </p:nvSpPr>
        <p:spPr/>
        <p:txBody>
          <a:bodyPr>
            <a:normAutofit lnSpcReduction="10000"/>
          </a:bodyPr>
          <a:lstStyle/>
          <a:p>
            <a:endParaRPr lang="zh-TW" altLang="en-US">
              <a:latin typeface="+mj-ea"/>
              <a:ea typeface="+mj-ea"/>
            </a:endParaRPr>
          </a:p>
        </p:txBody>
      </p:sp>
      <p:grpSp>
        <p:nvGrpSpPr>
          <p:cNvPr id="30" name="群組 29"/>
          <p:cNvGrpSpPr/>
          <p:nvPr/>
        </p:nvGrpSpPr>
        <p:grpSpPr>
          <a:xfrm>
            <a:off x="267635" y="1508658"/>
            <a:ext cx="8399476" cy="4730141"/>
            <a:chOff x="267635" y="1508658"/>
            <a:chExt cx="8399476" cy="4730141"/>
          </a:xfrm>
        </p:grpSpPr>
        <p:pic>
          <p:nvPicPr>
            <p:cNvPr id="31" name="圖片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829" y="2026422"/>
              <a:ext cx="1398607" cy="1398607"/>
            </a:xfrm>
            <a:prstGeom prst="rect">
              <a:avLst/>
            </a:prstGeom>
          </p:spPr>
        </p:pic>
        <p:grpSp>
          <p:nvGrpSpPr>
            <p:cNvPr id="32" name="群組 31"/>
            <p:cNvGrpSpPr/>
            <p:nvPr/>
          </p:nvGrpSpPr>
          <p:grpSpPr>
            <a:xfrm>
              <a:off x="267635" y="1508658"/>
              <a:ext cx="1680597" cy="2007297"/>
              <a:chOff x="2308513" y="1637603"/>
              <a:chExt cx="787628" cy="940739"/>
            </a:xfrm>
          </p:grpSpPr>
          <p:pic>
            <p:nvPicPr>
              <p:cNvPr id="58" name="圖片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513" y="1794761"/>
                <a:ext cx="787628" cy="783581"/>
              </a:xfrm>
              <a:prstGeom prst="rect">
                <a:avLst/>
              </a:prstGeom>
            </p:spPr>
          </p:pic>
          <p:sp>
            <p:nvSpPr>
              <p:cNvPr id="59" name="矩形 58"/>
              <p:cNvSpPr/>
              <p:nvPr/>
            </p:nvSpPr>
            <p:spPr>
              <a:xfrm>
                <a:off x="2360148" y="1637603"/>
                <a:ext cx="727519" cy="247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sz="3200" b="1" dirty="0">
                    <a:solidFill>
                      <a:prstClr val="black"/>
                    </a:solidFill>
                    <a:latin typeface="微軟正黑體" panose="020B0604030504040204" pitchFamily="34" charset="-120"/>
                    <a:ea typeface="微軟正黑體" panose="020B0604030504040204" pitchFamily="34" charset="-120"/>
                  </a:rPr>
                  <a:t>A</a:t>
                </a:r>
                <a:r>
                  <a:rPr kumimoji="0" lang="zh-TW" altLang="en-US" sz="3200" b="1" dirty="0">
                    <a:solidFill>
                      <a:prstClr val="black"/>
                    </a:solidFill>
                    <a:latin typeface="微軟正黑體" panose="020B0604030504040204" pitchFamily="34" charset="-120"/>
                    <a:ea typeface="微軟正黑體" panose="020B0604030504040204" pitchFamily="34" charset="-120"/>
                  </a:rPr>
                  <a:t>校</a:t>
                </a:r>
              </a:p>
            </p:txBody>
          </p:sp>
        </p:grpSp>
        <p:grpSp>
          <p:nvGrpSpPr>
            <p:cNvPr id="33" name="群組 32"/>
            <p:cNvGrpSpPr/>
            <p:nvPr/>
          </p:nvGrpSpPr>
          <p:grpSpPr>
            <a:xfrm>
              <a:off x="6986514" y="1508658"/>
              <a:ext cx="1680597" cy="2007297"/>
              <a:chOff x="2308513" y="1637603"/>
              <a:chExt cx="787628" cy="940739"/>
            </a:xfrm>
          </p:grpSpPr>
          <p:pic>
            <p:nvPicPr>
              <p:cNvPr id="56" name="圖片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513" y="1794761"/>
                <a:ext cx="787628" cy="783581"/>
              </a:xfrm>
              <a:prstGeom prst="rect">
                <a:avLst/>
              </a:prstGeom>
            </p:spPr>
          </p:pic>
          <p:sp>
            <p:nvSpPr>
              <p:cNvPr id="57" name="矩形 56"/>
              <p:cNvSpPr/>
              <p:nvPr/>
            </p:nvSpPr>
            <p:spPr>
              <a:xfrm>
                <a:off x="2360148" y="1637603"/>
                <a:ext cx="727519" cy="247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sz="3200" b="1" dirty="0">
                    <a:solidFill>
                      <a:prstClr val="black"/>
                    </a:solidFill>
                    <a:latin typeface="微軟正黑體" panose="020B0604030504040204" pitchFamily="34" charset="-120"/>
                    <a:ea typeface="微軟正黑體" panose="020B0604030504040204" pitchFamily="34" charset="-120"/>
                  </a:rPr>
                  <a:t>B</a:t>
                </a:r>
                <a:r>
                  <a:rPr kumimoji="0" lang="zh-TW" altLang="en-US" sz="3200" b="1" dirty="0">
                    <a:solidFill>
                      <a:prstClr val="black"/>
                    </a:solidFill>
                    <a:latin typeface="微軟正黑體" panose="020B0604030504040204" pitchFamily="34" charset="-120"/>
                    <a:ea typeface="微軟正黑體" panose="020B0604030504040204" pitchFamily="34" charset="-120"/>
                  </a:rPr>
                  <a:t>校</a:t>
                </a:r>
              </a:p>
            </p:txBody>
          </p:sp>
        </p:grpSp>
        <p:sp>
          <p:nvSpPr>
            <p:cNvPr id="34" name="箭號: 向右 33"/>
            <p:cNvSpPr/>
            <p:nvPr/>
          </p:nvSpPr>
          <p:spPr>
            <a:xfrm>
              <a:off x="1808991" y="2431765"/>
              <a:ext cx="1642096" cy="388025"/>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35" name="矩形 34"/>
            <p:cNvSpPr/>
            <p:nvPr/>
          </p:nvSpPr>
          <p:spPr>
            <a:xfrm>
              <a:off x="2192090" y="2420406"/>
              <a:ext cx="898377" cy="4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2400" b="1" dirty="0">
                  <a:solidFill>
                    <a:srgbClr val="C00000"/>
                  </a:solidFill>
                  <a:latin typeface="微軟正黑體" panose="020B0604030504040204" pitchFamily="34" charset="-120"/>
                  <a:ea typeface="微軟正黑體" panose="020B0604030504040204" pitchFamily="34" charset="-120"/>
                </a:rPr>
                <a:t>通報</a:t>
              </a:r>
              <a:r>
                <a:rPr kumimoji="0" lang="en-US" altLang="zh-TW" sz="2400" b="1" dirty="0">
                  <a:solidFill>
                    <a:srgbClr val="C00000"/>
                  </a:solidFill>
                  <a:latin typeface="微軟正黑體" panose="020B0604030504040204" pitchFamily="34" charset="-120"/>
                  <a:ea typeface="微軟正黑體" panose="020B0604030504040204" pitchFamily="34" charset="-120"/>
                </a:rPr>
                <a:t>A</a:t>
              </a:r>
              <a:r>
                <a:rPr kumimoji="0" lang="zh-TW" altLang="en-US" sz="2400" b="1" dirty="0">
                  <a:solidFill>
                    <a:srgbClr val="C00000"/>
                  </a:solidFill>
                  <a:latin typeface="微軟正黑體" panose="020B0604030504040204" pitchFamily="34" charset="-120"/>
                  <a:ea typeface="微軟正黑體" panose="020B0604030504040204" pitchFamily="34" charset="-120"/>
                </a:rPr>
                <a:t>生</a:t>
              </a:r>
            </a:p>
          </p:txBody>
        </p:sp>
        <p:sp>
          <p:nvSpPr>
            <p:cNvPr id="36" name="箭號: 向右 35"/>
            <p:cNvSpPr/>
            <p:nvPr/>
          </p:nvSpPr>
          <p:spPr>
            <a:xfrm flipH="1">
              <a:off x="5257598" y="2237752"/>
              <a:ext cx="1807168" cy="388025"/>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37" name="矩形 36"/>
            <p:cNvSpPr/>
            <p:nvPr/>
          </p:nvSpPr>
          <p:spPr>
            <a:xfrm>
              <a:off x="5410165" y="2101257"/>
              <a:ext cx="1381382" cy="4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sz="2400" b="1" dirty="0">
                  <a:solidFill>
                    <a:srgbClr val="C00000"/>
                  </a:solidFill>
                  <a:latin typeface="微軟正黑體" panose="020B0604030504040204" pitchFamily="34" charset="-120"/>
                  <a:ea typeface="微軟正黑體" panose="020B0604030504040204" pitchFamily="34" charset="-120"/>
                </a:rPr>
                <a:t>A</a:t>
              </a:r>
              <a:r>
                <a:rPr kumimoji="0" lang="zh-TW" altLang="en-US" sz="2400" b="1" dirty="0">
                  <a:solidFill>
                    <a:srgbClr val="C00000"/>
                  </a:solidFill>
                  <a:latin typeface="微軟正黑體" panose="020B0604030504040204" pitchFamily="34" charset="-120"/>
                  <a:ea typeface="微軟正黑體" panose="020B0604030504040204" pitchFamily="34" charset="-120"/>
                </a:rPr>
                <a:t>生比對</a:t>
              </a:r>
            </a:p>
          </p:txBody>
        </p:sp>
        <p:sp>
          <p:nvSpPr>
            <p:cNvPr id="38" name="箭號: 向右 37"/>
            <p:cNvSpPr/>
            <p:nvPr/>
          </p:nvSpPr>
          <p:spPr>
            <a:xfrm flipH="1">
              <a:off x="5049545" y="2803245"/>
              <a:ext cx="1796440" cy="388025"/>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39" name="矩形 38"/>
            <p:cNvSpPr/>
            <p:nvPr/>
          </p:nvSpPr>
          <p:spPr>
            <a:xfrm>
              <a:off x="5257598" y="2912414"/>
              <a:ext cx="1956751" cy="4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2400" b="1" dirty="0">
                  <a:solidFill>
                    <a:srgbClr val="002060"/>
                  </a:solidFill>
                  <a:latin typeface="微軟正黑體" panose="020B0604030504040204" pitchFamily="34" charset="-120"/>
                  <a:ea typeface="微軟正黑體" panose="020B0604030504040204" pitchFamily="34" charset="-120"/>
                </a:rPr>
                <a:t>確定轉入</a:t>
              </a:r>
            </a:p>
          </p:txBody>
        </p:sp>
        <p:sp>
          <p:nvSpPr>
            <p:cNvPr id="40" name="橢圓 39"/>
            <p:cNvSpPr/>
            <p:nvPr/>
          </p:nvSpPr>
          <p:spPr>
            <a:xfrm>
              <a:off x="1770489" y="2396399"/>
              <a:ext cx="405578" cy="40557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r>
                <a:rPr kumimoji="0" lang="en-US" altLang="zh-TW" sz="2400" dirty="0">
                  <a:solidFill>
                    <a:prstClr val="white"/>
                  </a:solidFill>
                </a:rPr>
                <a:t>1</a:t>
              </a:r>
              <a:endParaRPr kumimoji="0" lang="zh-TW" altLang="en-US" sz="2400" dirty="0">
                <a:solidFill>
                  <a:prstClr val="white"/>
                </a:solidFill>
              </a:endParaRPr>
            </a:p>
          </p:txBody>
        </p:sp>
        <p:sp>
          <p:nvSpPr>
            <p:cNvPr id="41" name="橢圓 40"/>
            <p:cNvSpPr/>
            <p:nvPr/>
          </p:nvSpPr>
          <p:spPr>
            <a:xfrm>
              <a:off x="6791547" y="2217617"/>
              <a:ext cx="405578" cy="405578"/>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fontAlgn="auto">
                <a:spcBef>
                  <a:spcPts val="0"/>
                </a:spcBef>
                <a:spcAft>
                  <a:spcPts val="0"/>
                </a:spcAft>
              </a:pPr>
              <a:r>
                <a:rPr kumimoji="0" lang="en-US" altLang="zh-TW" sz="2400" dirty="0">
                  <a:solidFill>
                    <a:prstClr val="white"/>
                  </a:solidFill>
                </a:rPr>
                <a:t>2</a:t>
              </a:r>
              <a:endParaRPr kumimoji="0" lang="zh-TW" altLang="en-US" sz="2400" dirty="0">
                <a:solidFill>
                  <a:prstClr val="white"/>
                </a:solidFill>
              </a:endParaRPr>
            </a:p>
          </p:txBody>
        </p:sp>
        <p:sp>
          <p:nvSpPr>
            <p:cNvPr id="42" name="橢圓 41"/>
            <p:cNvSpPr/>
            <p:nvPr/>
          </p:nvSpPr>
          <p:spPr>
            <a:xfrm>
              <a:off x="6791547" y="2816328"/>
              <a:ext cx="405578" cy="40557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r>
                <a:rPr kumimoji="0" lang="en-US" altLang="zh-TW" sz="2400" dirty="0">
                  <a:solidFill>
                    <a:prstClr val="white"/>
                  </a:solidFill>
                </a:rPr>
                <a:t>3</a:t>
              </a:r>
              <a:endParaRPr kumimoji="0" lang="zh-TW" altLang="en-US" sz="2400" dirty="0">
                <a:solidFill>
                  <a:prstClr val="white"/>
                </a:solidFill>
              </a:endParaRPr>
            </a:p>
          </p:txBody>
        </p:sp>
        <p:grpSp>
          <p:nvGrpSpPr>
            <p:cNvPr id="43" name="群組 42"/>
            <p:cNvGrpSpPr/>
            <p:nvPr/>
          </p:nvGrpSpPr>
          <p:grpSpPr>
            <a:xfrm>
              <a:off x="6051791" y="4231502"/>
              <a:ext cx="1680597" cy="2007297"/>
              <a:chOff x="2308513" y="1637603"/>
              <a:chExt cx="787628" cy="940739"/>
            </a:xfrm>
          </p:grpSpPr>
          <p:pic>
            <p:nvPicPr>
              <p:cNvPr id="54" name="圖片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513" y="1794761"/>
                <a:ext cx="787628" cy="783581"/>
              </a:xfrm>
              <a:prstGeom prst="rect">
                <a:avLst/>
              </a:prstGeom>
            </p:spPr>
          </p:pic>
          <p:sp>
            <p:nvSpPr>
              <p:cNvPr id="55" name="矩形 54"/>
              <p:cNvSpPr/>
              <p:nvPr/>
            </p:nvSpPr>
            <p:spPr>
              <a:xfrm>
                <a:off x="2360148" y="1637603"/>
                <a:ext cx="727519" cy="247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sz="3200" b="1" dirty="0">
                    <a:solidFill>
                      <a:prstClr val="black"/>
                    </a:solidFill>
                    <a:latin typeface="微軟正黑體" panose="020B0604030504040204" pitchFamily="34" charset="-120"/>
                    <a:ea typeface="微軟正黑體" panose="020B0604030504040204" pitchFamily="34" charset="-120"/>
                  </a:rPr>
                  <a:t>C</a:t>
                </a:r>
                <a:r>
                  <a:rPr kumimoji="0" lang="zh-TW" altLang="en-US" sz="3200" b="1" dirty="0">
                    <a:solidFill>
                      <a:prstClr val="black"/>
                    </a:solidFill>
                    <a:latin typeface="微軟正黑體" panose="020B0604030504040204" pitchFamily="34" charset="-120"/>
                    <a:ea typeface="微軟正黑體" panose="020B0604030504040204" pitchFamily="34" charset="-120"/>
                  </a:rPr>
                  <a:t>校</a:t>
                </a:r>
              </a:p>
            </p:txBody>
          </p:sp>
        </p:grpSp>
        <p:sp>
          <p:nvSpPr>
            <p:cNvPr id="44" name="箭號: 向右 43"/>
            <p:cNvSpPr/>
            <p:nvPr/>
          </p:nvSpPr>
          <p:spPr>
            <a:xfrm rot="1897902" flipH="1">
              <a:off x="4629800" y="3953055"/>
              <a:ext cx="1588387" cy="388025"/>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45" name="矩形 44"/>
            <p:cNvSpPr/>
            <p:nvPr/>
          </p:nvSpPr>
          <p:spPr>
            <a:xfrm>
              <a:off x="4423997" y="3928228"/>
              <a:ext cx="1956751" cy="4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zh-TW" sz="2400" b="1" dirty="0">
                  <a:solidFill>
                    <a:srgbClr val="C00000"/>
                  </a:solidFill>
                  <a:latin typeface="微軟正黑體" panose="020B0604030504040204" pitchFamily="34" charset="-120"/>
                  <a:ea typeface="微軟正黑體" panose="020B0604030504040204" pitchFamily="34" charset="-120"/>
                </a:rPr>
                <a:t>A</a:t>
              </a:r>
              <a:r>
                <a:rPr kumimoji="0" lang="zh-TW" altLang="en-US" sz="2400" b="1" dirty="0">
                  <a:solidFill>
                    <a:srgbClr val="C00000"/>
                  </a:solidFill>
                  <a:latin typeface="微軟正黑體" panose="020B0604030504040204" pitchFamily="34" charset="-120"/>
                  <a:ea typeface="微軟正黑體" panose="020B0604030504040204" pitchFamily="34" charset="-120"/>
                </a:rPr>
                <a:t>生</a:t>
              </a:r>
              <a:r>
                <a:rPr kumimoji="0" lang="zh-TW" altLang="en-US" sz="2400" b="1" dirty="0">
                  <a:solidFill>
                    <a:srgbClr val="002060"/>
                  </a:solidFill>
                  <a:latin typeface="微軟正黑體" panose="020B0604030504040204" pitchFamily="34" charset="-120"/>
                  <a:ea typeface="微軟正黑體" panose="020B0604030504040204" pitchFamily="34" charset="-120"/>
                </a:rPr>
                <a:t>比對</a:t>
              </a:r>
            </a:p>
          </p:txBody>
        </p:sp>
        <p:sp>
          <p:nvSpPr>
            <p:cNvPr id="46" name="橢圓 45"/>
            <p:cNvSpPr/>
            <p:nvPr/>
          </p:nvSpPr>
          <p:spPr>
            <a:xfrm>
              <a:off x="5818153" y="4336708"/>
              <a:ext cx="405578" cy="40557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r>
                <a:rPr kumimoji="0" lang="en-US" altLang="zh-TW" sz="2400" dirty="0">
                  <a:solidFill>
                    <a:prstClr val="white"/>
                  </a:solidFill>
                </a:rPr>
                <a:t>4</a:t>
              </a:r>
              <a:endParaRPr kumimoji="0" lang="zh-TW" altLang="en-US" sz="2400" dirty="0">
                <a:solidFill>
                  <a:prstClr val="white"/>
                </a:solidFill>
              </a:endParaRPr>
            </a:p>
          </p:txBody>
        </p:sp>
        <p:sp>
          <p:nvSpPr>
            <p:cNvPr id="47" name="箭號: 向右 46"/>
            <p:cNvSpPr/>
            <p:nvPr/>
          </p:nvSpPr>
          <p:spPr>
            <a:xfrm>
              <a:off x="1990802" y="2972854"/>
              <a:ext cx="2254398" cy="38802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48" name="矩形 47"/>
            <p:cNvSpPr/>
            <p:nvPr/>
          </p:nvSpPr>
          <p:spPr>
            <a:xfrm>
              <a:off x="1990802" y="3082023"/>
              <a:ext cx="2347632" cy="4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2400" b="1" dirty="0">
                  <a:solidFill>
                    <a:srgbClr val="7030A0"/>
                  </a:solidFill>
                  <a:latin typeface="微軟正黑體" panose="020B0604030504040204" pitchFamily="34" charset="-120"/>
                  <a:ea typeface="微軟正黑體" panose="020B0604030504040204" pitchFamily="34" charset="-120"/>
                </a:rPr>
                <a:t>修改轉入學校</a:t>
              </a:r>
            </a:p>
          </p:txBody>
        </p:sp>
        <p:sp>
          <p:nvSpPr>
            <p:cNvPr id="49" name="橢圓 48"/>
            <p:cNvSpPr/>
            <p:nvPr/>
          </p:nvSpPr>
          <p:spPr>
            <a:xfrm>
              <a:off x="1732925" y="2985324"/>
              <a:ext cx="405578" cy="405578"/>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fontAlgn="auto">
                <a:spcBef>
                  <a:spcPts val="0"/>
                </a:spcBef>
                <a:spcAft>
                  <a:spcPts val="0"/>
                </a:spcAft>
              </a:pPr>
              <a:r>
                <a:rPr kumimoji="0" lang="en-US" altLang="zh-TW" sz="2400" dirty="0">
                  <a:solidFill>
                    <a:prstClr val="white"/>
                  </a:solidFill>
                </a:rPr>
                <a:t>5</a:t>
              </a:r>
              <a:endParaRPr kumimoji="0" lang="zh-TW" altLang="en-US" sz="2400" dirty="0">
                <a:solidFill>
                  <a:prstClr val="white"/>
                </a:solidFill>
              </a:endParaRPr>
            </a:p>
          </p:txBody>
        </p:sp>
        <p:sp>
          <p:nvSpPr>
            <p:cNvPr id="50" name="箭號: 上彎 49"/>
            <p:cNvSpPr/>
            <p:nvPr/>
          </p:nvSpPr>
          <p:spPr>
            <a:xfrm flipH="1">
              <a:off x="863600" y="3786815"/>
              <a:ext cx="5406972" cy="2164582"/>
            </a:xfrm>
            <a:prstGeom prst="bentUpArrow">
              <a:avLst>
                <a:gd name="adj1" fmla="val 11505"/>
                <a:gd name="adj2" fmla="val 10919"/>
                <a:gd name="adj3" fmla="val 13266"/>
              </a:avLst>
            </a:prstGeom>
            <a:ln>
              <a:prstDash val="lgDash"/>
            </a:ln>
          </p:spPr>
          <p:style>
            <a:lnRef idx="1">
              <a:schemeClr val="accent6"/>
            </a:lnRef>
            <a:fillRef idx="2">
              <a:schemeClr val="accent6"/>
            </a:fillRef>
            <a:effectRef idx="1">
              <a:schemeClr val="accent6"/>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grpSp>
          <p:nvGrpSpPr>
            <p:cNvPr id="51" name="群組 50"/>
            <p:cNvGrpSpPr/>
            <p:nvPr/>
          </p:nvGrpSpPr>
          <p:grpSpPr>
            <a:xfrm>
              <a:off x="3277088" y="4535676"/>
              <a:ext cx="2574285" cy="1039615"/>
              <a:chOff x="3302832" y="4535676"/>
              <a:chExt cx="2574285" cy="1039615"/>
            </a:xfrm>
          </p:grpSpPr>
          <p:sp>
            <p:nvSpPr>
              <p:cNvPr id="52" name="語音泡泡: 矩形 51"/>
              <p:cNvSpPr/>
              <p:nvPr/>
            </p:nvSpPr>
            <p:spPr>
              <a:xfrm flipH="1" flipV="1">
                <a:off x="3302832" y="4535676"/>
                <a:ext cx="2574285" cy="1039615"/>
              </a:xfrm>
              <a:prstGeom prst="wedgeRectCallout">
                <a:avLst/>
              </a:prstGeom>
              <a:ln w="28575">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fontAlgn="auto">
                  <a:spcBef>
                    <a:spcPts val="0"/>
                  </a:spcBef>
                  <a:spcAft>
                    <a:spcPts val="0"/>
                  </a:spcAft>
                </a:pPr>
                <a:endParaRPr kumimoji="0" lang="zh-TW" altLang="en-US">
                  <a:solidFill>
                    <a:prstClr val="black"/>
                  </a:solidFill>
                </a:endParaRPr>
              </a:p>
            </p:txBody>
          </p:sp>
          <p:sp>
            <p:nvSpPr>
              <p:cNvPr id="53" name="矩形 52"/>
              <p:cNvSpPr/>
              <p:nvPr/>
            </p:nvSpPr>
            <p:spPr>
              <a:xfrm>
                <a:off x="3456736" y="4615531"/>
                <a:ext cx="2335039" cy="912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zh-TW" altLang="en-US" sz="2000" b="1" dirty="0">
                    <a:solidFill>
                      <a:prstClr val="black"/>
                    </a:solidFill>
                    <a:latin typeface="微軟正黑體" panose="020B0604030504040204" pitchFamily="34" charset="-120"/>
                    <a:ea typeface="微軟正黑體" panose="020B0604030504040204" pitchFamily="34" charset="-120"/>
                  </a:rPr>
                  <a:t>無法轉入通知原校</a:t>
                </a:r>
                <a:endParaRPr kumimoji="0" lang="en-US" altLang="zh-TW" sz="2000" b="1" dirty="0">
                  <a:solidFill>
                    <a:prstClr val="black"/>
                  </a:solidFill>
                  <a:latin typeface="微軟正黑體" panose="020B0604030504040204" pitchFamily="34" charset="-120"/>
                  <a:ea typeface="微軟正黑體" panose="020B0604030504040204" pitchFamily="34" charset="-120"/>
                </a:endParaRPr>
              </a:p>
              <a:p>
                <a:pPr algn="ctr" fontAlgn="auto">
                  <a:spcBef>
                    <a:spcPts val="0"/>
                  </a:spcBef>
                  <a:spcAft>
                    <a:spcPts val="0"/>
                  </a:spcAft>
                </a:pPr>
                <a:r>
                  <a:rPr kumimoji="0" lang="zh-TW" altLang="en-US" sz="2000" b="1" dirty="0">
                    <a:solidFill>
                      <a:prstClr val="black"/>
                    </a:solidFill>
                    <a:latin typeface="微軟正黑體" panose="020B0604030504040204" pitchFamily="34" charset="-120"/>
                    <a:ea typeface="微軟正黑體" panose="020B0604030504040204" pitchFamily="34" charset="-120"/>
                  </a:rPr>
                  <a:t>修改資料</a:t>
                </a:r>
              </a:p>
            </p:txBody>
          </p:sp>
        </p:grpSp>
      </p:grpSp>
    </p:spTree>
    <p:extLst>
      <p:ext uri="{BB962C8B-B14F-4D97-AF65-F5344CB8AC3E}">
        <p14:creationId xmlns:p14="http://schemas.microsoft.com/office/powerpoint/2010/main" val="25387268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6"/>
          <p:cNvSpPr>
            <a:spLocks noGrp="1"/>
          </p:cNvSpPr>
          <p:nvPr>
            <p:ph type="sldNum" sz="quarter" idx="12"/>
          </p:nvPr>
        </p:nvSpPr>
        <p:spPr/>
        <p:txBody>
          <a:bodyPr/>
          <a:lstStyle/>
          <a:p>
            <a:fld id="{C0042C15-C746-477B-BA97-A88C9B253CFD}" type="slidenum">
              <a:rPr lang="zh-TW" altLang="en-US" smtClean="0">
                <a:latin typeface="微軟正黑體"/>
              </a:rPr>
              <a:pPr/>
              <a:t>83</a:t>
            </a:fld>
            <a:endParaRPr lang="zh-TW" altLang="en-US" dirty="0">
              <a:latin typeface="微軟正黑體"/>
            </a:endParaRPr>
          </a:p>
        </p:txBody>
      </p:sp>
      <p:sp>
        <p:nvSpPr>
          <p:cNvPr id="6" name="矩形 5"/>
          <p:cNvSpPr/>
          <p:nvPr/>
        </p:nvSpPr>
        <p:spPr>
          <a:xfrm>
            <a:off x="227609" y="2636912"/>
            <a:ext cx="8641655" cy="769441"/>
          </a:xfrm>
          <a:prstGeom prst="rect">
            <a:avLst/>
          </a:prstGeom>
        </p:spPr>
        <p:txBody>
          <a:bodyPr wrap="square">
            <a:spAutoFit/>
          </a:bodyPr>
          <a:lstStyle/>
          <a:p>
            <a:pPr algn="ctr" fontAlgn="auto">
              <a:spcBef>
                <a:spcPts val="0"/>
              </a:spcBef>
              <a:spcAft>
                <a:spcPts val="0"/>
              </a:spcAft>
              <a:defRPr/>
            </a:pPr>
            <a:r>
              <a:rPr kumimoji="0" lang="zh-TW" altLang="zh-TW" sz="4400" b="1" dirty="0">
                <a:solidFill>
                  <a:srgbClr val="000066"/>
                </a:solidFill>
                <a:latin typeface="微軟正黑體"/>
                <a:ea typeface="微軟正黑體"/>
              </a:rPr>
              <a:t>簡報完畢  敬請指教</a:t>
            </a:r>
            <a:endParaRPr kumimoji="0" lang="zh-TW" altLang="en-US" sz="4400" b="1" dirty="0">
              <a:solidFill>
                <a:srgbClr val="000066"/>
              </a:solidFill>
              <a:latin typeface="微軟正黑體"/>
              <a:ea typeface="微軟正黑體"/>
            </a:endParaRPr>
          </a:p>
        </p:txBody>
      </p:sp>
      <p:pic>
        <p:nvPicPr>
          <p:cNvPr id="39940" name="Picture 4" descr="C:\Users\ychsiao\AppData\Local\Microsoft\Windows\Temporary Internet Files\Content.IE5\UADL3K9U\K-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152" y="4160976"/>
            <a:ext cx="2593358" cy="2580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5495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分組</a:t>
            </a:r>
            <a:r>
              <a:rPr lang="zh-TW" altLang="en-US" dirty="0"/>
              <a:t>座談</a:t>
            </a:r>
          </a:p>
        </p:txBody>
      </p:sp>
      <p:sp>
        <p:nvSpPr>
          <p:cNvPr id="3" name="副標題 2"/>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40178917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討論事項</a:t>
            </a:r>
            <a:endParaRPr lang="zh-TW" altLang="en-US" dirty="0"/>
          </a:p>
        </p:txBody>
      </p:sp>
      <p:sp>
        <p:nvSpPr>
          <p:cNvPr id="3" name="內容版面配置區 2"/>
          <p:cNvSpPr>
            <a:spLocks noGrp="1"/>
          </p:cNvSpPr>
          <p:nvPr>
            <p:ph idx="1"/>
          </p:nvPr>
        </p:nvSpPr>
        <p:spPr/>
        <p:txBody>
          <a:bodyPr/>
          <a:lstStyle/>
          <a:p>
            <a:r>
              <a:rPr lang="zh-TW" altLang="en-US" dirty="0" smtClean="0"/>
              <a:t>國小端</a:t>
            </a:r>
            <a:r>
              <a:rPr lang="zh-TW" altLang="en-US" dirty="0" smtClean="0">
                <a:solidFill>
                  <a:srgbClr val="FF0000"/>
                </a:solidFill>
              </a:rPr>
              <a:t>回報</a:t>
            </a:r>
            <a:r>
              <a:rPr lang="zh-TW" altLang="en-US" dirty="0" smtClean="0"/>
              <a:t>實質轉銜學生人數</a:t>
            </a:r>
            <a:r>
              <a:rPr lang="en-US" altLang="zh-TW" dirty="0" smtClean="0"/>
              <a:t>(</a:t>
            </a:r>
            <a:r>
              <a:rPr lang="zh-TW" altLang="en-US" dirty="0" smtClean="0"/>
              <a:t>就讀各國中的人數請分開列出</a:t>
            </a:r>
            <a:r>
              <a:rPr lang="en-US" altLang="zh-TW" dirty="0" smtClean="0"/>
              <a:t>)</a:t>
            </a:r>
            <a:r>
              <a:rPr lang="zh-TW" altLang="en-US" dirty="0" smtClean="0"/>
              <a:t>給承辦國中之</a:t>
            </a:r>
            <a:r>
              <a:rPr lang="zh-TW" altLang="en-US" dirty="0" smtClean="0">
                <a:solidFill>
                  <a:srgbClr val="FF0000"/>
                </a:solidFill>
              </a:rPr>
              <a:t>日期</a:t>
            </a:r>
            <a:r>
              <a:rPr lang="en-US" altLang="zh-TW" dirty="0" smtClean="0"/>
              <a:t>?</a:t>
            </a:r>
          </a:p>
          <a:p>
            <a:pPr marL="0" indent="0">
              <a:buNone/>
            </a:pPr>
            <a:r>
              <a:rPr lang="zh-TW" altLang="en-US" dirty="0" smtClean="0"/>
              <a:t>    </a:t>
            </a:r>
            <a:r>
              <a:rPr lang="zh-TW" altLang="en-US" sz="2000" dirty="0" smtClean="0"/>
              <a:t>如</a:t>
            </a:r>
            <a:r>
              <a:rPr lang="en-US" altLang="zh-TW" sz="2000" dirty="0" smtClean="0"/>
              <a:t>:OO</a:t>
            </a:r>
            <a:r>
              <a:rPr lang="zh-TW" altLang="en-US" sz="2000" dirty="0" smtClean="0"/>
              <a:t>國小</a:t>
            </a:r>
            <a:r>
              <a:rPr lang="en-US" altLang="zh-TW" sz="2000" dirty="0" smtClean="0"/>
              <a:t>107</a:t>
            </a:r>
            <a:r>
              <a:rPr lang="zh-TW" altLang="en-US" sz="2000" dirty="0" smtClean="0"/>
              <a:t>學年度實質轉銜人數一覽表</a:t>
            </a:r>
            <a:endParaRPr lang="en-US" altLang="zh-TW" sz="2000" dirty="0" smtClean="0"/>
          </a:p>
          <a:p>
            <a:endParaRPr lang="en-US" altLang="zh-TW" dirty="0"/>
          </a:p>
          <a:p>
            <a:endParaRPr lang="en-US" altLang="zh-TW" dirty="0" smtClean="0"/>
          </a:p>
          <a:p>
            <a:r>
              <a:rPr lang="zh-TW" altLang="en-US" dirty="0" smtClean="0"/>
              <a:t>國中端需求的資料向度為何</a:t>
            </a:r>
            <a:r>
              <a:rPr lang="en-US" altLang="zh-TW" dirty="0" smtClean="0"/>
              <a:t>?</a:t>
            </a:r>
          </a:p>
          <a:p>
            <a:pPr marL="0" indent="0">
              <a:buNone/>
            </a:pPr>
            <a:r>
              <a:rPr lang="zh-TW" altLang="en-US" dirty="0"/>
              <a:t> </a:t>
            </a:r>
            <a:r>
              <a:rPr lang="zh-TW" altLang="en-US" dirty="0" smtClean="0"/>
              <a:t> 是否設計表格以利實質轉銜當日紀錄資料</a:t>
            </a:r>
            <a:r>
              <a:rPr lang="en-US" altLang="zh-TW" dirty="0" smtClean="0"/>
              <a:t>?</a:t>
            </a:r>
          </a:p>
          <a:p>
            <a:pPr marL="0" indent="0">
              <a:buNone/>
            </a:pPr>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val="2688261109"/>
              </p:ext>
            </p:extLst>
          </p:nvPr>
        </p:nvGraphicFramePr>
        <p:xfrm>
          <a:off x="1043608" y="3357722"/>
          <a:ext cx="6096000" cy="1010920"/>
        </p:xfrm>
        <a:graphic>
          <a:graphicData uri="http://schemas.openxmlformats.org/drawingml/2006/table">
            <a:tbl>
              <a:tblPr firstRow="1" bandRow="1">
                <a:tableStyleId>{5C22544A-7EE6-4342-B048-85BDC9FD1C3A}</a:tableStyleId>
              </a:tblPr>
              <a:tblGrid>
                <a:gridCol w="1219200">
                  <a:extLst>
                    <a:ext uri="{9D8B030D-6E8A-4147-A177-3AD203B41FA5}">
                      <a16:colId xmlns="" xmlns:a16="http://schemas.microsoft.com/office/drawing/2014/main" val="1874507842"/>
                    </a:ext>
                  </a:extLst>
                </a:gridCol>
                <a:gridCol w="1219200">
                  <a:extLst>
                    <a:ext uri="{9D8B030D-6E8A-4147-A177-3AD203B41FA5}">
                      <a16:colId xmlns="" xmlns:a16="http://schemas.microsoft.com/office/drawing/2014/main" val="2630114064"/>
                    </a:ext>
                  </a:extLst>
                </a:gridCol>
                <a:gridCol w="1219200">
                  <a:extLst>
                    <a:ext uri="{9D8B030D-6E8A-4147-A177-3AD203B41FA5}">
                      <a16:colId xmlns="" xmlns:a16="http://schemas.microsoft.com/office/drawing/2014/main" val="2844039967"/>
                    </a:ext>
                  </a:extLst>
                </a:gridCol>
                <a:gridCol w="1219200">
                  <a:extLst>
                    <a:ext uri="{9D8B030D-6E8A-4147-A177-3AD203B41FA5}">
                      <a16:colId xmlns="" xmlns:a16="http://schemas.microsoft.com/office/drawing/2014/main" val="1015028086"/>
                    </a:ext>
                  </a:extLst>
                </a:gridCol>
                <a:gridCol w="1219200">
                  <a:extLst>
                    <a:ext uri="{9D8B030D-6E8A-4147-A177-3AD203B41FA5}">
                      <a16:colId xmlns="" xmlns:a16="http://schemas.microsoft.com/office/drawing/2014/main" val="607467797"/>
                    </a:ext>
                  </a:extLst>
                </a:gridCol>
              </a:tblGrid>
              <a:tr h="370840">
                <a:tc>
                  <a:txBody>
                    <a:bodyPr/>
                    <a:lstStyle/>
                    <a:p>
                      <a:endParaRPr lang="zh-TW" altLang="en-US" dirty="0"/>
                    </a:p>
                  </a:txBody>
                  <a:tcPr/>
                </a:tc>
                <a:tc>
                  <a:txBody>
                    <a:bodyPr/>
                    <a:lstStyle/>
                    <a:p>
                      <a:r>
                        <a:rPr lang="en-US" altLang="zh-TW" dirty="0" smtClean="0"/>
                        <a:t>A</a:t>
                      </a:r>
                      <a:r>
                        <a:rPr lang="zh-TW" altLang="en-US" dirty="0" smtClean="0"/>
                        <a:t>國中</a:t>
                      </a:r>
                      <a:endParaRPr lang="zh-TW" altLang="en-US" dirty="0"/>
                    </a:p>
                  </a:txBody>
                  <a:tcPr/>
                </a:tc>
                <a:tc>
                  <a:txBody>
                    <a:bodyPr/>
                    <a:lstStyle/>
                    <a:p>
                      <a:r>
                        <a:rPr lang="en-US" altLang="zh-TW" dirty="0" smtClean="0"/>
                        <a:t>B</a:t>
                      </a:r>
                      <a:r>
                        <a:rPr lang="zh-TW" altLang="en-US" dirty="0" smtClean="0"/>
                        <a:t>國中</a:t>
                      </a:r>
                      <a:endParaRPr lang="zh-TW" altLang="en-US" dirty="0"/>
                    </a:p>
                  </a:txBody>
                  <a:tcPr/>
                </a:tc>
                <a:tc>
                  <a:txBody>
                    <a:bodyPr/>
                    <a:lstStyle/>
                    <a:p>
                      <a:r>
                        <a:rPr lang="en-US" altLang="zh-TW" dirty="0" smtClean="0"/>
                        <a:t>C</a:t>
                      </a:r>
                      <a:r>
                        <a:rPr lang="zh-TW" altLang="en-US" dirty="0" smtClean="0"/>
                        <a:t>國中</a:t>
                      </a:r>
                      <a:endParaRPr lang="zh-TW" altLang="en-US" dirty="0"/>
                    </a:p>
                  </a:txBody>
                  <a:tcPr/>
                </a:tc>
                <a:tc>
                  <a:txBody>
                    <a:bodyPr/>
                    <a:lstStyle/>
                    <a:p>
                      <a:r>
                        <a:rPr lang="en-US" altLang="zh-TW" dirty="0" smtClean="0"/>
                        <a:t>D</a:t>
                      </a:r>
                      <a:r>
                        <a:rPr lang="zh-TW" altLang="en-US" dirty="0" smtClean="0"/>
                        <a:t>國中</a:t>
                      </a:r>
                      <a:endParaRPr lang="zh-TW" altLang="en-US" dirty="0"/>
                    </a:p>
                  </a:txBody>
                  <a:tcPr/>
                </a:tc>
                <a:extLst>
                  <a:ext uri="{0D108BD9-81ED-4DB2-BD59-A6C34878D82A}">
                    <a16:rowId xmlns="" xmlns:a16="http://schemas.microsoft.com/office/drawing/2014/main" val="3988714768"/>
                  </a:ext>
                </a:extLst>
              </a:tr>
              <a:tr h="370840">
                <a:tc>
                  <a:txBody>
                    <a:bodyPr/>
                    <a:lstStyle/>
                    <a:p>
                      <a:r>
                        <a:rPr lang="zh-TW" altLang="en-US" dirty="0" smtClean="0"/>
                        <a:t>實質</a:t>
                      </a:r>
                      <a:endParaRPr lang="en-US" altLang="zh-TW" dirty="0" smtClean="0"/>
                    </a:p>
                    <a:p>
                      <a:r>
                        <a:rPr lang="zh-TW" altLang="en-US" dirty="0" smtClean="0"/>
                        <a:t>轉銜人數</a:t>
                      </a:r>
                      <a:endParaRPr lang="en-US" altLang="zh-TW" dirty="0" smtClean="0"/>
                    </a:p>
                  </a:txBody>
                  <a:tcPr/>
                </a:tc>
                <a:tc>
                  <a:txBody>
                    <a:bodyPr/>
                    <a:lstStyle/>
                    <a:p>
                      <a:r>
                        <a:rPr lang="en-US" altLang="zh-TW" dirty="0" smtClean="0"/>
                        <a:t>5</a:t>
                      </a:r>
                      <a:endParaRPr lang="zh-TW" altLang="en-US" dirty="0"/>
                    </a:p>
                  </a:txBody>
                  <a:tcPr/>
                </a:tc>
                <a:tc>
                  <a:txBody>
                    <a:bodyPr/>
                    <a:lstStyle/>
                    <a:p>
                      <a:r>
                        <a:rPr lang="en-US" altLang="zh-TW" dirty="0" smtClean="0"/>
                        <a:t>1</a:t>
                      </a:r>
                      <a:endParaRPr lang="zh-TW" altLang="en-US" dirty="0"/>
                    </a:p>
                  </a:txBody>
                  <a:tcPr/>
                </a:tc>
                <a:tc>
                  <a:txBody>
                    <a:bodyPr/>
                    <a:lstStyle/>
                    <a:p>
                      <a:r>
                        <a:rPr lang="en-US" altLang="zh-TW" dirty="0" smtClean="0"/>
                        <a:t>2</a:t>
                      </a:r>
                      <a:endParaRPr lang="zh-TW" altLang="en-US" dirty="0"/>
                    </a:p>
                  </a:txBody>
                  <a:tcPr/>
                </a:tc>
                <a:tc>
                  <a:txBody>
                    <a:bodyPr/>
                    <a:lstStyle/>
                    <a:p>
                      <a:r>
                        <a:rPr lang="en-US" altLang="zh-TW" dirty="0" smtClean="0"/>
                        <a:t>1</a:t>
                      </a:r>
                      <a:endParaRPr lang="zh-TW" altLang="en-US" dirty="0"/>
                    </a:p>
                  </a:txBody>
                  <a:tcPr/>
                </a:tc>
                <a:extLst>
                  <a:ext uri="{0D108BD9-81ED-4DB2-BD59-A6C34878D82A}">
                    <a16:rowId xmlns="" xmlns:a16="http://schemas.microsoft.com/office/drawing/2014/main" val="3636869944"/>
                  </a:ext>
                </a:extLst>
              </a:tr>
            </a:tbl>
          </a:graphicData>
        </a:graphic>
      </p:graphicFrame>
    </p:spTree>
    <p:extLst>
      <p:ext uri="{BB962C8B-B14F-4D97-AF65-F5344CB8AC3E}">
        <p14:creationId xmlns:p14="http://schemas.microsoft.com/office/powerpoint/2010/main" val="120094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r"/>
            <a:r>
              <a:rPr lang="zh-TW" altLang="en-US" dirty="0">
                <a:solidFill>
                  <a:srgbClr val="FF0000"/>
                </a:solidFill>
              </a:rPr>
              <a:t>小小提醒</a:t>
            </a:r>
            <a:r>
              <a:rPr lang="en-US" altLang="zh-TW" dirty="0">
                <a:solidFill>
                  <a:srgbClr val="FF0000"/>
                </a:solidFill>
              </a:rPr>
              <a:t>…</a:t>
            </a:r>
            <a:endParaRPr lang="zh-TW" altLang="en-US" dirty="0">
              <a:solidFill>
                <a:srgbClr val="FF0000"/>
              </a:solidFill>
            </a:endParaRPr>
          </a:p>
        </p:txBody>
      </p:sp>
      <p:sp>
        <p:nvSpPr>
          <p:cNvPr id="3" name="內容版面配置區 2"/>
          <p:cNvSpPr>
            <a:spLocks noGrp="1"/>
          </p:cNvSpPr>
          <p:nvPr>
            <p:ph idx="1"/>
          </p:nvPr>
        </p:nvSpPr>
        <p:spPr>
          <a:xfrm>
            <a:off x="438355" y="1418704"/>
            <a:ext cx="8579296" cy="5517231"/>
          </a:xfrm>
        </p:spPr>
        <p:txBody>
          <a:bodyPr/>
          <a:lstStyle/>
          <a:p>
            <a:pPr>
              <a:buFont typeface="Arial" panose="020B0604020202020204" pitchFamily="34" charset="0"/>
              <a:buChar char="•"/>
            </a:pPr>
            <a:r>
              <a:rPr lang="zh-TW" altLang="en-US" dirty="0"/>
              <a:t>學期間轉銜</a:t>
            </a:r>
            <a:r>
              <a:rPr lang="en-US" altLang="zh-TW" dirty="0"/>
              <a:t>(</a:t>
            </a:r>
            <a:r>
              <a:rPr lang="zh-TW" altLang="en-US" dirty="0"/>
              <a:t>轉學生</a:t>
            </a:r>
            <a:r>
              <a:rPr lang="en-US" altLang="zh-TW" dirty="0"/>
              <a:t>)</a:t>
            </a:r>
            <a:r>
              <a:rPr lang="zh-TW" altLang="en-US" dirty="0"/>
              <a:t>，如有輔導服務需求，仍需進行系統轉銜。</a:t>
            </a:r>
            <a:endParaRPr lang="en-US" altLang="zh-TW" dirty="0"/>
          </a:p>
          <a:p>
            <a:pPr>
              <a:buFont typeface="Arial" panose="020B0604020202020204" pitchFamily="34" charset="0"/>
              <a:buChar char="•"/>
            </a:pPr>
            <a:r>
              <a:rPr lang="zh-TW" altLang="en-US" dirty="0"/>
              <a:t>轉銜過程中，可視需求召開跨校轉銜會議。</a:t>
            </a:r>
            <a:endParaRPr lang="en-US" altLang="zh-TW" dirty="0"/>
          </a:p>
          <a:p>
            <a:pPr>
              <a:buFont typeface="Arial" panose="020B0604020202020204" pitchFamily="34" charset="0"/>
              <a:buChar char="•"/>
            </a:pPr>
            <a:r>
              <a:rPr lang="zh-TW" altLang="en-US" dirty="0"/>
              <a:t>特教生除了特教通報網，如有輔導服務需求，仍需進行系統或實質轉銜。</a:t>
            </a:r>
            <a:endParaRPr lang="en-US" altLang="zh-TW" dirty="0"/>
          </a:p>
          <a:p>
            <a:pPr>
              <a:buFont typeface="Arial" panose="020B0604020202020204" pitchFamily="34" charset="0"/>
              <a:buChar char="•"/>
            </a:pPr>
            <a:r>
              <a:rPr lang="zh-TW" altLang="en-US" dirty="0"/>
              <a:t>學籍異動學生</a:t>
            </a:r>
            <a:r>
              <a:rPr lang="en-US" altLang="zh-TW" dirty="0"/>
              <a:t>:</a:t>
            </a:r>
            <a:r>
              <a:rPr lang="zh-TW" altLang="en-US" dirty="0"/>
              <a:t>如</a:t>
            </a:r>
            <a:r>
              <a:rPr lang="en-US" altLang="zh-TW" dirty="0"/>
              <a:t>:</a:t>
            </a:r>
            <a:r>
              <a:rPr lang="zh-TW" altLang="en-US" dirty="0"/>
              <a:t>慈輝生、中途學校學生，系統通報由學生學籍所在</a:t>
            </a:r>
            <a:r>
              <a:rPr lang="en-US" altLang="zh-TW" dirty="0"/>
              <a:t>(</a:t>
            </a:r>
            <a:r>
              <a:rPr lang="zh-TW" altLang="en-US" dirty="0"/>
              <a:t>國中</a:t>
            </a:r>
            <a:r>
              <a:rPr lang="en-US" altLang="zh-TW" dirty="0"/>
              <a:t>)</a:t>
            </a:r>
            <a:r>
              <a:rPr lang="zh-TW" altLang="en-US" dirty="0"/>
              <a:t>學校辦理。</a:t>
            </a:r>
            <a:endParaRPr lang="en-US" altLang="zh-TW" dirty="0"/>
          </a:p>
          <a:p>
            <a:pPr marL="0" indent="0">
              <a:buNone/>
            </a:pPr>
            <a:r>
              <a:rPr lang="zh-TW" altLang="en-US" sz="2000" dirty="0"/>
              <a:t>如</a:t>
            </a:r>
            <a:r>
              <a:rPr lang="en-US" altLang="zh-TW" sz="2000" dirty="0"/>
              <a:t>:00</a:t>
            </a:r>
            <a:r>
              <a:rPr lang="zh-TW" altLang="en-US" sz="2000" dirty="0"/>
              <a:t>國小畢業生入慈輝班，系統通報時，即填報學生學籍所在之國中</a:t>
            </a:r>
            <a:r>
              <a:rPr lang="en-US" altLang="zh-TW" sz="2000" dirty="0"/>
              <a:t>(A</a:t>
            </a:r>
            <a:r>
              <a:rPr lang="zh-TW" altLang="en-US" sz="2000" dirty="0"/>
              <a:t>校</a:t>
            </a:r>
            <a:r>
              <a:rPr lang="en-US" altLang="zh-TW" sz="2000" dirty="0"/>
              <a:t>)</a:t>
            </a:r>
            <a:r>
              <a:rPr lang="zh-TW" altLang="en-US" sz="2000" dirty="0"/>
              <a:t>，該生轉學或升學時之系統通報，仍由</a:t>
            </a:r>
            <a:r>
              <a:rPr lang="en-US" altLang="zh-TW" sz="2000" dirty="0"/>
              <a:t>A</a:t>
            </a:r>
            <a:r>
              <a:rPr lang="zh-TW" altLang="en-US" sz="2000" dirty="0"/>
              <a:t>校辦理。</a:t>
            </a:r>
          </a:p>
        </p:txBody>
      </p:sp>
    </p:spTree>
    <p:extLst>
      <p:ext uri="{BB962C8B-B14F-4D97-AF65-F5344CB8AC3E}">
        <p14:creationId xmlns:p14="http://schemas.microsoft.com/office/powerpoint/2010/main" val="3986364800"/>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MSC_MS_EA_Home_ID01">
  <a:themeElements>
    <a:clrScheme name="Dragon">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SC_MS_EA_Home_ID01">
  <a:themeElements>
    <a:clrScheme name="Dragon">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公正">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公正">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公正">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file>

<file path=customXml/item2.xml><?xml version="1.0" encoding="utf-8"?>
<ct:contentTypeSchema xmlns:ct="http://schemas.microsoft.com/office/2006/metadata/contentType" xmlns:ma="http://schemas.microsoft.com/office/2006/metadata/properties/metaAttributes" ct:_="" ma:_="" ma:contentTypeName="TemplateFile" ma:contentTypeID="0x0101009D4095AFEE790E42B52CF3AD35B999BF040086E71550AC00CE488731BAE03648ABFB" ma:contentTypeVersion="44" ma:contentTypeDescription="Create a new document." ma:contentTypeScope="" ma:versionID="1d44da85a5bf7933ae9a3747c4ad8ba3"/>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1AB9D5C-6C02-43A2-93FD-9640A660B644}">
  <ds:schemaRefs>
    <ds:schemaRef ds:uri="http://schemas.microsoft.com/office/2006/metadata/properties"/>
    <ds:schemaRef ds:uri="http://www.w3.org/2000/xmlns/"/>
    <ds:schemaRef ds:uri="http://schemas.microsoft.com/office/infopath/2007/PartnerControls"/>
  </ds:schemaRefs>
</ds:datastoreItem>
</file>

<file path=customXml/itemProps2.xml><?xml version="1.0" encoding="utf-8"?>
<ds:datastoreItem xmlns:ds="http://schemas.openxmlformats.org/officeDocument/2006/customXml" ds:itemID="{3C2B678B-0E5F-43E0-9654-F0F5DD447457}">
  <ds:schemaRefs>
    <ds:schemaRef ds:uri="http://schemas.microsoft.com/office/2006/metadata/contentType"/>
    <ds:schemaRef ds:uri="http://schemas.microsoft.com/office/2006/metadata/properties/metaAttributes"/>
    <ds:schemaRef ds:uri="http://www.w3.org/2000/xmlns/"/>
  </ds:schemaRefs>
</ds:datastoreItem>
</file>

<file path=customXml/itemProps3.xml><?xml version="1.0" encoding="utf-8"?>
<ds:datastoreItem xmlns:ds="http://schemas.openxmlformats.org/officeDocument/2006/customXml" ds:itemID="{CFF1C971-9969-4248-859A-A7549B41EE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MSC_MS_EA_Home_ID01</Template>
  <TotalTime>0</TotalTime>
  <Words>5688</Words>
  <Application>Microsoft Office PowerPoint</Application>
  <PresentationFormat>如螢幕大小 (4:3)</PresentationFormat>
  <Paragraphs>761</Paragraphs>
  <Slides>85</Slides>
  <Notes>10</Notes>
  <HiddenSlides>0</HiddenSlides>
  <MMClips>0</MMClips>
  <ScaleCrop>false</ScaleCrop>
  <HeadingPairs>
    <vt:vector size="6" baseType="variant">
      <vt:variant>
        <vt:lpstr>佈景主題</vt:lpstr>
      </vt:variant>
      <vt:variant>
        <vt:i4>4</vt:i4>
      </vt:variant>
      <vt:variant>
        <vt:lpstr>內嵌 OLE 伺服程式</vt:lpstr>
      </vt:variant>
      <vt:variant>
        <vt:i4>1</vt:i4>
      </vt:variant>
      <vt:variant>
        <vt:lpstr>投影片標題</vt:lpstr>
      </vt:variant>
      <vt:variant>
        <vt:i4>85</vt:i4>
      </vt:variant>
    </vt:vector>
  </HeadingPairs>
  <TitlesOfParts>
    <vt:vector size="90" baseType="lpstr">
      <vt:lpstr>MSC_MS_EA_Home_ID01</vt:lpstr>
      <vt:lpstr>1_MSC_MS_EA_Home_ID01</vt:lpstr>
      <vt:lpstr>公正</vt:lpstr>
      <vt:lpstr>Office 佈景主題</vt:lpstr>
      <vt:lpstr>點陣圖影像</vt:lpstr>
      <vt:lpstr>108年 學生轉銜輔導及服務機制運作</vt:lpstr>
      <vt:lpstr>簡報大綱</vt:lpstr>
      <vt:lpstr>PowerPoint 簡報</vt:lpstr>
      <vt:lpstr>轉銜類型</vt:lpstr>
      <vt:lpstr>PowerPoint 簡報</vt:lpstr>
      <vt:lpstr>PowerPoint 簡報</vt:lpstr>
      <vt:lpstr>PowerPoint 簡報</vt:lpstr>
      <vt:lpstr>PowerPoint 簡報</vt:lpstr>
      <vt:lpstr>小小提醒…</vt:lpstr>
      <vt:lpstr>PowerPoint 簡報</vt:lpstr>
      <vt:lpstr>PowerPoint 簡報</vt:lpstr>
      <vt:lpstr>PowerPoint 簡報</vt:lpstr>
      <vt:lpstr>PowerPoint 簡報</vt:lpstr>
      <vt:lpstr>PowerPoint 簡報</vt:lpstr>
      <vt:lpstr>運作方式 基礎概念</vt:lpstr>
      <vt:lpstr>不只是信任～更是專業整合</vt:lpstr>
      <vt:lpstr>運作方式 實務操作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教育部轉銜系統</vt:lpstr>
      <vt:lpstr>學生轉銜輔導及服務通報系統案 系統操作說明</vt:lpstr>
      <vt:lpstr>大綱</vt:lpstr>
      <vt:lpstr>壹、專案概述</vt:lpstr>
      <vt:lpstr>壹、專案概述</vt:lpstr>
      <vt:lpstr>貳、系統架構</vt:lpstr>
      <vt:lpstr>貳、系統架構</vt:lpstr>
      <vt:lpstr>貳、系統架構</vt:lpstr>
      <vt:lpstr>貳、系統架構</vt:lpstr>
      <vt:lpstr>貳、系統架構</vt:lpstr>
      <vt:lpstr>參、功能介紹</vt:lpstr>
      <vt:lpstr>參、功能介紹</vt:lpstr>
      <vt:lpstr>參、功能介紹</vt:lpstr>
      <vt:lpstr>參、功能介紹</vt:lpstr>
      <vt:lpstr>參、功能介紹</vt:lpstr>
      <vt:lpstr>參、功能介紹</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肆、功能操作說明</vt:lpstr>
      <vt:lpstr>PowerPoint 簡報</vt:lpstr>
      <vt:lpstr>PowerPoint 簡報</vt:lpstr>
      <vt:lpstr>PowerPoint 簡報</vt:lpstr>
      <vt:lpstr>肆、功能操作說明</vt:lpstr>
      <vt:lpstr>肆、功能操作說明</vt:lpstr>
      <vt:lpstr>PowerPoint 簡報</vt:lpstr>
      <vt:lpstr>分組座談</vt:lpstr>
      <vt:lpstr>討論事項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108年 學生轉銜輔導及服務機制運作</dc:title>
  <dc:creator/>
  <cp:lastModifiedBy/>
  <cp:revision>2</cp:revision>
  <dcterms:created xsi:type="dcterms:W3CDTF">2010-07-02T04:13:11Z</dcterms:created>
  <dcterms:modified xsi:type="dcterms:W3CDTF">2019-03-11T07:34:30Z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TC103626589990</vt:lpwstr>
  </property>
</Properties>
</file>