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3" r:id="rId2"/>
    <p:sldId id="294" r:id="rId3"/>
    <p:sldId id="264" r:id="rId4"/>
    <p:sldId id="268" r:id="rId5"/>
    <p:sldId id="296" r:id="rId6"/>
    <p:sldId id="297" r:id="rId7"/>
    <p:sldId id="267" r:id="rId8"/>
    <p:sldId id="272" r:id="rId9"/>
    <p:sldId id="286" r:id="rId10"/>
    <p:sldId id="287" r:id="rId11"/>
    <p:sldId id="274" r:id="rId12"/>
    <p:sldId id="271" r:id="rId13"/>
    <p:sldId id="273" r:id="rId14"/>
    <p:sldId id="275" r:id="rId15"/>
    <p:sldId id="276" r:id="rId16"/>
    <p:sldId id="277" r:id="rId17"/>
    <p:sldId id="288" r:id="rId18"/>
    <p:sldId id="279" r:id="rId19"/>
    <p:sldId id="280" r:id="rId20"/>
    <p:sldId id="281" r:id="rId21"/>
    <p:sldId id="282" r:id="rId22"/>
    <p:sldId id="284" r:id="rId23"/>
    <p:sldId id="283" r:id="rId24"/>
    <p:sldId id="290" r:id="rId25"/>
    <p:sldId id="291" r:id="rId26"/>
    <p:sldId id="295" r:id="rId27"/>
    <p:sldId id="289" r:id="rId28"/>
    <p:sldId id="292" r:id="rId29"/>
    <p:sldId id="293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10F0"/>
    <a:srgbClr val="9933FF"/>
    <a:srgbClr val="009900"/>
    <a:srgbClr val="FF9999"/>
    <a:srgbClr val="CC0099"/>
    <a:srgbClr val="FFCC66"/>
    <a:srgbClr val="0099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5" autoAdjust="0"/>
    <p:restoredTop sz="86452" autoAdjust="0"/>
  </p:normalViewPr>
  <p:slideViewPr>
    <p:cSldViewPr>
      <p:cViewPr>
        <p:scale>
          <a:sx n="60" d="100"/>
          <a:sy n="60" d="100"/>
        </p:scale>
        <p:origin x="-1192" y="-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A077A-7890-457A-B52B-2E9E2867E612}" type="doc">
      <dgm:prSet loTypeId="urn:microsoft.com/office/officeart/2005/8/layout/vList3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BE9608-5FBC-45C0-91CB-78171925BAA2}">
      <dgm:prSet phldrT="[文字]" custT="1"/>
      <dgm:spPr/>
      <dgm:t>
        <a:bodyPr/>
        <a:lstStyle/>
        <a:p>
          <a:pPr algn="l"/>
          <a:r>
            <a:rPr lang="zh-TW" altLang="en-US" sz="23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一、結合學校品德自主管理</a:t>
          </a:r>
          <a:endParaRPr lang="zh-TW" altLang="en-US" sz="23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A7F1AC1-0895-4499-B4D6-062C1D6DA5E7}" type="parTrans" cxnId="{68D51E67-0A01-4495-BF7C-E349C063C2F7}">
      <dgm:prSet/>
      <dgm:spPr/>
      <dgm:t>
        <a:bodyPr/>
        <a:lstStyle/>
        <a:p>
          <a:endParaRPr lang="zh-TW" altLang="en-US"/>
        </a:p>
      </dgm:t>
    </dgm:pt>
    <dgm:pt modelId="{73D7B434-7934-4515-8F88-1A4B7E235472}" type="sibTrans" cxnId="{68D51E67-0A01-4495-BF7C-E349C063C2F7}">
      <dgm:prSet/>
      <dgm:spPr/>
      <dgm:t>
        <a:bodyPr/>
        <a:lstStyle/>
        <a:p>
          <a:endParaRPr lang="zh-TW" altLang="en-US"/>
        </a:p>
      </dgm:t>
    </dgm:pt>
    <dgm:pt modelId="{24E1B3DA-4653-4955-AC53-126DFE515FCB}">
      <dgm:prSet phldrT="[文字]" custT="1"/>
      <dgm:spPr/>
      <dgm:t>
        <a:bodyPr/>
        <a:lstStyle/>
        <a:p>
          <a:pPr algn="l" eaLnBrk="1" latinLnBrk="0"/>
          <a:r>
            <a:rPr lang="zh-TW" altLang="en-US" sz="23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二、課堂教學、活動融入</a:t>
          </a:r>
          <a:endParaRPr lang="zh-TW" altLang="en-US" sz="23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C4E1F78-30F7-4739-9D09-D415748F04E7}" type="parTrans" cxnId="{3A6CD12A-A79A-4F1D-9D90-755039FD0ECE}">
      <dgm:prSet/>
      <dgm:spPr/>
      <dgm:t>
        <a:bodyPr/>
        <a:lstStyle/>
        <a:p>
          <a:endParaRPr lang="zh-TW" altLang="en-US"/>
        </a:p>
      </dgm:t>
    </dgm:pt>
    <dgm:pt modelId="{FB8BBE6A-D51E-4A66-A29D-4A2CE2321D1B}" type="sibTrans" cxnId="{3A6CD12A-A79A-4F1D-9D90-755039FD0ECE}">
      <dgm:prSet/>
      <dgm:spPr/>
      <dgm:t>
        <a:bodyPr/>
        <a:lstStyle/>
        <a:p>
          <a:endParaRPr lang="zh-TW" altLang="en-US"/>
        </a:p>
      </dgm:t>
    </dgm:pt>
    <dgm:pt modelId="{FB8CE039-4033-44B3-AA98-6E1EE9A23AF2}">
      <dgm:prSet phldrT="[文字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3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三、結合戶外教育、活動競賽</a:t>
          </a:r>
        </a:p>
      </dgm:t>
    </dgm:pt>
    <dgm:pt modelId="{BD089962-2FAB-4E27-B021-5B030DD4CAB0}" type="parTrans" cxnId="{28FFD964-B7ED-4628-94A3-7C6D5D093029}">
      <dgm:prSet/>
      <dgm:spPr/>
      <dgm:t>
        <a:bodyPr/>
        <a:lstStyle/>
        <a:p>
          <a:endParaRPr lang="zh-TW" altLang="en-US"/>
        </a:p>
      </dgm:t>
    </dgm:pt>
    <dgm:pt modelId="{E8729DE7-60FB-4E4E-9A82-99AEEA5A5D7E}" type="sibTrans" cxnId="{28FFD964-B7ED-4628-94A3-7C6D5D093029}">
      <dgm:prSet/>
      <dgm:spPr/>
      <dgm:t>
        <a:bodyPr/>
        <a:lstStyle/>
        <a:p>
          <a:endParaRPr lang="zh-TW" altLang="en-US"/>
        </a:p>
      </dgm:t>
    </dgm:pt>
    <dgm:pt modelId="{AAD9B1A2-6A26-4C75-9593-2C46282FF2DA}">
      <dgm:prSet phldrT="[文字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3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四、學校學生服務團隊</a:t>
          </a:r>
        </a:p>
      </dgm:t>
    </dgm:pt>
    <dgm:pt modelId="{9C5302C6-A4A3-435C-81F7-9B51856FA259}" type="parTrans" cxnId="{99D9A3A3-B3DF-42FC-A005-4A23B5ED58BB}">
      <dgm:prSet/>
      <dgm:spPr/>
      <dgm:t>
        <a:bodyPr/>
        <a:lstStyle/>
        <a:p>
          <a:endParaRPr lang="zh-TW" altLang="en-US"/>
        </a:p>
      </dgm:t>
    </dgm:pt>
    <dgm:pt modelId="{A907118F-2C82-46B1-9C8D-AC83807CC393}" type="sibTrans" cxnId="{99D9A3A3-B3DF-42FC-A005-4A23B5ED58BB}">
      <dgm:prSet/>
      <dgm:spPr/>
      <dgm:t>
        <a:bodyPr/>
        <a:lstStyle/>
        <a:p>
          <a:endParaRPr lang="zh-TW" altLang="en-US"/>
        </a:p>
      </dgm:t>
    </dgm:pt>
    <dgm:pt modelId="{3A7CD552-119E-4C57-B43C-719BFA22D234}" type="pres">
      <dgm:prSet presAssocID="{D9BA077A-7890-457A-B52B-2E9E2867E61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8C88FDF-2DF5-47A1-BB0F-59685F451382}" type="pres">
      <dgm:prSet presAssocID="{72BE9608-5FBC-45C0-91CB-78171925BAA2}" presName="composite" presStyleCnt="0"/>
      <dgm:spPr/>
      <dgm:t>
        <a:bodyPr/>
        <a:lstStyle/>
        <a:p>
          <a:endParaRPr lang="zh-TW" altLang="en-US"/>
        </a:p>
      </dgm:t>
    </dgm:pt>
    <dgm:pt modelId="{F063FA4C-40D2-4D4B-8E48-72453AF91CAC}" type="pres">
      <dgm:prSet presAssocID="{72BE9608-5FBC-45C0-91CB-78171925BAA2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E4CE57BF-B3E2-4486-B33F-47FB706523CA}" type="pres">
      <dgm:prSet presAssocID="{72BE9608-5FBC-45C0-91CB-78171925BAA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C7DDEB-7F20-4348-A350-5170462516DA}" type="pres">
      <dgm:prSet presAssocID="{73D7B434-7934-4515-8F88-1A4B7E235472}" presName="spacing" presStyleCnt="0"/>
      <dgm:spPr/>
      <dgm:t>
        <a:bodyPr/>
        <a:lstStyle/>
        <a:p>
          <a:endParaRPr lang="zh-TW" altLang="en-US"/>
        </a:p>
      </dgm:t>
    </dgm:pt>
    <dgm:pt modelId="{7AD11ECF-0FBC-4BF2-9982-8A95AFCAD69F}" type="pres">
      <dgm:prSet presAssocID="{24E1B3DA-4653-4955-AC53-126DFE515FCB}" presName="composite" presStyleCnt="0"/>
      <dgm:spPr/>
      <dgm:t>
        <a:bodyPr/>
        <a:lstStyle/>
        <a:p>
          <a:endParaRPr lang="zh-TW" altLang="en-US"/>
        </a:p>
      </dgm:t>
    </dgm:pt>
    <dgm:pt modelId="{20A92CAC-12C0-4D38-B0CC-80DC4AD5A1B9}" type="pres">
      <dgm:prSet presAssocID="{24E1B3DA-4653-4955-AC53-126DFE515FCB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6247825D-0BB6-4F42-8008-59E4B963015D}" type="pres">
      <dgm:prSet presAssocID="{24E1B3DA-4653-4955-AC53-126DFE515FCB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8EC11A-C54F-4AAD-A737-5907A9778B13}" type="pres">
      <dgm:prSet presAssocID="{FB8BBE6A-D51E-4A66-A29D-4A2CE2321D1B}" presName="spacing" presStyleCnt="0"/>
      <dgm:spPr/>
      <dgm:t>
        <a:bodyPr/>
        <a:lstStyle/>
        <a:p>
          <a:endParaRPr lang="zh-TW" altLang="en-US"/>
        </a:p>
      </dgm:t>
    </dgm:pt>
    <dgm:pt modelId="{900E80BF-30A4-4EC9-8C88-20ADFDC97135}" type="pres">
      <dgm:prSet presAssocID="{FB8CE039-4033-44B3-AA98-6E1EE9A23AF2}" presName="composite" presStyleCnt="0"/>
      <dgm:spPr/>
      <dgm:t>
        <a:bodyPr/>
        <a:lstStyle/>
        <a:p>
          <a:endParaRPr lang="zh-TW" altLang="en-US"/>
        </a:p>
      </dgm:t>
    </dgm:pt>
    <dgm:pt modelId="{E221B929-A404-4A18-8680-91538C1DD111}" type="pres">
      <dgm:prSet presAssocID="{FB8CE039-4033-44B3-AA98-6E1EE9A23AF2}" presName="imgShp" presStyleLbl="fgImgPlace1" presStyleIdx="2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AF7AD1BF-58E9-4DF1-85A6-3CCDAF481039}" type="pres">
      <dgm:prSet presAssocID="{FB8CE039-4033-44B3-AA98-6E1EE9A23AF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B0F2E-6ACA-439F-AFC5-FA6B756A3515}" type="pres">
      <dgm:prSet presAssocID="{E8729DE7-60FB-4E4E-9A82-99AEEA5A5D7E}" presName="spacing" presStyleCnt="0"/>
      <dgm:spPr/>
      <dgm:t>
        <a:bodyPr/>
        <a:lstStyle/>
        <a:p>
          <a:endParaRPr lang="zh-TW" altLang="en-US"/>
        </a:p>
      </dgm:t>
    </dgm:pt>
    <dgm:pt modelId="{965B5667-10CE-4987-8035-22A3D6367372}" type="pres">
      <dgm:prSet presAssocID="{AAD9B1A2-6A26-4C75-9593-2C46282FF2DA}" presName="composite" presStyleCnt="0"/>
      <dgm:spPr/>
      <dgm:t>
        <a:bodyPr/>
        <a:lstStyle/>
        <a:p>
          <a:endParaRPr lang="zh-TW" altLang="en-US"/>
        </a:p>
      </dgm:t>
    </dgm:pt>
    <dgm:pt modelId="{C55D3219-FCA8-482F-B450-ECB6AE3CF3BC}" type="pres">
      <dgm:prSet presAssocID="{AAD9B1A2-6A26-4C75-9593-2C46282FF2DA}" presName="imgShp" presStyleLbl="fgImgPlace1" presStyleIdx="3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7DCB5FE6-AD69-431F-A43A-14C707546CCE}" type="pres">
      <dgm:prSet presAssocID="{AAD9B1A2-6A26-4C75-9593-2C46282FF2DA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37D8D47-BCEA-4D86-BA47-DF4EE76B13D3}" type="presOf" srcId="{24E1B3DA-4653-4955-AC53-126DFE515FCB}" destId="{6247825D-0BB6-4F42-8008-59E4B963015D}" srcOrd="0" destOrd="0" presId="urn:microsoft.com/office/officeart/2005/8/layout/vList3#1"/>
    <dgm:cxn modelId="{894B3A9D-108A-4352-968A-E79CF3E5A6F7}" type="presOf" srcId="{FB8CE039-4033-44B3-AA98-6E1EE9A23AF2}" destId="{AF7AD1BF-58E9-4DF1-85A6-3CCDAF481039}" srcOrd="0" destOrd="0" presId="urn:microsoft.com/office/officeart/2005/8/layout/vList3#1"/>
    <dgm:cxn modelId="{68D51E67-0A01-4495-BF7C-E349C063C2F7}" srcId="{D9BA077A-7890-457A-B52B-2E9E2867E612}" destId="{72BE9608-5FBC-45C0-91CB-78171925BAA2}" srcOrd="0" destOrd="0" parTransId="{CA7F1AC1-0895-4499-B4D6-062C1D6DA5E7}" sibTransId="{73D7B434-7934-4515-8F88-1A4B7E235472}"/>
    <dgm:cxn modelId="{28FFD964-B7ED-4628-94A3-7C6D5D093029}" srcId="{D9BA077A-7890-457A-B52B-2E9E2867E612}" destId="{FB8CE039-4033-44B3-AA98-6E1EE9A23AF2}" srcOrd="2" destOrd="0" parTransId="{BD089962-2FAB-4E27-B021-5B030DD4CAB0}" sibTransId="{E8729DE7-60FB-4E4E-9A82-99AEEA5A5D7E}"/>
    <dgm:cxn modelId="{3A6CD12A-A79A-4F1D-9D90-755039FD0ECE}" srcId="{D9BA077A-7890-457A-B52B-2E9E2867E612}" destId="{24E1B3DA-4653-4955-AC53-126DFE515FCB}" srcOrd="1" destOrd="0" parTransId="{8C4E1F78-30F7-4739-9D09-D415748F04E7}" sibTransId="{FB8BBE6A-D51E-4A66-A29D-4A2CE2321D1B}"/>
    <dgm:cxn modelId="{8DB4CA71-8BA9-400C-946B-74E69C79C7E1}" type="presOf" srcId="{D9BA077A-7890-457A-B52B-2E9E2867E612}" destId="{3A7CD552-119E-4C57-B43C-719BFA22D234}" srcOrd="0" destOrd="0" presId="urn:microsoft.com/office/officeart/2005/8/layout/vList3#1"/>
    <dgm:cxn modelId="{AF317891-48D8-49B9-845A-1E6DCE6C6552}" type="presOf" srcId="{72BE9608-5FBC-45C0-91CB-78171925BAA2}" destId="{E4CE57BF-B3E2-4486-B33F-47FB706523CA}" srcOrd="0" destOrd="0" presId="urn:microsoft.com/office/officeart/2005/8/layout/vList3#1"/>
    <dgm:cxn modelId="{0608EBDE-D3CE-47B5-9359-7CE3E2322203}" type="presOf" srcId="{AAD9B1A2-6A26-4C75-9593-2C46282FF2DA}" destId="{7DCB5FE6-AD69-431F-A43A-14C707546CCE}" srcOrd="0" destOrd="0" presId="urn:microsoft.com/office/officeart/2005/8/layout/vList3#1"/>
    <dgm:cxn modelId="{99D9A3A3-B3DF-42FC-A005-4A23B5ED58BB}" srcId="{D9BA077A-7890-457A-B52B-2E9E2867E612}" destId="{AAD9B1A2-6A26-4C75-9593-2C46282FF2DA}" srcOrd="3" destOrd="0" parTransId="{9C5302C6-A4A3-435C-81F7-9B51856FA259}" sibTransId="{A907118F-2C82-46B1-9C8D-AC83807CC393}"/>
    <dgm:cxn modelId="{EAFE5778-1B73-4B28-9095-1558758EC1CD}" type="presParOf" srcId="{3A7CD552-119E-4C57-B43C-719BFA22D234}" destId="{28C88FDF-2DF5-47A1-BB0F-59685F451382}" srcOrd="0" destOrd="0" presId="urn:microsoft.com/office/officeart/2005/8/layout/vList3#1"/>
    <dgm:cxn modelId="{AC3D2998-ABAE-4BC8-8AE5-FC41EA5F1E93}" type="presParOf" srcId="{28C88FDF-2DF5-47A1-BB0F-59685F451382}" destId="{F063FA4C-40D2-4D4B-8E48-72453AF91CAC}" srcOrd="0" destOrd="0" presId="urn:microsoft.com/office/officeart/2005/8/layout/vList3#1"/>
    <dgm:cxn modelId="{CC3DD4B1-F7B4-4344-AB47-86D180BC2CAA}" type="presParOf" srcId="{28C88FDF-2DF5-47A1-BB0F-59685F451382}" destId="{E4CE57BF-B3E2-4486-B33F-47FB706523CA}" srcOrd="1" destOrd="0" presId="urn:microsoft.com/office/officeart/2005/8/layout/vList3#1"/>
    <dgm:cxn modelId="{CFC46BD7-C571-4F15-9250-479FBAA82B91}" type="presParOf" srcId="{3A7CD552-119E-4C57-B43C-719BFA22D234}" destId="{E8C7DDEB-7F20-4348-A350-5170462516DA}" srcOrd="1" destOrd="0" presId="urn:microsoft.com/office/officeart/2005/8/layout/vList3#1"/>
    <dgm:cxn modelId="{D247DE2C-62AD-4AE1-B93C-3D554F405D23}" type="presParOf" srcId="{3A7CD552-119E-4C57-B43C-719BFA22D234}" destId="{7AD11ECF-0FBC-4BF2-9982-8A95AFCAD69F}" srcOrd="2" destOrd="0" presId="urn:microsoft.com/office/officeart/2005/8/layout/vList3#1"/>
    <dgm:cxn modelId="{F538B91E-969C-410A-ADA1-0528C5E14341}" type="presParOf" srcId="{7AD11ECF-0FBC-4BF2-9982-8A95AFCAD69F}" destId="{20A92CAC-12C0-4D38-B0CC-80DC4AD5A1B9}" srcOrd="0" destOrd="0" presId="urn:microsoft.com/office/officeart/2005/8/layout/vList3#1"/>
    <dgm:cxn modelId="{35FA383A-C3D6-4ABC-AA8B-1F6D70CC29FF}" type="presParOf" srcId="{7AD11ECF-0FBC-4BF2-9982-8A95AFCAD69F}" destId="{6247825D-0BB6-4F42-8008-59E4B963015D}" srcOrd="1" destOrd="0" presId="urn:microsoft.com/office/officeart/2005/8/layout/vList3#1"/>
    <dgm:cxn modelId="{CF91D3CF-E570-42A7-8AE2-7A2D57F6F60F}" type="presParOf" srcId="{3A7CD552-119E-4C57-B43C-719BFA22D234}" destId="{E98EC11A-C54F-4AAD-A737-5907A9778B13}" srcOrd="3" destOrd="0" presId="urn:microsoft.com/office/officeart/2005/8/layout/vList3#1"/>
    <dgm:cxn modelId="{7C80098F-A5AA-4E57-AC2E-559509D9A3C5}" type="presParOf" srcId="{3A7CD552-119E-4C57-B43C-719BFA22D234}" destId="{900E80BF-30A4-4EC9-8C88-20ADFDC97135}" srcOrd="4" destOrd="0" presId="urn:microsoft.com/office/officeart/2005/8/layout/vList3#1"/>
    <dgm:cxn modelId="{2EA8978C-E144-4165-AE86-DC5DD136707D}" type="presParOf" srcId="{900E80BF-30A4-4EC9-8C88-20ADFDC97135}" destId="{E221B929-A404-4A18-8680-91538C1DD111}" srcOrd="0" destOrd="0" presId="urn:microsoft.com/office/officeart/2005/8/layout/vList3#1"/>
    <dgm:cxn modelId="{C0B91E29-7147-43B9-BE43-1AEC587B9E41}" type="presParOf" srcId="{900E80BF-30A4-4EC9-8C88-20ADFDC97135}" destId="{AF7AD1BF-58E9-4DF1-85A6-3CCDAF481039}" srcOrd="1" destOrd="0" presId="urn:microsoft.com/office/officeart/2005/8/layout/vList3#1"/>
    <dgm:cxn modelId="{BE83059A-7B3F-4F95-B4E2-E14EEC8857FA}" type="presParOf" srcId="{3A7CD552-119E-4C57-B43C-719BFA22D234}" destId="{B4FB0F2E-6ACA-439F-AFC5-FA6B756A3515}" srcOrd="5" destOrd="0" presId="urn:microsoft.com/office/officeart/2005/8/layout/vList3#1"/>
    <dgm:cxn modelId="{9E18E965-57BD-4220-8FDD-93626581C621}" type="presParOf" srcId="{3A7CD552-119E-4C57-B43C-719BFA22D234}" destId="{965B5667-10CE-4987-8035-22A3D6367372}" srcOrd="6" destOrd="0" presId="urn:microsoft.com/office/officeart/2005/8/layout/vList3#1"/>
    <dgm:cxn modelId="{D2BB436B-8E53-4040-A2B8-C4E9203B6060}" type="presParOf" srcId="{965B5667-10CE-4987-8035-22A3D6367372}" destId="{C55D3219-FCA8-482F-B450-ECB6AE3CF3BC}" srcOrd="0" destOrd="0" presId="urn:microsoft.com/office/officeart/2005/8/layout/vList3#1"/>
    <dgm:cxn modelId="{07617C04-C49A-4D1B-B90D-39B490786A2D}" type="presParOf" srcId="{965B5667-10CE-4987-8035-22A3D6367372}" destId="{7DCB5FE6-AD69-431F-A43A-14C707546CC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E57BF-B3E2-4486-B33F-47FB706523CA}">
      <dsp:nvSpPr>
        <dsp:cNvPr id="0" name=""/>
        <dsp:cNvSpPr/>
      </dsp:nvSpPr>
      <dsp:spPr>
        <a:xfrm rot="10800000">
          <a:off x="1429321" y="2109"/>
          <a:ext cx="4692761" cy="98924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228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一、結合學校品德自主管理</a:t>
          </a:r>
          <a:endParaRPr lang="zh-TW" altLang="en-US" sz="23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1676631" y="2109"/>
        <a:ext cx="4445451" cy="989241"/>
      </dsp:txXfrm>
    </dsp:sp>
    <dsp:sp modelId="{F063FA4C-40D2-4D4B-8E48-72453AF91CAC}">
      <dsp:nvSpPr>
        <dsp:cNvPr id="0" name=""/>
        <dsp:cNvSpPr/>
      </dsp:nvSpPr>
      <dsp:spPr>
        <a:xfrm>
          <a:off x="934700" y="2109"/>
          <a:ext cx="989241" cy="98924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7825D-0BB6-4F42-8008-59E4B963015D}">
      <dsp:nvSpPr>
        <dsp:cNvPr id="0" name=""/>
        <dsp:cNvSpPr/>
      </dsp:nvSpPr>
      <dsp:spPr>
        <a:xfrm rot="10800000">
          <a:off x="1429321" y="1286647"/>
          <a:ext cx="4692761" cy="98924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228" tIns="87630" rIns="163576" bIns="87630" numCol="1" spcCol="1270" anchor="ctr" anchorCtr="0">
          <a:noAutofit/>
        </a:bodyPr>
        <a:lstStyle/>
        <a:p>
          <a:pPr lvl="0" algn="l" defTabSz="10223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二、課堂教學、活動融入</a:t>
          </a:r>
          <a:endParaRPr lang="zh-TW" altLang="en-US" sz="23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1676631" y="1286647"/>
        <a:ext cx="4445451" cy="989241"/>
      </dsp:txXfrm>
    </dsp:sp>
    <dsp:sp modelId="{20A92CAC-12C0-4D38-B0CC-80DC4AD5A1B9}">
      <dsp:nvSpPr>
        <dsp:cNvPr id="0" name=""/>
        <dsp:cNvSpPr/>
      </dsp:nvSpPr>
      <dsp:spPr>
        <a:xfrm>
          <a:off x="934700" y="1286647"/>
          <a:ext cx="989241" cy="98924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AD1BF-58E9-4DF1-85A6-3CCDAF481039}">
      <dsp:nvSpPr>
        <dsp:cNvPr id="0" name=""/>
        <dsp:cNvSpPr/>
      </dsp:nvSpPr>
      <dsp:spPr>
        <a:xfrm rot="10800000">
          <a:off x="1429321" y="2571185"/>
          <a:ext cx="4692761" cy="98924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228" tIns="87630" rIns="163576" bIns="876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三、結合戶外教育、活動競賽</a:t>
          </a:r>
        </a:p>
      </dsp:txBody>
      <dsp:txXfrm rot="10800000">
        <a:off x="1676631" y="2571185"/>
        <a:ext cx="4445451" cy="989241"/>
      </dsp:txXfrm>
    </dsp:sp>
    <dsp:sp modelId="{E221B929-A404-4A18-8680-91538C1DD111}">
      <dsp:nvSpPr>
        <dsp:cNvPr id="0" name=""/>
        <dsp:cNvSpPr/>
      </dsp:nvSpPr>
      <dsp:spPr>
        <a:xfrm>
          <a:off x="934700" y="2571185"/>
          <a:ext cx="989241" cy="98924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B5FE6-AD69-431F-A43A-14C707546CCE}">
      <dsp:nvSpPr>
        <dsp:cNvPr id="0" name=""/>
        <dsp:cNvSpPr/>
      </dsp:nvSpPr>
      <dsp:spPr>
        <a:xfrm rot="10800000">
          <a:off x="1429321" y="3855723"/>
          <a:ext cx="4692761" cy="98924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228" tIns="87630" rIns="163576" bIns="8763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3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四、學校學生服務團隊</a:t>
          </a:r>
        </a:p>
      </dsp:txBody>
      <dsp:txXfrm rot="10800000">
        <a:off x="1676631" y="3855723"/>
        <a:ext cx="4445451" cy="989241"/>
      </dsp:txXfrm>
    </dsp:sp>
    <dsp:sp modelId="{C55D3219-FCA8-482F-B450-ECB6AE3CF3BC}">
      <dsp:nvSpPr>
        <dsp:cNvPr id="0" name=""/>
        <dsp:cNvSpPr/>
      </dsp:nvSpPr>
      <dsp:spPr>
        <a:xfrm>
          <a:off x="934700" y="3855723"/>
          <a:ext cx="989241" cy="98924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363C3-E614-48B2-8990-A800528FC004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8F908-44C9-421B-9582-3154400D91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95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8F908-44C9-421B-9582-3154400D91C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9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8F908-44C9-421B-9582-3154400D91C0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7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2018/4/15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/>
          <p:cNvSpPr>
            <a:spLocks noGrp="1"/>
          </p:cNvSpPr>
          <p:nvPr>
            <p:ph type="ctrTitle"/>
          </p:nvPr>
        </p:nvSpPr>
        <p:spPr>
          <a:xfrm>
            <a:off x="1480120" y="3573016"/>
            <a:ext cx="3739952" cy="792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合作助人</a:t>
            </a:r>
          </a:p>
        </p:txBody>
      </p:sp>
      <p:sp>
        <p:nvSpPr>
          <p:cNvPr id="2" name="矩形 1"/>
          <p:cNvSpPr/>
          <p:nvPr/>
        </p:nvSpPr>
        <p:spPr>
          <a:xfrm>
            <a:off x="841901" y="2852936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新北市板橋區海山國小</a:t>
            </a:r>
            <a:endParaRPr lang="zh-TW" altLang="en-US" sz="40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622052"/>
            <a:ext cx="2529595" cy="43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92637"/>
            <a:ext cx="2544589" cy="3392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0872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課堂教學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欣賞戲劇後思考合作的重要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r="12276"/>
          <a:stretch/>
        </p:blipFill>
        <p:spPr>
          <a:xfrm>
            <a:off x="5841615" y="1686141"/>
            <a:ext cx="2978857" cy="3327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/>
          <a:stretch/>
        </p:blipFill>
        <p:spPr>
          <a:xfrm>
            <a:off x="3203848" y="1543427"/>
            <a:ext cx="2376264" cy="395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3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64" y="2245057"/>
            <a:ext cx="4038600" cy="2264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62880" y="5578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課堂教學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分組複習，協助學生更加了解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2" y="2060848"/>
            <a:ext cx="3936076" cy="295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7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573416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課堂教學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合作完成一件作品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3970784" cy="297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52" y="1783357"/>
            <a:ext cx="339654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40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6" y="1772816"/>
            <a:ext cx="3966592" cy="297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活動宣導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結合活動宣導落實合作助人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2832962" cy="3777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467544" y="486916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結合把飯吃光光活動，學習</a:t>
            </a:r>
            <a:r>
              <a:rPr lang="zh-TW" altLang="en-US" dirty="0"/>
              <a:t>洗米</a:t>
            </a:r>
            <a:r>
              <a:rPr lang="zh-TW" altLang="en-US" dirty="0" smtClean="0"/>
              <a:t>煮飯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39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9" y="1916832"/>
            <a:ext cx="4294745" cy="2414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038600" cy="2688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615975"/>
            <a:ext cx="8229600" cy="1012825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班級情境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結合班級生活情境學習互助合作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096">
            <a:off x="300951" y="4456677"/>
            <a:ext cx="1952863" cy="21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49376"/>
            <a:ext cx="3526543" cy="19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5935"/>
            <a:ext cx="3550914" cy="2663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950912" y="5578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班級情境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結合班級生活情境學習互助合作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61993" y="4396462"/>
            <a:ext cx="300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幫忙班級搬書袋、收作業</a:t>
            </a:r>
          </a:p>
        </p:txBody>
      </p:sp>
    </p:spTree>
    <p:extLst>
      <p:ext uri="{BB962C8B-B14F-4D97-AF65-F5344CB8AC3E}">
        <p14:creationId xmlns:p14="http://schemas.microsoft.com/office/powerpoint/2010/main" val="3492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18864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班級情境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結合班級生活情境學習互助合作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61344"/>
            <a:ext cx="4038600" cy="227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899592" y="4941168"/>
            <a:ext cx="326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結合聖誕節合作完成薑餅屋</a:t>
            </a: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3056"/>
            <a:ext cx="4104456" cy="230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4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2472930" y="1556792"/>
            <a:ext cx="4692761" cy="989241"/>
            <a:chOff x="1429321" y="2571185"/>
            <a:chExt cx="4692761" cy="989241"/>
          </a:xfrm>
        </p:grpSpPr>
        <p:sp>
          <p:nvSpPr>
            <p:cNvPr id="16" name="五邊形 15"/>
            <p:cNvSpPr/>
            <p:nvPr/>
          </p:nvSpPr>
          <p:spPr>
            <a:xfrm rot="10800000">
              <a:off x="1429321" y="2571185"/>
              <a:ext cx="4692761" cy="98924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五邊形 4"/>
            <p:cNvSpPr/>
            <p:nvPr/>
          </p:nvSpPr>
          <p:spPr>
            <a:xfrm rot="21600000">
              <a:off x="1676631" y="2571185"/>
              <a:ext cx="4445451" cy="989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6228" tIns="87630" rIns="163576" bIns="8763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300" kern="12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三、結合戶外教育、活動競賽</a:t>
              </a:r>
            </a:p>
          </p:txBody>
        </p:sp>
      </p:grpSp>
      <p:sp>
        <p:nvSpPr>
          <p:cNvPr id="15" name="橢圓 14"/>
          <p:cNvSpPr/>
          <p:nvPr/>
        </p:nvSpPr>
        <p:spPr>
          <a:xfrm>
            <a:off x="1978309" y="1556792"/>
            <a:ext cx="989241" cy="9892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文字方塊 21"/>
          <p:cNvSpPr txBox="1"/>
          <p:nvPr/>
        </p:nvSpPr>
        <p:spPr>
          <a:xfrm>
            <a:off x="2123728" y="2996952"/>
            <a:ext cx="640871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班級生活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，也透由戶外教育的活動，讓學生體認到如何互助合作去幫助別人，或是大家共同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完成一個目標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透過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參加校內、校外體育活動競賽，讓學生除了從中磨練心性，也同時練習與別人合作。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94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戶外教育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0" y="1556792"/>
            <a:ext cx="3462536" cy="268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56" y="1628800"/>
            <a:ext cx="4038600" cy="204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/>
          <p:cNvSpPr txBox="1"/>
          <p:nvPr/>
        </p:nvSpPr>
        <p:spPr>
          <a:xfrm>
            <a:off x="3203848" y="4581128"/>
            <a:ext cx="2749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到托老中心與老人同樂</a:t>
            </a:r>
          </a:p>
        </p:txBody>
      </p:sp>
    </p:spTree>
    <p:extLst>
      <p:ext uri="{BB962C8B-B14F-4D97-AF65-F5344CB8AC3E}">
        <p14:creationId xmlns:p14="http://schemas.microsoft.com/office/powerpoint/2010/main" val="35450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4038600" cy="229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038600" cy="230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戶外教育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843808" y="4869160"/>
            <a:ext cx="351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學生至創世基金會關懷植物人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275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俗諺說，助人為快樂之本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269880" y="2611938"/>
            <a:ext cx="6853158" cy="707886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000" b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科學</a:t>
            </a:r>
            <a:r>
              <a:rPr lang="zh-TW" altLang="en-US" sz="40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更證明了助人為演化之本</a:t>
            </a:r>
          </a:p>
        </p:txBody>
      </p:sp>
    </p:spTree>
    <p:extLst>
      <p:ext uri="{BB962C8B-B14F-4D97-AF65-F5344CB8AC3E}">
        <p14:creationId xmlns:p14="http://schemas.microsoft.com/office/powerpoint/2010/main" val="11271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3072656" cy="409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戶外教育</a:t>
            </a:r>
          </a:p>
        </p:txBody>
      </p:sp>
      <p:pic>
        <p:nvPicPr>
          <p:cNvPr id="1026" name="Picture 2" descr="龍門戶外教育 (122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47878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文字方塊 6"/>
          <p:cNvSpPr txBox="1"/>
          <p:nvPr/>
        </p:nvSpPr>
        <p:spPr>
          <a:xfrm>
            <a:off x="3851920" y="4365104"/>
            <a:ext cx="505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戶外教育學生互相幫助、發揮團隊合作力量</a:t>
            </a:r>
          </a:p>
        </p:txBody>
      </p:sp>
    </p:spTree>
    <p:extLst>
      <p:ext uri="{BB962C8B-B14F-4D97-AF65-F5344CB8AC3E}">
        <p14:creationId xmlns:p14="http://schemas.microsoft.com/office/powerpoint/2010/main" val="39292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038600" cy="2691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281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戶外教育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547664" y="511712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透過活動，讓學生彼此溝通協調</a:t>
            </a:r>
            <a:r>
              <a:rPr lang="zh-TW" altLang="en-US" dirty="0" smtClean="0"/>
              <a:t>，共同完成</a:t>
            </a:r>
            <a:r>
              <a:rPr lang="zh-TW" altLang="en-US" dirty="0"/>
              <a:t>目標</a:t>
            </a:r>
          </a:p>
        </p:txBody>
      </p:sp>
    </p:spTree>
    <p:extLst>
      <p:ext uri="{BB962C8B-B14F-4D97-AF65-F5344CB8AC3E}">
        <p14:creationId xmlns:p14="http://schemas.microsoft.com/office/powerpoint/2010/main" val="21533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活動競賽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8780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字方塊 11"/>
          <p:cNvSpPr txBox="1"/>
          <p:nvPr/>
        </p:nvSpPr>
        <p:spPr>
          <a:xfrm>
            <a:off x="1187624" y="5428373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校內中年級舉辦運球比賽、高年級舉辦三對三籃球</a:t>
            </a:r>
            <a:r>
              <a:rPr lang="zh-TW" altLang="en-US" dirty="0" smtClean="0"/>
              <a:t>競賽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0768"/>
            <a:ext cx="3302496" cy="2476872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7433" r="13144" b="49795"/>
          <a:stretch/>
        </p:blipFill>
        <p:spPr>
          <a:xfrm>
            <a:off x="3275856" y="2588332"/>
            <a:ext cx="3272203" cy="2713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8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活動競賽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270515" cy="245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84784"/>
            <a:ext cx="3528392" cy="235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/>
          <p:cNvSpPr txBox="1"/>
          <p:nvPr/>
        </p:nvSpPr>
        <p:spPr>
          <a:xfrm>
            <a:off x="179512" y="422108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/>
            <a:r>
              <a:rPr lang="zh-TW" altLang="en-US" dirty="0"/>
              <a:t>五年級班級參加十人十一</a:t>
            </a:r>
            <a:r>
              <a:rPr lang="zh-TW" altLang="en-US" dirty="0" smtClean="0"/>
              <a:t>腳，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沒上場的同學協助搬練習器材，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在比賽當日在場邊為上場的同學加油！</a:t>
            </a:r>
            <a:endParaRPr lang="en-US" altLang="zh-TW" dirty="0" smtClean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813">
            <a:off x="5112730" y="3626793"/>
            <a:ext cx="3511929" cy="263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94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3" y="1484784"/>
            <a:ext cx="3424915" cy="2568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92" y="1412776"/>
            <a:ext cx="4038600" cy="269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活動競賽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3453472" cy="230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/>
          <p:cNvSpPr txBox="1"/>
          <p:nvPr/>
        </p:nvSpPr>
        <p:spPr>
          <a:xfrm>
            <a:off x="3779912" y="4464200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/>
            <a:r>
              <a:rPr lang="zh-TW" altLang="en-US" dirty="0" smtClean="0"/>
              <a:t>六年級</a:t>
            </a:r>
            <a:r>
              <a:rPr lang="zh-TW" altLang="en-US" dirty="0"/>
              <a:t>班級參加十人十一</a:t>
            </a:r>
            <a:r>
              <a:rPr lang="zh-TW" altLang="en-US" dirty="0" smtClean="0"/>
              <a:t>腳，</a:t>
            </a:r>
            <a:endParaRPr lang="en-US" altLang="zh-TW" dirty="0"/>
          </a:p>
          <a:p>
            <a:pPr algn="ctr"/>
            <a:r>
              <a:rPr lang="zh-TW" altLang="en-US" dirty="0" smtClean="0"/>
              <a:t>全班風雨無阻的在各種天候下練習，</a:t>
            </a:r>
            <a:endParaRPr lang="en-US" altLang="zh-TW" dirty="0" smtClean="0"/>
          </a:p>
          <a:p>
            <a:pPr algn="ctr"/>
            <a:r>
              <a:rPr lang="zh-TW" altLang="en-US" dirty="0"/>
              <a:t>最終獲得好</a:t>
            </a:r>
            <a:r>
              <a:rPr lang="zh-TW" altLang="en-US" dirty="0" smtClean="0"/>
              <a:t>成績。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9523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84784"/>
            <a:ext cx="3600400" cy="269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50">
            <a:off x="6508836" y="3961463"/>
            <a:ext cx="2561724" cy="1920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活動競賽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078513" cy="410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3613823" y="4285545"/>
            <a:ext cx="326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參加新北市樂樂棒球比賽，</a:t>
            </a:r>
            <a:endParaRPr lang="en-US" altLang="zh-TW" dirty="0"/>
          </a:p>
          <a:p>
            <a:r>
              <a:rPr lang="zh-TW" altLang="en-US" dirty="0"/>
              <a:t>在練習過程中克服問題，</a:t>
            </a:r>
            <a:endParaRPr lang="en-US" altLang="zh-TW" dirty="0"/>
          </a:p>
          <a:p>
            <a:r>
              <a:rPr lang="zh-TW" altLang="en-US" dirty="0"/>
              <a:t>提升團隊合作能力。</a:t>
            </a:r>
          </a:p>
        </p:txBody>
      </p:sp>
    </p:spTree>
    <p:extLst>
      <p:ext uri="{BB962C8B-B14F-4D97-AF65-F5344CB8AC3E}">
        <p14:creationId xmlns:p14="http://schemas.microsoft.com/office/powerpoint/2010/main" val="32563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459116" y="3212976"/>
            <a:ext cx="261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dirty="0"/>
              <a:t>實施類別：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(1)</a:t>
            </a:r>
            <a:r>
              <a:rPr lang="zh-TW" altLang="en-US" sz="1800" dirty="0"/>
              <a:t>愛心小老師</a:t>
            </a:r>
            <a:endParaRPr lang="en-US" altLang="zh-TW" sz="1800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(2)</a:t>
            </a:r>
            <a:r>
              <a:rPr lang="zh-TW" altLang="en-US" sz="1800" dirty="0"/>
              <a:t>衛生服務隊</a:t>
            </a:r>
            <a:endParaRPr lang="en-US" altLang="zh-TW" sz="1800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(3)</a:t>
            </a:r>
            <a:r>
              <a:rPr lang="zh-TW" altLang="en-US" sz="1800" dirty="0"/>
              <a:t>交通服務</a:t>
            </a:r>
            <a:r>
              <a:rPr lang="zh-TW" altLang="en-US" sz="1800" dirty="0" smtClean="0"/>
              <a:t>隊</a:t>
            </a:r>
            <a:endParaRPr lang="en-US" altLang="zh-TW" sz="1800" dirty="0" smtClean="0"/>
          </a:p>
        </p:txBody>
      </p:sp>
      <p:grpSp>
        <p:nvGrpSpPr>
          <p:cNvPr id="14" name="群組 13"/>
          <p:cNvGrpSpPr/>
          <p:nvPr/>
        </p:nvGrpSpPr>
        <p:grpSpPr>
          <a:xfrm>
            <a:off x="2472930" y="1916832"/>
            <a:ext cx="4692761" cy="989241"/>
            <a:chOff x="1429321" y="3855723"/>
            <a:chExt cx="4692761" cy="989241"/>
          </a:xfrm>
        </p:grpSpPr>
        <p:sp>
          <p:nvSpPr>
            <p:cNvPr id="16" name="五邊形 15"/>
            <p:cNvSpPr/>
            <p:nvPr/>
          </p:nvSpPr>
          <p:spPr>
            <a:xfrm rot="10800000">
              <a:off x="1429321" y="3855723"/>
              <a:ext cx="4692761" cy="98924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五邊形 4"/>
            <p:cNvSpPr/>
            <p:nvPr/>
          </p:nvSpPr>
          <p:spPr>
            <a:xfrm rot="21600000">
              <a:off x="1676631" y="3855723"/>
              <a:ext cx="4445451" cy="989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6228" tIns="87630" rIns="163576" bIns="8763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300" kern="12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四、學校學生服務團隊</a:t>
              </a:r>
            </a:p>
          </p:txBody>
        </p:sp>
      </p:grpSp>
      <p:sp>
        <p:nvSpPr>
          <p:cNvPr id="15" name="橢圓 14"/>
          <p:cNvSpPr/>
          <p:nvPr/>
        </p:nvSpPr>
        <p:spPr>
          <a:xfrm>
            <a:off x="1978309" y="1916832"/>
            <a:ext cx="989241" cy="989241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027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愛心小老師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93096"/>
            <a:ext cx="2249488" cy="224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41674"/>
            <a:ext cx="3604458" cy="239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/>
          <p:cNvSpPr txBox="1"/>
          <p:nvPr/>
        </p:nvSpPr>
        <p:spPr>
          <a:xfrm>
            <a:off x="3195517" y="4593322"/>
            <a:ext cx="4544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愛心小老師進行培訓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並於新生開學後一個月至一年級班上協助新生盡早適應學校生活。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37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衛生服務隊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1344"/>
            <a:ext cx="4166614" cy="234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02" y="1661344"/>
            <a:ext cx="4166614" cy="234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977">
            <a:off x="5410769" y="4655812"/>
            <a:ext cx="3163844" cy="177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/>
          <p:cNvSpPr txBox="1"/>
          <p:nvPr/>
        </p:nvSpPr>
        <p:spPr>
          <a:xfrm>
            <a:off x="177527" y="4483278"/>
            <a:ext cx="4544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衛生服務隊於午休</a:t>
            </a:r>
            <a:r>
              <a:rPr lang="zh-TW" altLang="en-US" dirty="0" smtClean="0"/>
              <a:t>時間合作整修</a:t>
            </a:r>
            <a:r>
              <a:rPr lang="zh-TW" altLang="en-US" dirty="0"/>
              <a:t>掃具</a:t>
            </a:r>
            <a:r>
              <a:rPr lang="zh-TW" altLang="en-US" dirty="0" smtClean="0"/>
              <a:t>、清理</a:t>
            </a:r>
            <a:r>
              <a:rPr lang="zh-TW" altLang="en-US" dirty="0"/>
              <a:t>樓梯、撿拾校園垃圾</a:t>
            </a:r>
            <a:r>
              <a:rPr lang="zh-TW" altLang="en-US" dirty="0" smtClean="0"/>
              <a:t>等，</a:t>
            </a:r>
            <a:endParaRPr lang="en-US" altLang="zh-TW" dirty="0" smtClean="0"/>
          </a:p>
          <a:p>
            <a:r>
              <a:rPr lang="zh-TW" altLang="en-US" dirty="0" smtClean="0"/>
              <a:t>協助學校維持整潔。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9443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4" y="1445320"/>
            <a:ext cx="4038600" cy="227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038600" cy="227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交通服務隊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659">
            <a:off x="5366750" y="4110524"/>
            <a:ext cx="3545310" cy="199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/>
          <p:cNvSpPr txBox="1"/>
          <p:nvPr/>
        </p:nvSpPr>
        <p:spPr>
          <a:xfrm>
            <a:off x="355655" y="4377298"/>
            <a:ext cx="4288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班級</a:t>
            </a:r>
            <a:r>
              <a:rPr lang="zh-TW" altLang="en-US" dirty="0" smtClean="0"/>
              <a:t>輪流值勤</a:t>
            </a:r>
            <a:r>
              <a:rPr lang="zh-TW" altLang="en-US" dirty="0"/>
              <a:t>交通服務隊勤務，</a:t>
            </a:r>
            <a:endParaRPr lang="en-US" altLang="zh-TW" dirty="0"/>
          </a:p>
          <a:p>
            <a:r>
              <a:rPr lang="zh-TW" altLang="en-US" dirty="0"/>
              <a:t>協助學校維持上下學秩序</a:t>
            </a:r>
          </a:p>
        </p:txBody>
      </p:sp>
    </p:spTree>
    <p:extLst>
      <p:ext uri="{BB962C8B-B14F-4D97-AF65-F5344CB8AC3E}">
        <p14:creationId xmlns:p14="http://schemas.microsoft.com/office/powerpoint/2010/main" val="298927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35696" y="548680"/>
            <a:ext cx="5688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000" b="1" dirty="0">
                <a:solidFill>
                  <a:srgbClr val="7030A0"/>
                </a:solidFill>
                <a:ea typeface="標楷體" pitchFamily="65" charset="-120"/>
              </a:rPr>
              <a:t>合作助人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108252646"/>
              </p:ext>
            </p:extLst>
          </p:nvPr>
        </p:nvGraphicFramePr>
        <p:xfrm>
          <a:off x="971600" y="1412776"/>
          <a:ext cx="7056784" cy="484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8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2472930" y="1988840"/>
            <a:ext cx="4692761" cy="989241"/>
            <a:chOff x="1429321" y="2109"/>
            <a:chExt cx="4692761" cy="989241"/>
          </a:xfrm>
        </p:grpSpPr>
        <p:sp>
          <p:nvSpPr>
            <p:cNvPr id="18" name="五邊形 17"/>
            <p:cNvSpPr/>
            <p:nvPr/>
          </p:nvSpPr>
          <p:spPr>
            <a:xfrm rot="10800000">
              <a:off x="1429321" y="2109"/>
              <a:ext cx="4692761" cy="98924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五邊形 4"/>
            <p:cNvSpPr/>
            <p:nvPr/>
          </p:nvSpPr>
          <p:spPr>
            <a:xfrm rot="21600000">
              <a:off x="1676631" y="2109"/>
              <a:ext cx="4445451" cy="989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6228" tIns="87630" rIns="163576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kern="12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一、結合學校品德自主管理</a:t>
              </a:r>
              <a:endParaRPr lang="zh-TW" altLang="en-US" sz="2300" kern="1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7" name="橢圓 16"/>
          <p:cNvSpPr/>
          <p:nvPr/>
        </p:nvSpPr>
        <p:spPr>
          <a:xfrm>
            <a:off x="1978309" y="1988840"/>
            <a:ext cx="989241" cy="989241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2066008" y="3561690"/>
            <a:ext cx="53527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dirty="0" smtClean="0"/>
              <a:t>說明</a:t>
            </a:r>
            <a:r>
              <a:rPr lang="zh-TW" altLang="en-US" dirty="0"/>
              <a:t>：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(1)</a:t>
            </a:r>
            <a:r>
              <a:rPr lang="zh-TW" altLang="en-US" sz="1800" dirty="0"/>
              <a:t>學務處推動，落實各班自主檢核</a:t>
            </a:r>
            <a:endParaRPr lang="en-US" altLang="zh-TW" sz="1800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(2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訂定具體行為為目標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77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5" t="16124" r="15320" b="15969"/>
          <a:stretch/>
        </p:blipFill>
        <p:spPr bwMode="auto">
          <a:xfrm>
            <a:off x="4942008" y="1533145"/>
            <a:ext cx="3888432" cy="2419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6896" y="55780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學務處統一說明具體目標內容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1" t="19537" r="22297" b="10852"/>
          <a:stretch/>
        </p:blipFill>
        <p:spPr bwMode="auto">
          <a:xfrm>
            <a:off x="107504" y="1374604"/>
            <a:ext cx="388201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 t="28165" r="20175" b="9783"/>
          <a:stretch/>
        </p:blipFill>
        <p:spPr bwMode="auto">
          <a:xfrm rot="21215271">
            <a:off x="248510" y="3732568"/>
            <a:ext cx="4665712" cy="278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004048" y="4181018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000" dirty="0" smtClean="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對象</a:t>
            </a:r>
            <a:endParaRPr lang="zh-TW" altLang="en-US" sz="2000" dirty="0">
              <a:solidFill>
                <a:srgbClr val="701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04048" y="472514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US" altLang="zh-TW" dirty="0" smtClean="0"/>
              <a:t>(2)</a:t>
            </a:r>
            <a:r>
              <a:rPr lang="zh-TW" altLang="en-US" dirty="0" smtClean="0"/>
              <a:t>檢核</a:t>
            </a:r>
            <a:r>
              <a:rPr lang="zh-TW" altLang="en-US" dirty="0"/>
              <a:t>方式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004048" y="5261138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7010F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US" altLang="zh-TW" dirty="0" smtClean="0"/>
              <a:t>(3)</a:t>
            </a:r>
            <a:r>
              <a:rPr lang="zh-TW" altLang="en-US" dirty="0" smtClean="0"/>
              <a:t>成效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14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2472930" y="2060848"/>
            <a:ext cx="4692761" cy="989241"/>
            <a:chOff x="1429321" y="1286647"/>
            <a:chExt cx="4692761" cy="989241"/>
          </a:xfrm>
        </p:grpSpPr>
        <p:sp>
          <p:nvSpPr>
            <p:cNvPr id="15" name="五邊形 14"/>
            <p:cNvSpPr/>
            <p:nvPr/>
          </p:nvSpPr>
          <p:spPr>
            <a:xfrm rot="10800000">
              <a:off x="1429321" y="1286647"/>
              <a:ext cx="4692761" cy="98924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五邊形 4"/>
            <p:cNvSpPr/>
            <p:nvPr/>
          </p:nvSpPr>
          <p:spPr>
            <a:xfrm rot="21600000">
              <a:off x="1676631" y="1286647"/>
              <a:ext cx="4445451" cy="989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6228" tIns="87630" rIns="163576" bIns="87630" numCol="1" spcCol="1270" anchor="ctr" anchorCtr="0">
              <a:noAutofit/>
            </a:bodyPr>
            <a:lstStyle/>
            <a:p>
              <a:pPr lvl="0" algn="l" defTabSz="1022350" eaLnBrk="1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kern="12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二、課堂教學、活動融入</a:t>
              </a:r>
              <a:endParaRPr lang="zh-TW" altLang="en-US" sz="2300" kern="12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1978309" y="2060848"/>
            <a:ext cx="989241" cy="989241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文字方塊 6"/>
          <p:cNvSpPr txBox="1"/>
          <p:nvPr/>
        </p:nvSpPr>
        <p:spPr>
          <a:xfrm>
            <a:off x="1744413" y="3455709"/>
            <a:ext cx="642798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實施類別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課程：課程中學習分組合作、互相協助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宣導：結合宣導主題落實合作助人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班級情境：在班級生活中落實達到境教功能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566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9672" y="778694"/>
            <a:ext cx="6048672" cy="850106"/>
          </a:xfrm>
        </p:spPr>
        <p:txBody>
          <a:bodyPr>
            <a:normAutofit fontScale="90000"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教室課程：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課程中學習分組合作、互相協助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1384"/>
            <a:ext cx="4038600" cy="227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21384"/>
            <a:ext cx="4038600" cy="227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\Desktop\106生教\品德\107年度品德分區報告\※107年度各班品德教育「合作助人」上傳※\406\406合作製作海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770">
            <a:off x="6073290" y="4499728"/>
            <a:ext cx="2608028" cy="14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38" y="2132856"/>
            <a:ext cx="4199334" cy="236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課堂教學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課堂中藉由分組討論，釐清自己的觀念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35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2042793" cy="363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06241"/>
            <a:ext cx="2016224" cy="3582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06896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課堂教學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品德聯絡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簿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提醒與反思</a:t>
            </a:r>
            <a:r>
              <a:rPr lang="zh-TW" altLang="en-US" sz="3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合作的重要</a:t>
            </a:r>
            <a:endParaRPr lang="zh-TW" altLang="en-US" sz="3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/>
          <a:stretch/>
        </p:blipFill>
        <p:spPr>
          <a:xfrm>
            <a:off x="4553063" y="1626835"/>
            <a:ext cx="3559888" cy="230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/>
          <a:stretch/>
        </p:blipFill>
        <p:spPr>
          <a:xfrm>
            <a:off x="5004048" y="4077072"/>
            <a:ext cx="3600400" cy="238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42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545</Words>
  <Application>Microsoft Office PowerPoint</Application>
  <PresentationFormat>如螢幕大小 (4:3)</PresentationFormat>
  <Paragraphs>78</Paragraphs>
  <Slides>29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佈景主題</vt:lpstr>
      <vt:lpstr>合作助人</vt:lpstr>
      <vt:lpstr>俗諺說，助人為快樂之本</vt:lpstr>
      <vt:lpstr>PowerPoint 簡報</vt:lpstr>
      <vt:lpstr>PowerPoint 簡報</vt:lpstr>
      <vt:lpstr>學務處統一說明具體目標內容</vt:lpstr>
      <vt:lpstr>PowerPoint 簡報</vt:lpstr>
      <vt:lpstr>(1)教室課程： 課程中學習分組合作、互相協助</vt:lpstr>
      <vt:lpstr>(1)課堂教學： 課堂中藉由分組討論，釐清自己的觀念</vt:lpstr>
      <vt:lpstr>(1)課堂教學： 利用品德聯絡簿提醒與反思合作的重要</vt:lpstr>
      <vt:lpstr>(1)課堂教學： 欣賞戲劇後思考合作的重要</vt:lpstr>
      <vt:lpstr>(1)課堂教學： 分組複習，協助學生更加了解</vt:lpstr>
      <vt:lpstr>(1)課堂教學： 合作完成一件作品</vt:lpstr>
      <vt:lpstr>(2)活動宣導： 結合活動宣導落實合作助人</vt:lpstr>
      <vt:lpstr>(3)班級情境： 結合班級生活情境學習互助合作</vt:lpstr>
      <vt:lpstr>(3)班級情境： 結合班級生活情境學習互助合作</vt:lpstr>
      <vt:lpstr>(3)班級情境： 結合班級生活情境學習互助合作</vt:lpstr>
      <vt:lpstr>PowerPoint 簡報</vt:lpstr>
      <vt:lpstr>(1)班級戶外教育</vt:lpstr>
      <vt:lpstr>(1)班級戶外教育</vt:lpstr>
      <vt:lpstr>(1)班級戶外教育</vt:lpstr>
      <vt:lpstr>(1)班級戶外教育</vt:lpstr>
      <vt:lpstr>(2)活動競賽</vt:lpstr>
      <vt:lpstr>(2)活動競賽</vt:lpstr>
      <vt:lpstr>(2)活動競賽</vt:lpstr>
      <vt:lpstr>(2)活動競賽</vt:lpstr>
      <vt:lpstr>PowerPoint 簡報</vt:lpstr>
      <vt:lpstr>(1)愛心小老師</vt:lpstr>
      <vt:lpstr>(2)衛生服務隊</vt:lpstr>
      <vt:lpstr>(3)交通服務隊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體育組業務報告</dc:title>
  <dc:creator>體育組</dc:creator>
  <cp:lastModifiedBy>admin</cp:lastModifiedBy>
  <cp:revision>144</cp:revision>
  <dcterms:created xsi:type="dcterms:W3CDTF">2016-08-12T05:52:45Z</dcterms:created>
  <dcterms:modified xsi:type="dcterms:W3CDTF">2018-04-15T06:48:39Z</dcterms:modified>
</cp:coreProperties>
</file>