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8" r:id="rId2"/>
    <p:sldId id="258" r:id="rId3"/>
    <p:sldId id="259" r:id="rId4"/>
    <p:sldId id="315" r:id="rId5"/>
    <p:sldId id="285" r:id="rId6"/>
    <p:sldId id="304" r:id="rId7"/>
    <p:sldId id="340" r:id="rId8"/>
    <p:sldId id="342" r:id="rId9"/>
    <p:sldId id="343" r:id="rId10"/>
    <p:sldId id="302" r:id="rId11"/>
    <p:sldId id="341" r:id="rId12"/>
    <p:sldId id="346" r:id="rId13"/>
    <p:sldId id="345" r:id="rId14"/>
    <p:sldId id="344" r:id="rId15"/>
    <p:sldId id="347" r:id="rId16"/>
    <p:sldId id="303" r:id="rId17"/>
    <p:sldId id="282" r:id="rId18"/>
  </p:sldIdLst>
  <p:sldSz cx="9144000" cy="6858000" type="screen4x3"/>
  <p:notesSz cx="6858000" cy="9144000"/>
  <p:embeddedFontLst>
    <p:embeddedFont>
      <p:font typeface="文鼎粗魏碑" panose="03000809000000000000" pitchFamily="65" charset="-120"/>
      <p:regular r:id="rId20"/>
    </p:embeddedFont>
    <p:embeddedFont>
      <p:font typeface="SetoFont" panose="02000600000000000000" pitchFamily="2" charset="-12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田氏圓筆刷体繁" panose="02000609000000000000" pitchFamily="49" charset="-128"/>
      <p:regular r:id="rId24"/>
    </p:embeddedFont>
    <p:embeddedFont>
      <p:font typeface="文鼎中隸" panose="03000609000000000000" pitchFamily="65" charset="-120"/>
      <p:regular r:id="rId25"/>
    </p:embeddedFont>
    <p:embeddedFont>
      <p:font typeface="文鼎俏黑體P" panose="040B0900000000000000" pitchFamily="82" charset="-120"/>
      <p:regular r:id="rId26"/>
    </p:embeddedFont>
    <p:embeddedFont>
      <p:font typeface="華康娃娃體W7" panose="040B0709000000000000" pitchFamily="81" charset="-120"/>
      <p:regular r:id="rId27"/>
    </p:embeddedFont>
    <p:embeddedFont>
      <p:font typeface="文鼎中黑" panose="020B0609000000000000" pitchFamily="49" charset="-120"/>
      <p:regular r:id="rId28"/>
    </p:embeddedFont>
    <p:embeddedFont>
      <p:font typeface="AaWanWan" panose="00020600040101010101" pitchFamily="18" charset="-122"/>
      <p:regular r:id="rId29"/>
    </p:embeddedFont>
    <p:embeddedFont>
      <p:font typeface="文鼎簽字筆體E" panose="04090A00000000000000" pitchFamily="82" charset="-12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EB17"/>
    <a:srgbClr val="2ED7A1"/>
    <a:srgbClr val="AADAFF"/>
    <a:srgbClr val="FBDF5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59903-E041-4E24-A9A6-3D463A7384AE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3743438-E229-4883-91C4-0FF4618FC942}">
      <dgm:prSet phldrT="[文字]"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學校簡介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0FB57DAF-2E0F-422D-A5E7-174AC84C7B6B}" type="parTrans" cxnId="{0C801697-5955-413F-B5F5-74900B45E339}">
      <dgm:prSet/>
      <dgm:spPr/>
      <dgm:t>
        <a:bodyPr/>
        <a:lstStyle/>
        <a:p>
          <a:pPr algn="ctr"/>
          <a:endParaRPr lang="zh-TW" altLang="en-US" sz="180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DC6821A6-5E44-44D4-9209-C2389BAE172F}" type="sibTrans" cxnId="{0C801697-5955-413F-B5F5-74900B45E339}">
      <dgm:prSet/>
      <dgm:spPr/>
      <dgm:t>
        <a:bodyPr/>
        <a:lstStyle/>
        <a:p>
          <a:pPr algn="ctr"/>
          <a:endParaRPr lang="zh-TW" altLang="en-US" sz="180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3AC809F3-3080-4A9A-9AA2-8E0614935BCF}">
      <dgm:prSet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理念與目標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EFC2D1F4-F3FE-48C3-8406-5FCAB93DDF34}" type="parTrans" cxnId="{0FBED683-E338-4026-B889-96580A745B7F}">
      <dgm:prSet/>
      <dgm:spPr/>
      <dgm:t>
        <a:bodyPr/>
        <a:lstStyle/>
        <a:p>
          <a:pPr algn="ctr"/>
          <a:endParaRPr lang="zh-TW" altLang="en-US" sz="180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FE67547E-0D4D-4331-B171-7A348BA217A7}" type="sibTrans" cxnId="{0FBED683-E338-4026-B889-96580A745B7F}">
      <dgm:prSet/>
      <dgm:spPr/>
      <dgm:t>
        <a:bodyPr/>
        <a:lstStyle/>
        <a:p>
          <a:pPr algn="ctr"/>
          <a:endParaRPr lang="zh-TW" altLang="en-US" sz="180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92E48140-B139-46DA-AEFE-B1C8D760F80B}">
      <dgm:prSet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創新與特色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DFED749D-0260-467B-B5B2-929B483FB041}" type="parTrans" cxnId="{75E40C33-F920-48A8-957C-39EF3B3D7704}">
      <dgm:prSet/>
      <dgm:spPr/>
      <dgm:t>
        <a:bodyPr/>
        <a:lstStyle/>
        <a:p>
          <a:endParaRPr lang="zh-TW" altLang="en-US">
            <a:ln>
              <a:solidFill>
                <a:sysClr val="windowText" lastClr="000000"/>
              </a:solidFill>
            </a:ln>
          </a:endParaRPr>
        </a:p>
      </dgm:t>
    </dgm:pt>
    <dgm:pt modelId="{06B2E283-D8FA-40B5-8BC3-57211EBC4BBF}" type="sibTrans" cxnId="{75E40C33-F920-48A8-957C-39EF3B3D7704}">
      <dgm:prSet/>
      <dgm:spPr/>
      <dgm:t>
        <a:bodyPr/>
        <a:lstStyle/>
        <a:p>
          <a:endParaRPr lang="zh-TW" altLang="en-US">
            <a:ln>
              <a:solidFill>
                <a:sysClr val="windowText" lastClr="000000"/>
              </a:solidFill>
            </a:ln>
          </a:endParaRPr>
        </a:p>
      </dgm:t>
    </dgm:pt>
    <dgm:pt modelId="{84AC9AFE-5451-4581-ACCE-65AB99C8643E}">
      <dgm:prSet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成效與推廣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D5678E41-CEA4-4CA2-86E9-B057107164F9}" type="parTrans" cxnId="{47758727-87E7-461B-9DFF-555553BD2E99}">
      <dgm:prSet/>
      <dgm:spPr/>
      <dgm:t>
        <a:bodyPr/>
        <a:lstStyle/>
        <a:p>
          <a:endParaRPr lang="zh-TW" altLang="en-US">
            <a:ln>
              <a:solidFill>
                <a:sysClr val="windowText" lastClr="000000"/>
              </a:solidFill>
            </a:ln>
          </a:endParaRPr>
        </a:p>
      </dgm:t>
    </dgm:pt>
    <dgm:pt modelId="{5F7EF283-662C-42F7-AD4F-8B568DD5D90E}" type="sibTrans" cxnId="{47758727-87E7-461B-9DFF-555553BD2E99}">
      <dgm:prSet/>
      <dgm:spPr/>
      <dgm:t>
        <a:bodyPr/>
        <a:lstStyle/>
        <a:p>
          <a:endParaRPr lang="zh-TW" altLang="en-US">
            <a:ln>
              <a:solidFill>
                <a:sysClr val="windowText" lastClr="000000"/>
              </a:solidFill>
            </a:ln>
          </a:endParaRPr>
        </a:p>
      </dgm:t>
    </dgm:pt>
    <dgm:pt modelId="{24633069-D57D-42EB-B665-323ECAE4CADD}">
      <dgm:prSet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自我檢核與省思 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FA070AF2-0A1E-4551-AB22-3FEE72790F6A}" type="parTrans" cxnId="{BF7B0156-56E8-45AC-988F-5D341D6D25CC}">
      <dgm:prSet/>
      <dgm:spPr/>
      <dgm:t>
        <a:bodyPr/>
        <a:lstStyle/>
        <a:p>
          <a:endParaRPr lang="zh-TW" altLang="en-US"/>
        </a:p>
      </dgm:t>
    </dgm:pt>
    <dgm:pt modelId="{04D9D9BE-B2ED-4829-9656-7C456D7C9598}" type="sibTrans" cxnId="{BF7B0156-56E8-45AC-988F-5D341D6D25CC}">
      <dgm:prSet/>
      <dgm:spPr/>
      <dgm:t>
        <a:bodyPr/>
        <a:lstStyle/>
        <a:p>
          <a:endParaRPr lang="zh-TW" altLang="en-US"/>
        </a:p>
      </dgm:t>
    </dgm:pt>
    <dgm:pt modelId="{6932A8E2-ABAF-4448-9D4C-FA719FEBDA0A}">
      <dgm:prSet custT="1"/>
      <dgm:spPr/>
      <dgm:t>
        <a:bodyPr/>
        <a:lstStyle/>
        <a:p>
          <a:pPr algn="ctr"/>
          <a:r>
            <a:rPr lang="zh-TW" altLang="en-US" sz="36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資源運用</a:t>
          </a:r>
          <a:endParaRPr lang="zh-TW" altLang="en-US" sz="36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gm:t>
    </dgm:pt>
    <dgm:pt modelId="{69C7DA35-BA54-40C0-B152-DB0E7A491776}" type="parTrans" cxnId="{0BED7D0A-F5E8-40BB-BED5-8C9F42766FB3}">
      <dgm:prSet/>
      <dgm:spPr/>
      <dgm:t>
        <a:bodyPr/>
        <a:lstStyle/>
        <a:p>
          <a:endParaRPr lang="zh-TW" altLang="en-US"/>
        </a:p>
      </dgm:t>
    </dgm:pt>
    <dgm:pt modelId="{24351EFD-AB75-460F-AE53-F0AA46D71204}" type="sibTrans" cxnId="{0BED7D0A-F5E8-40BB-BED5-8C9F42766FB3}">
      <dgm:prSet/>
      <dgm:spPr/>
      <dgm:t>
        <a:bodyPr/>
        <a:lstStyle/>
        <a:p>
          <a:endParaRPr lang="zh-TW" altLang="en-US"/>
        </a:p>
      </dgm:t>
    </dgm:pt>
    <dgm:pt modelId="{4BA59BE3-32A1-48D0-B82F-7E36E5938C2E}" type="pres">
      <dgm:prSet presAssocID="{1D159903-E041-4E24-A9A6-3D463A738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EAD3E9E-3E0C-4C09-A7A7-9DBB8B5833F8}" type="pres">
      <dgm:prSet presAssocID="{24633069-D57D-42EB-B665-323ECAE4CADD}" presName="boxAndChildren" presStyleCnt="0"/>
      <dgm:spPr/>
    </dgm:pt>
    <dgm:pt modelId="{3337B069-3A1D-40B7-848C-4132EA6B2049}" type="pres">
      <dgm:prSet presAssocID="{24633069-D57D-42EB-B665-323ECAE4CADD}" presName="parentTextBox" presStyleLbl="node1" presStyleIdx="0" presStyleCnt="6"/>
      <dgm:spPr/>
      <dgm:t>
        <a:bodyPr/>
        <a:lstStyle/>
        <a:p>
          <a:endParaRPr lang="zh-TW" altLang="en-US"/>
        </a:p>
      </dgm:t>
    </dgm:pt>
    <dgm:pt modelId="{CDE23AC7-AA8A-4970-9FE6-AA8FE4AC58A8}" type="pres">
      <dgm:prSet presAssocID="{5F7EF283-662C-42F7-AD4F-8B568DD5D90E}" presName="sp" presStyleCnt="0"/>
      <dgm:spPr/>
    </dgm:pt>
    <dgm:pt modelId="{6CF19260-2D63-493C-A5A6-E69FA81DDD2F}" type="pres">
      <dgm:prSet presAssocID="{84AC9AFE-5451-4581-ACCE-65AB99C8643E}" presName="arrowAndChildren" presStyleCnt="0"/>
      <dgm:spPr/>
    </dgm:pt>
    <dgm:pt modelId="{D8DF04F6-747F-4AEB-B169-E6972B3B581A}" type="pres">
      <dgm:prSet presAssocID="{84AC9AFE-5451-4581-ACCE-65AB99C8643E}" presName="parentTextArrow" presStyleLbl="node1" presStyleIdx="1" presStyleCnt="6"/>
      <dgm:spPr/>
      <dgm:t>
        <a:bodyPr/>
        <a:lstStyle/>
        <a:p>
          <a:endParaRPr lang="zh-TW" altLang="en-US"/>
        </a:p>
      </dgm:t>
    </dgm:pt>
    <dgm:pt modelId="{DF5C7A24-167C-49F0-AA0F-84DB37A842A6}" type="pres">
      <dgm:prSet presAssocID="{24351EFD-AB75-460F-AE53-F0AA46D71204}" presName="sp" presStyleCnt="0"/>
      <dgm:spPr/>
    </dgm:pt>
    <dgm:pt modelId="{38239DCD-C12A-4E50-B189-E19204FE011A}" type="pres">
      <dgm:prSet presAssocID="{6932A8E2-ABAF-4448-9D4C-FA719FEBDA0A}" presName="arrowAndChildren" presStyleCnt="0"/>
      <dgm:spPr/>
    </dgm:pt>
    <dgm:pt modelId="{703D9BB0-C5B1-4344-89C1-9DA681333F0E}" type="pres">
      <dgm:prSet presAssocID="{6932A8E2-ABAF-4448-9D4C-FA719FEBDA0A}" presName="parentTextArrow" presStyleLbl="node1" presStyleIdx="2" presStyleCnt="6"/>
      <dgm:spPr/>
      <dgm:t>
        <a:bodyPr/>
        <a:lstStyle/>
        <a:p>
          <a:endParaRPr lang="zh-TW" altLang="en-US"/>
        </a:p>
      </dgm:t>
    </dgm:pt>
    <dgm:pt modelId="{3E20D270-25FF-4D6B-9E6E-E6091D6A8146}" type="pres">
      <dgm:prSet presAssocID="{06B2E283-D8FA-40B5-8BC3-57211EBC4BBF}" presName="sp" presStyleCnt="0"/>
      <dgm:spPr/>
    </dgm:pt>
    <dgm:pt modelId="{08C96566-1156-4562-9D7F-4AEEE73AE289}" type="pres">
      <dgm:prSet presAssocID="{92E48140-B139-46DA-AEFE-B1C8D760F80B}" presName="arrowAndChildren" presStyleCnt="0"/>
      <dgm:spPr/>
    </dgm:pt>
    <dgm:pt modelId="{D550A61E-33AF-4DCC-B785-19C63259E821}" type="pres">
      <dgm:prSet presAssocID="{92E48140-B139-46DA-AEFE-B1C8D760F80B}" presName="parentTextArrow" presStyleLbl="node1" presStyleIdx="3" presStyleCnt="6"/>
      <dgm:spPr/>
      <dgm:t>
        <a:bodyPr/>
        <a:lstStyle/>
        <a:p>
          <a:endParaRPr lang="zh-TW" altLang="en-US"/>
        </a:p>
      </dgm:t>
    </dgm:pt>
    <dgm:pt modelId="{3B09FEFB-F874-4BDE-BDFF-EC62D83F31E2}" type="pres">
      <dgm:prSet presAssocID="{FE67547E-0D4D-4331-B171-7A348BA217A7}" presName="sp" presStyleCnt="0"/>
      <dgm:spPr/>
      <dgm:t>
        <a:bodyPr/>
        <a:lstStyle/>
        <a:p>
          <a:endParaRPr lang="zh-TW" altLang="en-US"/>
        </a:p>
      </dgm:t>
    </dgm:pt>
    <dgm:pt modelId="{96B4AD46-C8C0-4381-8411-AF89D99F2F51}" type="pres">
      <dgm:prSet presAssocID="{3AC809F3-3080-4A9A-9AA2-8E0614935BCF}" presName="arrowAndChildren" presStyleCnt="0"/>
      <dgm:spPr/>
      <dgm:t>
        <a:bodyPr/>
        <a:lstStyle/>
        <a:p>
          <a:endParaRPr lang="zh-TW" altLang="en-US"/>
        </a:p>
      </dgm:t>
    </dgm:pt>
    <dgm:pt modelId="{38AC8617-776A-4D84-B6FA-0FB11CF8B8E4}" type="pres">
      <dgm:prSet presAssocID="{3AC809F3-3080-4A9A-9AA2-8E0614935BCF}" presName="parentTextArrow" presStyleLbl="node1" presStyleIdx="4" presStyleCnt="6"/>
      <dgm:spPr/>
      <dgm:t>
        <a:bodyPr/>
        <a:lstStyle/>
        <a:p>
          <a:endParaRPr lang="zh-TW" altLang="en-US"/>
        </a:p>
      </dgm:t>
    </dgm:pt>
    <dgm:pt modelId="{37D5ED10-DE03-491A-934B-5A8C9F31E2FB}" type="pres">
      <dgm:prSet presAssocID="{DC6821A6-5E44-44D4-9209-C2389BAE172F}" presName="sp" presStyleCnt="0"/>
      <dgm:spPr/>
      <dgm:t>
        <a:bodyPr/>
        <a:lstStyle/>
        <a:p>
          <a:endParaRPr lang="zh-TW" altLang="en-US"/>
        </a:p>
      </dgm:t>
    </dgm:pt>
    <dgm:pt modelId="{A88FE785-68C4-40C0-8A12-9162CE8AC4B2}" type="pres">
      <dgm:prSet presAssocID="{B3743438-E229-4883-91C4-0FF4618FC942}" presName="arrowAndChildren" presStyleCnt="0"/>
      <dgm:spPr/>
      <dgm:t>
        <a:bodyPr/>
        <a:lstStyle/>
        <a:p>
          <a:endParaRPr lang="zh-TW" altLang="en-US"/>
        </a:p>
      </dgm:t>
    </dgm:pt>
    <dgm:pt modelId="{A365E10D-011E-4844-A65F-5F93BFF8C42E}" type="pres">
      <dgm:prSet presAssocID="{B3743438-E229-4883-91C4-0FF4618FC942}" presName="parentTextArrow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7D4E8A13-6898-41C5-88CF-9B2917DA758B}" type="presOf" srcId="{24633069-D57D-42EB-B665-323ECAE4CADD}" destId="{3337B069-3A1D-40B7-848C-4132EA6B2049}" srcOrd="0" destOrd="0" presId="urn:microsoft.com/office/officeart/2005/8/layout/process4"/>
    <dgm:cxn modelId="{75E40C33-F920-48A8-957C-39EF3B3D7704}" srcId="{1D159903-E041-4E24-A9A6-3D463A7384AE}" destId="{92E48140-B139-46DA-AEFE-B1C8D760F80B}" srcOrd="2" destOrd="0" parTransId="{DFED749D-0260-467B-B5B2-929B483FB041}" sibTransId="{06B2E283-D8FA-40B5-8BC3-57211EBC4BBF}"/>
    <dgm:cxn modelId="{0C801697-5955-413F-B5F5-74900B45E339}" srcId="{1D159903-E041-4E24-A9A6-3D463A7384AE}" destId="{B3743438-E229-4883-91C4-0FF4618FC942}" srcOrd="0" destOrd="0" parTransId="{0FB57DAF-2E0F-422D-A5E7-174AC84C7B6B}" sibTransId="{DC6821A6-5E44-44D4-9209-C2389BAE172F}"/>
    <dgm:cxn modelId="{EB1C88F2-0193-459B-837F-08C8E76D8911}" type="presOf" srcId="{6932A8E2-ABAF-4448-9D4C-FA719FEBDA0A}" destId="{703D9BB0-C5B1-4344-89C1-9DA681333F0E}" srcOrd="0" destOrd="0" presId="urn:microsoft.com/office/officeart/2005/8/layout/process4"/>
    <dgm:cxn modelId="{47758727-87E7-461B-9DFF-555553BD2E99}" srcId="{1D159903-E041-4E24-A9A6-3D463A7384AE}" destId="{84AC9AFE-5451-4581-ACCE-65AB99C8643E}" srcOrd="4" destOrd="0" parTransId="{D5678E41-CEA4-4CA2-86E9-B057107164F9}" sibTransId="{5F7EF283-662C-42F7-AD4F-8B568DD5D90E}"/>
    <dgm:cxn modelId="{0BED7D0A-F5E8-40BB-BED5-8C9F42766FB3}" srcId="{1D159903-E041-4E24-A9A6-3D463A7384AE}" destId="{6932A8E2-ABAF-4448-9D4C-FA719FEBDA0A}" srcOrd="3" destOrd="0" parTransId="{69C7DA35-BA54-40C0-B152-DB0E7A491776}" sibTransId="{24351EFD-AB75-460F-AE53-F0AA46D71204}"/>
    <dgm:cxn modelId="{F76F8131-0A15-4B40-B240-0CB9E11840B9}" type="presOf" srcId="{92E48140-B139-46DA-AEFE-B1C8D760F80B}" destId="{D550A61E-33AF-4DCC-B785-19C63259E821}" srcOrd="0" destOrd="0" presId="urn:microsoft.com/office/officeart/2005/8/layout/process4"/>
    <dgm:cxn modelId="{9FFF70F5-FE6B-465C-B9EA-03E1D5719148}" type="presOf" srcId="{1D159903-E041-4E24-A9A6-3D463A7384AE}" destId="{4BA59BE3-32A1-48D0-B82F-7E36E5938C2E}" srcOrd="0" destOrd="0" presId="urn:microsoft.com/office/officeart/2005/8/layout/process4"/>
    <dgm:cxn modelId="{5FF255A3-F202-4C43-8E24-A4EA5EB3C08A}" type="presOf" srcId="{3AC809F3-3080-4A9A-9AA2-8E0614935BCF}" destId="{38AC8617-776A-4D84-B6FA-0FB11CF8B8E4}" srcOrd="0" destOrd="0" presId="urn:microsoft.com/office/officeart/2005/8/layout/process4"/>
    <dgm:cxn modelId="{4218824D-F1B0-4D98-AEC6-6D8815B1705C}" type="presOf" srcId="{B3743438-E229-4883-91C4-0FF4618FC942}" destId="{A365E10D-011E-4844-A65F-5F93BFF8C42E}" srcOrd="0" destOrd="0" presId="urn:microsoft.com/office/officeart/2005/8/layout/process4"/>
    <dgm:cxn modelId="{BF7B0156-56E8-45AC-988F-5D341D6D25CC}" srcId="{1D159903-E041-4E24-A9A6-3D463A7384AE}" destId="{24633069-D57D-42EB-B665-323ECAE4CADD}" srcOrd="5" destOrd="0" parTransId="{FA070AF2-0A1E-4551-AB22-3FEE72790F6A}" sibTransId="{04D9D9BE-B2ED-4829-9656-7C456D7C9598}"/>
    <dgm:cxn modelId="{F21AD28D-DF69-49FE-B8C8-4209AEF3338C}" type="presOf" srcId="{84AC9AFE-5451-4581-ACCE-65AB99C8643E}" destId="{D8DF04F6-747F-4AEB-B169-E6972B3B581A}" srcOrd="0" destOrd="0" presId="urn:microsoft.com/office/officeart/2005/8/layout/process4"/>
    <dgm:cxn modelId="{0FBED683-E338-4026-B889-96580A745B7F}" srcId="{1D159903-E041-4E24-A9A6-3D463A7384AE}" destId="{3AC809F3-3080-4A9A-9AA2-8E0614935BCF}" srcOrd="1" destOrd="0" parTransId="{EFC2D1F4-F3FE-48C3-8406-5FCAB93DDF34}" sibTransId="{FE67547E-0D4D-4331-B171-7A348BA217A7}"/>
    <dgm:cxn modelId="{822CD03C-742C-49C7-8E35-766C16260C91}" type="presParOf" srcId="{4BA59BE3-32A1-48D0-B82F-7E36E5938C2E}" destId="{CEAD3E9E-3E0C-4C09-A7A7-9DBB8B5833F8}" srcOrd="0" destOrd="0" presId="urn:microsoft.com/office/officeart/2005/8/layout/process4"/>
    <dgm:cxn modelId="{C9382A76-28EE-4F86-8DBC-FF15872E7735}" type="presParOf" srcId="{CEAD3E9E-3E0C-4C09-A7A7-9DBB8B5833F8}" destId="{3337B069-3A1D-40B7-848C-4132EA6B2049}" srcOrd="0" destOrd="0" presId="urn:microsoft.com/office/officeart/2005/8/layout/process4"/>
    <dgm:cxn modelId="{B8DCB3B0-31C9-42F7-8C69-1943D76868A4}" type="presParOf" srcId="{4BA59BE3-32A1-48D0-B82F-7E36E5938C2E}" destId="{CDE23AC7-AA8A-4970-9FE6-AA8FE4AC58A8}" srcOrd="1" destOrd="0" presId="urn:microsoft.com/office/officeart/2005/8/layout/process4"/>
    <dgm:cxn modelId="{456FA357-3454-4977-A2D4-87558BF4FC0F}" type="presParOf" srcId="{4BA59BE3-32A1-48D0-B82F-7E36E5938C2E}" destId="{6CF19260-2D63-493C-A5A6-E69FA81DDD2F}" srcOrd="2" destOrd="0" presId="urn:microsoft.com/office/officeart/2005/8/layout/process4"/>
    <dgm:cxn modelId="{05AE3DDF-2E59-48E8-A04D-EF1902A677B0}" type="presParOf" srcId="{6CF19260-2D63-493C-A5A6-E69FA81DDD2F}" destId="{D8DF04F6-747F-4AEB-B169-E6972B3B581A}" srcOrd="0" destOrd="0" presId="urn:microsoft.com/office/officeart/2005/8/layout/process4"/>
    <dgm:cxn modelId="{42C985EE-0196-4630-B50F-008679490110}" type="presParOf" srcId="{4BA59BE3-32A1-48D0-B82F-7E36E5938C2E}" destId="{DF5C7A24-167C-49F0-AA0F-84DB37A842A6}" srcOrd="3" destOrd="0" presId="urn:microsoft.com/office/officeart/2005/8/layout/process4"/>
    <dgm:cxn modelId="{07D32B2F-B5C3-4263-B673-C554565AB33E}" type="presParOf" srcId="{4BA59BE3-32A1-48D0-B82F-7E36E5938C2E}" destId="{38239DCD-C12A-4E50-B189-E19204FE011A}" srcOrd="4" destOrd="0" presId="urn:microsoft.com/office/officeart/2005/8/layout/process4"/>
    <dgm:cxn modelId="{D809D135-941F-4F8B-8ABA-08BC4D84B0A7}" type="presParOf" srcId="{38239DCD-C12A-4E50-B189-E19204FE011A}" destId="{703D9BB0-C5B1-4344-89C1-9DA681333F0E}" srcOrd="0" destOrd="0" presId="urn:microsoft.com/office/officeart/2005/8/layout/process4"/>
    <dgm:cxn modelId="{6228BE55-7FC0-45ED-8551-C41D19218E60}" type="presParOf" srcId="{4BA59BE3-32A1-48D0-B82F-7E36E5938C2E}" destId="{3E20D270-25FF-4D6B-9E6E-E6091D6A8146}" srcOrd="5" destOrd="0" presId="urn:microsoft.com/office/officeart/2005/8/layout/process4"/>
    <dgm:cxn modelId="{150CAF5E-7BE1-4A68-9618-6B2D962FFCDB}" type="presParOf" srcId="{4BA59BE3-32A1-48D0-B82F-7E36E5938C2E}" destId="{08C96566-1156-4562-9D7F-4AEEE73AE289}" srcOrd="6" destOrd="0" presId="urn:microsoft.com/office/officeart/2005/8/layout/process4"/>
    <dgm:cxn modelId="{730D75DD-F97F-4C17-9809-B294ABDA2661}" type="presParOf" srcId="{08C96566-1156-4562-9D7F-4AEEE73AE289}" destId="{D550A61E-33AF-4DCC-B785-19C63259E821}" srcOrd="0" destOrd="0" presId="urn:microsoft.com/office/officeart/2005/8/layout/process4"/>
    <dgm:cxn modelId="{ED72CEEF-3756-4769-930B-2D381834D334}" type="presParOf" srcId="{4BA59BE3-32A1-48D0-B82F-7E36E5938C2E}" destId="{3B09FEFB-F874-4BDE-BDFF-EC62D83F31E2}" srcOrd="7" destOrd="0" presId="urn:microsoft.com/office/officeart/2005/8/layout/process4"/>
    <dgm:cxn modelId="{779F486E-BCB9-4AD9-87F3-D29BEFE35579}" type="presParOf" srcId="{4BA59BE3-32A1-48D0-B82F-7E36E5938C2E}" destId="{96B4AD46-C8C0-4381-8411-AF89D99F2F51}" srcOrd="8" destOrd="0" presId="urn:microsoft.com/office/officeart/2005/8/layout/process4"/>
    <dgm:cxn modelId="{137991AB-E6EF-421B-B45B-93627984BE75}" type="presParOf" srcId="{96B4AD46-C8C0-4381-8411-AF89D99F2F51}" destId="{38AC8617-776A-4D84-B6FA-0FB11CF8B8E4}" srcOrd="0" destOrd="0" presId="urn:microsoft.com/office/officeart/2005/8/layout/process4"/>
    <dgm:cxn modelId="{398AA6A6-1EBC-431C-879B-B9A6729C8398}" type="presParOf" srcId="{4BA59BE3-32A1-48D0-B82F-7E36E5938C2E}" destId="{37D5ED10-DE03-491A-934B-5A8C9F31E2FB}" srcOrd="9" destOrd="0" presId="urn:microsoft.com/office/officeart/2005/8/layout/process4"/>
    <dgm:cxn modelId="{E692444C-BCA1-40AF-8D14-9E468F452215}" type="presParOf" srcId="{4BA59BE3-32A1-48D0-B82F-7E36E5938C2E}" destId="{A88FE785-68C4-40C0-8A12-9162CE8AC4B2}" srcOrd="10" destOrd="0" presId="urn:microsoft.com/office/officeart/2005/8/layout/process4"/>
    <dgm:cxn modelId="{E1929CF0-CA39-4C74-84AE-D50D28D9105A}" type="presParOf" srcId="{A88FE785-68C4-40C0-8A12-9162CE8AC4B2}" destId="{A365E10D-011E-4844-A65F-5F93BFF8C42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D7E3DA-2363-4C53-A824-D05DE3409321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D4AE9DD-F499-441A-AD9A-7D3544B3C077}">
      <dgm:prSet phldrT="[文字]"/>
      <dgm:spPr/>
      <dgm:t>
        <a:bodyPr/>
        <a:lstStyle/>
        <a:p>
          <a:r>
            <a:rPr lang="zh-TW" altLang="en-US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有溫度的氛圍</a:t>
          </a:r>
          <a:endParaRPr lang="zh-TW" altLang="en-US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C3805D5B-F9D9-4061-ACBC-4A85FEE2F375}" type="parTrans" cxnId="{B274FF56-EDC9-4850-9E30-E2B0AF8C8B8A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C4476D02-0CAC-429B-B097-7A6F6F3DE4D0}" type="sibTrans" cxnId="{B274FF56-EDC9-4850-9E30-E2B0AF8C8B8A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7494C2E9-259E-42FC-9CF0-D0F1FFF623E9}">
      <dgm:prSet phldrT="[文字]"/>
      <dgm:spPr/>
      <dgm:t>
        <a:bodyPr/>
        <a:lstStyle/>
        <a:p>
          <a:r>
            <a:rPr lang="zh-TW" altLang="en-US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有豐富的資源</a:t>
          </a:r>
          <a:endParaRPr lang="zh-TW" altLang="en-US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E83EFA1B-5E1A-430E-B266-ADFFCE4E7384}" type="parTrans" cxnId="{4A06FA44-7653-496D-AAF1-16243466397E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CBF8C272-B18B-4AF0-B922-85952D02248C}" type="sibTrans" cxnId="{4A06FA44-7653-496D-AAF1-16243466397E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11EE4694-D937-476A-8F64-4CEC57753B0F}">
      <dgm:prSet phldrT="[文字]"/>
      <dgm:spPr/>
      <dgm:t>
        <a:bodyPr/>
        <a:lstStyle/>
        <a:p>
          <a:r>
            <a:rPr lang="zh-TW" altLang="en-US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有感受的體驗</a:t>
          </a:r>
          <a:endParaRPr lang="zh-TW" altLang="en-US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769BFF65-CBD4-44FE-A782-D2146A035D9B}" type="parTrans" cxnId="{2D23445A-D4A8-44F4-8380-709FE629656C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8A158525-CC91-4DFF-AAD6-27C2D8694A11}" type="sibTrans" cxnId="{2D23445A-D4A8-44F4-8380-709FE629656C}">
      <dgm:prSet/>
      <dgm:spPr/>
      <dgm:t>
        <a:bodyPr/>
        <a:lstStyle/>
        <a:p>
          <a:endParaRPr lang="zh-TW" altLang="en-US">
            <a:latin typeface="華康娃娃體W7" panose="040B0709000000000000" pitchFamily="81" charset="-120"/>
            <a:ea typeface="華康娃娃體W7" panose="040B0709000000000000" pitchFamily="81" charset="-120"/>
          </a:endParaRPr>
        </a:p>
      </dgm:t>
    </dgm:pt>
    <dgm:pt modelId="{DD651518-B74F-43C4-B926-845542462B48}" type="pres">
      <dgm:prSet presAssocID="{51D7E3DA-2363-4C53-A824-D05DE34093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48C890D-288B-4758-A155-B9E04CF5BC76}" type="pres">
      <dgm:prSet presAssocID="{FD4AE9DD-F499-441A-AD9A-7D3544B3C077}" presName="composite" presStyleCnt="0"/>
      <dgm:spPr/>
    </dgm:pt>
    <dgm:pt modelId="{0B3028C4-4B22-464F-BDF6-2E21F45A7E68}" type="pres">
      <dgm:prSet presAssocID="{FD4AE9DD-F499-441A-AD9A-7D3544B3C077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967C72E3-4350-4DC9-BADE-A8AF65816DCC}" type="pres">
      <dgm:prSet presAssocID="{FD4AE9DD-F499-441A-AD9A-7D3544B3C07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DF02F7-552E-4031-9E9B-BC8A4472557B}" type="pres">
      <dgm:prSet presAssocID="{C4476D02-0CAC-429B-B097-7A6F6F3DE4D0}" presName="spacing" presStyleCnt="0"/>
      <dgm:spPr/>
    </dgm:pt>
    <dgm:pt modelId="{94B54CC4-9333-4259-906F-F955C2B90FBE}" type="pres">
      <dgm:prSet presAssocID="{7494C2E9-259E-42FC-9CF0-D0F1FFF623E9}" presName="composite" presStyleCnt="0"/>
      <dgm:spPr/>
    </dgm:pt>
    <dgm:pt modelId="{4AE13D5B-0C12-4C18-A7BB-16250D251FA0}" type="pres">
      <dgm:prSet presAssocID="{7494C2E9-259E-42FC-9CF0-D0F1FFF623E9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FFF3BDD-7A11-46B9-9933-DCC5D7D5ED2B}" type="pres">
      <dgm:prSet presAssocID="{7494C2E9-259E-42FC-9CF0-D0F1FFF623E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EE5292-6AC4-4D78-B674-3F08714C78E8}" type="pres">
      <dgm:prSet presAssocID="{CBF8C272-B18B-4AF0-B922-85952D02248C}" presName="spacing" presStyleCnt="0"/>
      <dgm:spPr/>
    </dgm:pt>
    <dgm:pt modelId="{CFA38611-5E8D-442C-A855-551C8741529D}" type="pres">
      <dgm:prSet presAssocID="{11EE4694-D937-476A-8F64-4CEC57753B0F}" presName="composite" presStyleCnt="0"/>
      <dgm:spPr/>
    </dgm:pt>
    <dgm:pt modelId="{16AB175C-6E0B-4F90-9635-19BBCA9A15BB}" type="pres">
      <dgm:prSet presAssocID="{11EE4694-D937-476A-8F64-4CEC57753B0F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885C164-73AC-489D-BACF-1E02ECBC7305}" type="pres">
      <dgm:prSet presAssocID="{11EE4694-D937-476A-8F64-4CEC57753B0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BC26F4-2C13-4904-AF85-B609BCC121DF}" type="presOf" srcId="{7494C2E9-259E-42FC-9CF0-D0F1FFF623E9}" destId="{7FFF3BDD-7A11-46B9-9933-DCC5D7D5ED2B}" srcOrd="0" destOrd="0" presId="urn:microsoft.com/office/officeart/2005/8/layout/vList3"/>
    <dgm:cxn modelId="{4A06FA44-7653-496D-AAF1-16243466397E}" srcId="{51D7E3DA-2363-4C53-A824-D05DE3409321}" destId="{7494C2E9-259E-42FC-9CF0-D0F1FFF623E9}" srcOrd="1" destOrd="0" parTransId="{E83EFA1B-5E1A-430E-B266-ADFFCE4E7384}" sibTransId="{CBF8C272-B18B-4AF0-B922-85952D02248C}"/>
    <dgm:cxn modelId="{B274FF56-EDC9-4850-9E30-E2B0AF8C8B8A}" srcId="{51D7E3DA-2363-4C53-A824-D05DE3409321}" destId="{FD4AE9DD-F499-441A-AD9A-7D3544B3C077}" srcOrd="0" destOrd="0" parTransId="{C3805D5B-F9D9-4061-ACBC-4A85FEE2F375}" sibTransId="{C4476D02-0CAC-429B-B097-7A6F6F3DE4D0}"/>
    <dgm:cxn modelId="{B1EABA9C-A513-45E9-9944-11AC848F5EC0}" type="presOf" srcId="{51D7E3DA-2363-4C53-A824-D05DE3409321}" destId="{DD651518-B74F-43C4-B926-845542462B48}" srcOrd="0" destOrd="0" presId="urn:microsoft.com/office/officeart/2005/8/layout/vList3"/>
    <dgm:cxn modelId="{2D23445A-D4A8-44F4-8380-709FE629656C}" srcId="{51D7E3DA-2363-4C53-A824-D05DE3409321}" destId="{11EE4694-D937-476A-8F64-4CEC57753B0F}" srcOrd="2" destOrd="0" parTransId="{769BFF65-CBD4-44FE-A782-D2146A035D9B}" sibTransId="{8A158525-CC91-4DFF-AAD6-27C2D8694A11}"/>
    <dgm:cxn modelId="{F03848B7-0169-4F1C-BFDD-80786B68C61A}" type="presOf" srcId="{FD4AE9DD-F499-441A-AD9A-7D3544B3C077}" destId="{967C72E3-4350-4DC9-BADE-A8AF65816DCC}" srcOrd="0" destOrd="0" presId="urn:microsoft.com/office/officeart/2005/8/layout/vList3"/>
    <dgm:cxn modelId="{C3C5F0C7-C1A4-4523-A545-BC4061BB0D3D}" type="presOf" srcId="{11EE4694-D937-476A-8F64-4CEC57753B0F}" destId="{4885C164-73AC-489D-BACF-1E02ECBC7305}" srcOrd="0" destOrd="0" presId="urn:microsoft.com/office/officeart/2005/8/layout/vList3"/>
    <dgm:cxn modelId="{A3EFA3D2-ECB7-4541-BAD7-508B9153197F}" type="presParOf" srcId="{DD651518-B74F-43C4-B926-845542462B48}" destId="{948C890D-288B-4758-A155-B9E04CF5BC76}" srcOrd="0" destOrd="0" presId="urn:microsoft.com/office/officeart/2005/8/layout/vList3"/>
    <dgm:cxn modelId="{F91C1B10-C94D-4433-BCCD-88C285A30C7B}" type="presParOf" srcId="{948C890D-288B-4758-A155-B9E04CF5BC76}" destId="{0B3028C4-4B22-464F-BDF6-2E21F45A7E68}" srcOrd="0" destOrd="0" presId="urn:microsoft.com/office/officeart/2005/8/layout/vList3"/>
    <dgm:cxn modelId="{31B9D1EC-AA71-4AF6-B6BB-DE2DCFEB8789}" type="presParOf" srcId="{948C890D-288B-4758-A155-B9E04CF5BC76}" destId="{967C72E3-4350-4DC9-BADE-A8AF65816DCC}" srcOrd="1" destOrd="0" presId="urn:microsoft.com/office/officeart/2005/8/layout/vList3"/>
    <dgm:cxn modelId="{E2228147-C1DE-45D9-88EC-181EF7FD5252}" type="presParOf" srcId="{DD651518-B74F-43C4-B926-845542462B48}" destId="{79DF02F7-552E-4031-9E9B-BC8A4472557B}" srcOrd="1" destOrd="0" presId="urn:microsoft.com/office/officeart/2005/8/layout/vList3"/>
    <dgm:cxn modelId="{0D1823B9-AC9B-4F2F-8EE9-D76231BDFA1B}" type="presParOf" srcId="{DD651518-B74F-43C4-B926-845542462B48}" destId="{94B54CC4-9333-4259-906F-F955C2B90FBE}" srcOrd="2" destOrd="0" presId="urn:microsoft.com/office/officeart/2005/8/layout/vList3"/>
    <dgm:cxn modelId="{DC56484C-82F5-456B-8949-BC3EB232DD31}" type="presParOf" srcId="{94B54CC4-9333-4259-906F-F955C2B90FBE}" destId="{4AE13D5B-0C12-4C18-A7BB-16250D251FA0}" srcOrd="0" destOrd="0" presId="urn:microsoft.com/office/officeart/2005/8/layout/vList3"/>
    <dgm:cxn modelId="{9EA8D9BC-CD70-410C-B78C-2BB236486226}" type="presParOf" srcId="{94B54CC4-9333-4259-906F-F955C2B90FBE}" destId="{7FFF3BDD-7A11-46B9-9933-DCC5D7D5ED2B}" srcOrd="1" destOrd="0" presId="urn:microsoft.com/office/officeart/2005/8/layout/vList3"/>
    <dgm:cxn modelId="{48A740B6-A7EA-46F4-B30A-32CF2E1B51C7}" type="presParOf" srcId="{DD651518-B74F-43C4-B926-845542462B48}" destId="{E7EE5292-6AC4-4D78-B674-3F08714C78E8}" srcOrd="3" destOrd="0" presId="urn:microsoft.com/office/officeart/2005/8/layout/vList3"/>
    <dgm:cxn modelId="{FB39C2C5-976C-4CEF-9D07-7C083579FFA7}" type="presParOf" srcId="{DD651518-B74F-43C4-B926-845542462B48}" destId="{CFA38611-5E8D-442C-A855-551C8741529D}" srcOrd="4" destOrd="0" presId="urn:microsoft.com/office/officeart/2005/8/layout/vList3"/>
    <dgm:cxn modelId="{9AF5DE26-60E0-498D-954C-B0202124D244}" type="presParOf" srcId="{CFA38611-5E8D-442C-A855-551C8741529D}" destId="{16AB175C-6E0B-4F90-9635-19BBCA9A15BB}" srcOrd="0" destOrd="0" presId="urn:microsoft.com/office/officeart/2005/8/layout/vList3"/>
    <dgm:cxn modelId="{A95AD4FF-EDE3-4AA9-A3D9-9BDF35CC4FFC}" type="presParOf" srcId="{CFA38611-5E8D-442C-A855-551C8741529D}" destId="{4885C164-73AC-489D-BACF-1E02ECBC730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2FCAB2-31DE-43A7-B018-2805BDD742CA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BDC0901-81F3-4DF5-81E5-1DE35AA38E39}">
      <dgm:prSet phldrT="[文字]" custT="1"/>
      <dgm:spPr/>
      <dgm:t>
        <a:bodyPr/>
        <a:lstStyle/>
        <a:p>
          <a:r>
            <a:rPr lang="zh-TW" altLang="en-US" sz="4000" b="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點滴累積</a:t>
          </a:r>
          <a:endParaRPr lang="zh-TW" altLang="en-US" sz="4000" b="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3F9E9EA9-F0F3-425C-B8BD-428A6020DAAA}" type="parTrans" cxnId="{DFB1B577-80DA-46D1-B857-5191C120B470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53391F9B-AA4E-4C90-BC73-F2B1863344BA}" type="sibTrans" cxnId="{DFB1B577-80DA-46D1-B857-5191C120B470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A4DEEFFE-9B1F-467A-93EE-B6AD62B1B71D}">
      <dgm:prSet phldrT="[文字]" custT="1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zh-TW" altLang="en-US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品德教育的成效非一蹴可幾，需要長時間的耕耘與運作，透過念茲在茲的殷殷提醒，以及給孩子多一點機會和時間、多一點的經驗和舞台，品德教育議題正悄悄在每一位孩子的生命中發芽</a:t>
          </a:r>
          <a:r>
            <a:rPr lang="en-US" altLang="zh-TW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!</a:t>
          </a:r>
          <a:endParaRPr lang="zh-TW" altLang="en-US" sz="1600" b="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96171BEF-66B3-4C70-A3DD-B4011CA615E7}" type="parTrans" cxnId="{3A5F730B-B2ED-44E3-9EE8-65CEBB313BA2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77F54772-6696-4EED-8865-ACBEB77C68C5}" type="sibTrans" cxnId="{3A5F730B-B2ED-44E3-9EE8-65CEBB313BA2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CCD22CFA-5246-44CD-9016-9CA2A6E1F054}">
      <dgm:prSet phldrT="[文字]" custT="1"/>
      <dgm:spPr/>
      <dgm:t>
        <a:bodyPr/>
        <a:lstStyle/>
        <a:p>
          <a:r>
            <a:rPr lang="zh-TW" altLang="en-US" sz="4000" b="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融入整合</a:t>
          </a:r>
          <a:endParaRPr lang="zh-TW" altLang="en-US" sz="4000" b="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17B3F72C-1873-4C0C-A253-7FAF9E84167B}" type="parTrans" cxnId="{1DE3B87A-24DB-4248-B0EC-A3200E6713C2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958A7561-48DB-46EA-BBF3-9C5974FB95CA}" type="sibTrans" cxnId="{1DE3B87A-24DB-4248-B0EC-A3200E6713C2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479FBDFB-18DC-4D3C-9B2B-54BE04734182}">
      <dgm:prSet phldrT="[文字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zh-TW" altLang="en-US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外界各項宣導與活動進駐豐富學生經驗，卻也壓縮正課，須拿捏與詳加規劃。</a:t>
          </a:r>
          <a:endParaRPr lang="zh-TW" altLang="en-US" sz="1600" b="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9955CF77-9007-4644-BD90-7C5BCADC0033}" type="parTrans" cxnId="{73A7738A-131B-4AC7-94CA-2646DA0B30B3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34E05994-FC21-40F5-9B6D-584C9C84D7DF}" type="sibTrans" cxnId="{73A7738A-131B-4AC7-94CA-2646DA0B30B3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546615BD-966A-4E36-9CA1-41C7FE73925D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zh-TW" altLang="en-US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活動後需再適時給予整合與統整，以避免活動僅只活動難以內化</a:t>
          </a:r>
          <a:r>
            <a:rPr lang="zh-TW" altLang="zh-TW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。</a:t>
          </a:r>
          <a:endParaRPr lang="zh-TW" altLang="zh-TW" sz="1600" b="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6422DFD5-0C27-47A8-8F61-A6E050F70401}" type="parTrans" cxnId="{0D30894F-F3DD-4D4B-95E8-96892F88331B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1F2E4318-1332-483C-A3FA-7D219F8F2662}" type="sibTrans" cxnId="{0D30894F-F3DD-4D4B-95E8-96892F88331B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B4641EF6-C4A1-4434-83A1-4DA031FB275F}">
      <dgm:prSet custT="1"/>
      <dgm:spPr/>
      <dgm:t>
        <a:bodyPr/>
        <a:lstStyle/>
        <a:p>
          <a:r>
            <a:rPr lang="zh-TW" altLang="en-US" sz="4000" b="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調整因應</a:t>
          </a:r>
          <a:endParaRPr lang="zh-TW" altLang="en-US" sz="4000" b="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4B4DB8FE-A755-4740-92C6-D2E7D97B34A0}" type="parTrans" cxnId="{E1E2E3F4-B8A7-47BF-8FEA-22B2B0F7E723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CACEE6DC-D5D4-46EF-8F7E-8C7F5CD643B1}" type="sibTrans" cxnId="{E1E2E3F4-B8A7-47BF-8FEA-22B2B0F7E723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C1DD7570-8993-4B64-839A-198A796ED1D6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zh-TW" altLang="en-US" sz="1600" b="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因全校學生數少，多數活動都以全校共同參與的方式進行，採混齡方式，彼此程度落差大，因此在辦理方式與內容上須調整以符合各年段需求。</a:t>
          </a:r>
          <a:endParaRPr lang="zh-TW" altLang="zh-TW" sz="1600" b="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8DCBB7D9-6206-47D3-BD91-22FD1557DEEC}" type="parTrans" cxnId="{6F96DD77-F2B4-41CC-8FDC-A569CDCDC117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15677CDA-01A6-4483-8797-147D8383B45A}" type="sibTrans" cxnId="{6F96DD77-F2B4-41CC-8FDC-A569CDCDC117}">
      <dgm:prSet/>
      <dgm:spPr/>
      <dgm:t>
        <a:bodyPr/>
        <a:lstStyle/>
        <a:p>
          <a:endParaRPr lang="zh-TW" altLang="en-US" sz="1600" b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gm:t>
    </dgm:pt>
    <dgm:pt modelId="{C5C78137-6219-453C-9104-9D77EC2D6DA5}" type="pres">
      <dgm:prSet presAssocID="{B22FCAB2-31DE-43A7-B018-2805BDD742C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C7D4E2F-65F5-4B68-AB70-759838CEB6CF}" type="pres">
      <dgm:prSet presAssocID="{DBDC0901-81F3-4DF5-81E5-1DE35AA38E39}" presName="linNode" presStyleCnt="0"/>
      <dgm:spPr/>
    </dgm:pt>
    <dgm:pt modelId="{B76FE008-AC89-4D01-B823-27646DB1EFFE}" type="pres">
      <dgm:prSet presAssocID="{DBDC0901-81F3-4DF5-81E5-1DE35AA38E39}" presName="parentShp" presStyleLbl="node1" presStyleIdx="0" presStyleCnt="3" custScaleX="88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5E56E9-B675-4F34-B87C-C91B05C8C66F}" type="pres">
      <dgm:prSet presAssocID="{DBDC0901-81F3-4DF5-81E5-1DE35AA38E39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FF8D24-775F-4001-BFF0-803260AA9B06}" type="pres">
      <dgm:prSet presAssocID="{53391F9B-AA4E-4C90-BC73-F2B1863344BA}" presName="spacing" presStyleCnt="0"/>
      <dgm:spPr/>
    </dgm:pt>
    <dgm:pt modelId="{2A3D193C-8640-4D24-B74A-871411D58911}" type="pres">
      <dgm:prSet presAssocID="{CCD22CFA-5246-44CD-9016-9CA2A6E1F054}" presName="linNode" presStyleCnt="0"/>
      <dgm:spPr/>
    </dgm:pt>
    <dgm:pt modelId="{0FA019C4-8FFE-45D8-8E1B-A6FC0333F71D}" type="pres">
      <dgm:prSet presAssocID="{CCD22CFA-5246-44CD-9016-9CA2A6E1F054}" presName="parentShp" presStyleLbl="node1" presStyleIdx="1" presStyleCnt="3" custScaleX="88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8CC29A-A636-4C35-B65F-EA79EF7DFCED}" type="pres">
      <dgm:prSet presAssocID="{CCD22CFA-5246-44CD-9016-9CA2A6E1F054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1D3C09-3BC7-48CA-99F9-131D5CE959D5}" type="pres">
      <dgm:prSet presAssocID="{958A7561-48DB-46EA-BBF3-9C5974FB95CA}" presName="spacing" presStyleCnt="0"/>
      <dgm:spPr/>
    </dgm:pt>
    <dgm:pt modelId="{6E1848BB-A2EC-4233-9FC0-1F9BD52C3A64}" type="pres">
      <dgm:prSet presAssocID="{B4641EF6-C4A1-4434-83A1-4DA031FB275F}" presName="linNode" presStyleCnt="0"/>
      <dgm:spPr/>
    </dgm:pt>
    <dgm:pt modelId="{8C8DF259-CBC8-4703-8917-3785AC400659}" type="pres">
      <dgm:prSet presAssocID="{B4641EF6-C4A1-4434-83A1-4DA031FB275F}" presName="parentShp" presStyleLbl="node1" presStyleIdx="2" presStyleCnt="3" custScaleX="88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2AA2A7-DB0F-4A6C-BC25-EB9464D35B6E}" type="pres">
      <dgm:prSet presAssocID="{B4641EF6-C4A1-4434-83A1-4DA031FB275F}" presName="childShp" presStyleLbl="bgAccFollowNode1" presStyleIdx="2" presStyleCnt="3" custLinFactNeighborX="374" custLinFactNeighborY="49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DE3B87A-24DB-4248-B0EC-A3200E6713C2}" srcId="{B22FCAB2-31DE-43A7-B018-2805BDD742CA}" destId="{CCD22CFA-5246-44CD-9016-9CA2A6E1F054}" srcOrd="1" destOrd="0" parTransId="{17B3F72C-1873-4C0C-A253-7FAF9E84167B}" sibTransId="{958A7561-48DB-46EA-BBF3-9C5974FB95CA}"/>
    <dgm:cxn modelId="{3A5F730B-B2ED-44E3-9EE8-65CEBB313BA2}" srcId="{DBDC0901-81F3-4DF5-81E5-1DE35AA38E39}" destId="{A4DEEFFE-9B1F-467A-93EE-B6AD62B1B71D}" srcOrd="0" destOrd="0" parTransId="{96171BEF-66B3-4C70-A3DD-B4011CA615E7}" sibTransId="{77F54772-6696-4EED-8865-ACBEB77C68C5}"/>
    <dgm:cxn modelId="{6F96DD77-F2B4-41CC-8FDC-A569CDCDC117}" srcId="{B4641EF6-C4A1-4434-83A1-4DA031FB275F}" destId="{C1DD7570-8993-4B64-839A-198A796ED1D6}" srcOrd="0" destOrd="0" parTransId="{8DCBB7D9-6206-47D3-BD91-22FD1557DEEC}" sibTransId="{15677CDA-01A6-4483-8797-147D8383B45A}"/>
    <dgm:cxn modelId="{64EF1FF8-57B1-4683-8A66-6B1F3FC48676}" type="presOf" srcId="{C1DD7570-8993-4B64-839A-198A796ED1D6}" destId="{E02AA2A7-DB0F-4A6C-BC25-EB9464D35B6E}" srcOrd="0" destOrd="0" presId="urn:microsoft.com/office/officeart/2005/8/layout/vList6"/>
    <dgm:cxn modelId="{3740A2F1-35F0-4CC3-8094-38FE7AA7B781}" type="presOf" srcId="{B22FCAB2-31DE-43A7-B018-2805BDD742CA}" destId="{C5C78137-6219-453C-9104-9D77EC2D6DA5}" srcOrd="0" destOrd="0" presId="urn:microsoft.com/office/officeart/2005/8/layout/vList6"/>
    <dgm:cxn modelId="{FEB2688E-7A6B-4D78-BB4B-0C001F8201DE}" type="presOf" srcId="{DBDC0901-81F3-4DF5-81E5-1DE35AA38E39}" destId="{B76FE008-AC89-4D01-B823-27646DB1EFFE}" srcOrd="0" destOrd="0" presId="urn:microsoft.com/office/officeart/2005/8/layout/vList6"/>
    <dgm:cxn modelId="{C8C63EAD-6BE7-481C-A7E9-B6FA9DBC496B}" type="presOf" srcId="{CCD22CFA-5246-44CD-9016-9CA2A6E1F054}" destId="{0FA019C4-8FFE-45D8-8E1B-A6FC0333F71D}" srcOrd="0" destOrd="0" presId="urn:microsoft.com/office/officeart/2005/8/layout/vList6"/>
    <dgm:cxn modelId="{91642B12-CEA6-4472-AE37-569F9C7E2014}" type="presOf" srcId="{479FBDFB-18DC-4D3C-9B2B-54BE04734182}" destId="{7B8CC29A-A636-4C35-B65F-EA79EF7DFCED}" srcOrd="0" destOrd="0" presId="urn:microsoft.com/office/officeart/2005/8/layout/vList6"/>
    <dgm:cxn modelId="{A9449E67-FAD3-48B9-9B31-7B93ED642D60}" type="presOf" srcId="{A4DEEFFE-9B1F-467A-93EE-B6AD62B1B71D}" destId="{9D5E56E9-B675-4F34-B87C-C91B05C8C66F}" srcOrd="0" destOrd="0" presId="urn:microsoft.com/office/officeart/2005/8/layout/vList6"/>
    <dgm:cxn modelId="{73A7738A-131B-4AC7-94CA-2646DA0B30B3}" srcId="{CCD22CFA-5246-44CD-9016-9CA2A6E1F054}" destId="{479FBDFB-18DC-4D3C-9B2B-54BE04734182}" srcOrd="0" destOrd="0" parTransId="{9955CF77-9007-4644-BD90-7C5BCADC0033}" sibTransId="{34E05994-FC21-40F5-9B6D-584C9C84D7DF}"/>
    <dgm:cxn modelId="{4C89478A-14D2-43D8-B810-368C0A60A280}" type="presOf" srcId="{B4641EF6-C4A1-4434-83A1-4DA031FB275F}" destId="{8C8DF259-CBC8-4703-8917-3785AC400659}" srcOrd="0" destOrd="0" presId="urn:microsoft.com/office/officeart/2005/8/layout/vList6"/>
    <dgm:cxn modelId="{D0B9974E-97CB-4C06-929F-F1D0ADCF5231}" type="presOf" srcId="{546615BD-966A-4E36-9CA1-41C7FE73925D}" destId="{7B8CC29A-A636-4C35-B65F-EA79EF7DFCED}" srcOrd="0" destOrd="1" presId="urn:microsoft.com/office/officeart/2005/8/layout/vList6"/>
    <dgm:cxn modelId="{E1E2E3F4-B8A7-47BF-8FEA-22B2B0F7E723}" srcId="{B22FCAB2-31DE-43A7-B018-2805BDD742CA}" destId="{B4641EF6-C4A1-4434-83A1-4DA031FB275F}" srcOrd="2" destOrd="0" parTransId="{4B4DB8FE-A755-4740-92C6-D2E7D97B34A0}" sibTransId="{CACEE6DC-D5D4-46EF-8F7E-8C7F5CD643B1}"/>
    <dgm:cxn modelId="{DFB1B577-80DA-46D1-B857-5191C120B470}" srcId="{B22FCAB2-31DE-43A7-B018-2805BDD742CA}" destId="{DBDC0901-81F3-4DF5-81E5-1DE35AA38E39}" srcOrd="0" destOrd="0" parTransId="{3F9E9EA9-F0F3-425C-B8BD-428A6020DAAA}" sibTransId="{53391F9B-AA4E-4C90-BC73-F2B1863344BA}"/>
    <dgm:cxn modelId="{0D30894F-F3DD-4D4B-95E8-96892F88331B}" srcId="{CCD22CFA-5246-44CD-9016-9CA2A6E1F054}" destId="{546615BD-966A-4E36-9CA1-41C7FE73925D}" srcOrd="1" destOrd="0" parTransId="{6422DFD5-0C27-47A8-8F61-A6E050F70401}" sibTransId="{1F2E4318-1332-483C-A3FA-7D219F8F2662}"/>
    <dgm:cxn modelId="{108DBE8F-02B5-44C1-A4A1-5A8A5C65C0B2}" type="presParOf" srcId="{C5C78137-6219-453C-9104-9D77EC2D6DA5}" destId="{CC7D4E2F-65F5-4B68-AB70-759838CEB6CF}" srcOrd="0" destOrd="0" presId="urn:microsoft.com/office/officeart/2005/8/layout/vList6"/>
    <dgm:cxn modelId="{C0240574-4C0E-4390-AA06-0C84B9FDCC3B}" type="presParOf" srcId="{CC7D4E2F-65F5-4B68-AB70-759838CEB6CF}" destId="{B76FE008-AC89-4D01-B823-27646DB1EFFE}" srcOrd="0" destOrd="0" presId="urn:microsoft.com/office/officeart/2005/8/layout/vList6"/>
    <dgm:cxn modelId="{F4C65218-D15B-4722-9BE0-66F4D8683B6E}" type="presParOf" srcId="{CC7D4E2F-65F5-4B68-AB70-759838CEB6CF}" destId="{9D5E56E9-B675-4F34-B87C-C91B05C8C66F}" srcOrd="1" destOrd="0" presId="urn:microsoft.com/office/officeart/2005/8/layout/vList6"/>
    <dgm:cxn modelId="{9B4CF7D6-C747-4FB0-A5CF-A9180C87C3FD}" type="presParOf" srcId="{C5C78137-6219-453C-9104-9D77EC2D6DA5}" destId="{37FF8D24-775F-4001-BFF0-803260AA9B06}" srcOrd="1" destOrd="0" presId="urn:microsoft.com/office/officeart/2005/8/layout/vList6"/>
    <dgm:cxn modelId="{355CE945-DFE7-4B72-9771-1A40BD4DCD0A}" type="presParOf" srcId="{C5C78137-6219-453C-9104-9D77EC2D6DA5}" destId="{2A3D193C-8640-4D24-B74A-871411D58911}" srcOrd="2" destOrd="0" presId="urn:microsoft.com/office/officeart/2005/8/layout/vList6"/>
    <dgm:cxn modelId="{232126C5-5886-4B40-86F8-F12E6A606FCF}" type="presParOf" srcId="{2A3D193C-8640-4D24-B74A-871411D58911}" destId="{0FA019C4-8FFE-45D8-8E1B-A6FC0333F71D}" srcOrd="0" destOrd="0" presId="urn:microsoft.com/office/officeart/2005/8/layout/vList6"/>
    <dgm:cxn modelId="{72AE43C1-1694-4EA6-9EFA-1B8970E82A9B}" type="presParOf" srcId="{2A3D193C-8640-4D24-B74A-871411D58911}" destId="{7B8CC29A-A636-4C35-B65F-EA79EF7DFCED}" srcOrd="1" destOrd="0" presId="urn:microsoft.com/office/officeart/2005/8/layout/vList6"/>
    <dgm:cxn modelId="{2334B6AC-D6F5-45D9-A4D8-40E9B8BF4843}" type="presParOf" srcId="{C5C78137-6219-453C-9104-9D77EC2D6DA5}" destId="{FF1D3C09-3BC7-48CA-99F9-131D5CE959D5}" srcOrd="3" destOrd="0" presId="urn:microsoft.com/office/officeart/2005/8/layout/vList6"/>
    <dgm:cxn modelId="{0F946217-60CC-45E8-A717-CFA94B0845CE}" type="presParOf" srcId="{C5C78137-6219-453C-9104-9D77EC2D6DA5}" destId="{6E1848BB-A2EC-4233-9FC0-1F9BD52C3A64}" srcOrd="4" destOrd="0" presId="urn:microsoft.com/office/officeart/2005/8/layout/vList6"/>
    <dgm:cxn modelId="{017C7C93-95FF-4CED-BBE2-3D9239E21E8F}" type="presParOf" srcId="{6E1848BB-A2EC-4233-9FC0-1F9BD52C3A64}" destId="{8C8DF259-CBC8-4703-8917-3785AC400659}" srcOrd="0" destOrd="0" presId="urn:microsoft.com/office/officeart/2005/8/layout/vList6"/>
    <dgm:cxn modelId="{E46ABE75-FF55-4420-85D2-A03FD4BDF44F}" type="presParOf" srcId="{6E1848BB-A2EC-4233-9FC0-1F9BD52C3A64}" destId="{E02AA2A7-DB0F-4A6C-BC25-EB9464D35B6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7B069-3A1D-40B7-848C-4132EA6B2049}">
      <dsp:nvSpPr>
        <dsp:cNvPr id="0" name=""/>
        <dsp:cNvSpPr/>
      </dsp:nvSpPr>
      <dsp:spPr>
        <a:xfrm>
          <a:off x="0" y="4425211"/>
          <a:ext cx="7671089" cy="5808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自我檢核與省思 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>
        <a:off x="0" y="4425211"/>
        <a:ext cx="7671089" cy="580806"/>
      </dsp:txXfrm>
    </dsp:sp>
    <dsp:sp modelId="{D8DF04F6-747F-4AEB-B169-E6972B3B581A}">
      <dsp:nvSpPr>
        <dsp:cNvPr id="0" name=""/>
        <dsp:cNvSpPr/>
      </dsp:nvSpPr>
      <dsp:spPr>
        <a:xfrm rot="10800000">
          <a:off x="0" y="3540642"/>
          <a:ext cx="7671089" cy="893280"/>
        </a:xfrm>
        <a:prstGeom prst="upArrowCallou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成效與推廣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 rot="10800000">
        <a:off x="0" y="3540642"/>
        <a:ext cx="7671089" cy="580427"/>
      </dsp:txXfrm>
    </dsp:sp>
    <dsp:sp modelId="{703D9BB0-C5B1-4344-89C1-9DA681333F0E}">
      <dsp:nvSpPr>
        <dsp:cNvPr id="0" name=""/>
        <dsp:cNvSpPr/>
      </dsp:nvSpPr>
      <dsp:spPr>
        <a:xfrm rot="10800000">
          <a:off x="0" y="2656074"/>
          <a:ext cx="7671089" cy="893280"/>
        </a:xfrm>
        <a:prstGeom prst="upArrowCallou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資源運用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 rot="10800000">
        <a:off x="0" y="2656074"/>
        <a:ext cx="7671089" cy="580427"/>
      </dsp:txXfrm>
    </dsp:sp>
    <dsp:sp modelId="{D550A61E-33AF-4DCC-B785-19C63259E821}">
      <dsp:nvSpPr>
        <dsp:cNvPr id="0" name=""/>
        <dsp:cNvSpPr/>
      </dsp:nvSpPr>
      <dsp:spPr>
        <a:xfrm rot="10800000">
          <a:off x="0" y="1771505"/>
          <a:ext cx="7671089" cy="893280"/>
        </a:xfrm>
        <a:prstGeom prst="upArrowCallou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創新與特色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 rot="10800000">
        <a:off x="0" y="1771505"/>
        <a:ext cx="7671089" cy="580427"/>
      </dsp:txXfrm>
    </dsp:sp>
    <dsp:sp modelId="{38AC8617-776A-4D84-B6FA-0FB11CF8B8E4}">
      <dsp:nvSpPr>
        <dsp:cNvPr id="0" name=""/>
        <dsp:cNvSpPr/>
      </dsp:nvSpPr>
      <dsp:spPr>
        <a:xfrm rot="10800000">
          <a:off x="0" y="886937"/>
          <a:ext cx="7671089" cy="893280"/>
        </a:xfrm>
        <a:prstGeom prst="upArrowCallou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理念與目標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 rot="10800000">
        <a:off x="0" y="886937"/>
        <a:ext cx="7671089" cy="580427"/>
      </dsp:txXfrm>
    </dsp:sp>
    <dsp:sp modelId="{A365E10D-011E-4844-A65F-5F93BFF8C42E}">
      <dsp:nvSpPr>
        <dsp:cNvPr id="0" name=""/>
        <dsp:cNvSpPr/>
      </dsp:nvSpPr>
      <dsp:spPr>
        <a:xfrm rot="10800000">
          <a:off x="0" y="2369"/>
          <a:ext cx="7671089" cy="893280"/>
        </a:xfrm>
        <a:prstGeom prst="upArrowCallou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n>
                <a:solidFill>
                  <a:sysClr val="windowText" lastClr="000000"/>
                </a:solidFill>
              </a:ln>
              <a:latin typeface="文鼎俏黑體P" panose="040B0900000000000000" pitchFamily="82" charset="-120"/>
              <a:ea typeface="文鼎俏黑體P" panose="040B0900000000000000" pitchFamily="82" charset="-120"/>
            </a:rPr>
            <a:t>學校簡介</a:t>
          </a:r>
          <a:endParaRPr lang="zh-TW" altLang="en-US" sz="3600" kern="1200" dirty="0">
            <a:ln>
              <a:solidFill>
                <a:sysClr val="windowText" lastClr="000000"/>
              </a:solidFill>
            </a:ln>
            <a:latin typeface="文鼎俏黑體P" panose="040B0900000000000000" pitchFamily="82" charset="-120"/>
            <a:ea typeface="文鼎俏黑體P" panose="040B0900000000000000" pitchFamily="82" charset="-120"/>
          </a:endParaRPr>
        </a:p>
      </dsp:txBody>
      <dsp:txXfrm rot="10800000">
        <a:off x="0" y="2369"/>
        <a:ext cx="7671089" cy="580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C72E3-4350-4DC9-BADE-A8AF65816DCC}">
      <dsp:nvSpPr>
        <dsp:cNvPr id="0" name=""/>
        <dsp:cNvSpPr/>
      </dsp:nvSpPr>
      <dsp:spPr>
        <a:xfrm rot="10800000">
          <a:off x="1184088" y="2758"/>
          <a:ext cx="3597783" cy="11115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50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有溫度的氛圍</a:t>
          </a:r>
          <a:endParaRPr lang="zh-TW" altLang="en-US" sz="330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 rot="10800000">
        <a:off x="1461968" y="2758"/>
        <a:ext cx="3319903" cy="1111521"/>
      </dsp:txXfrm>
    </dsp:sp>
    <dsp:sp modelId="{0B3028C4-4B22-464F-BDF6-2E21F45A7E68}">
      <dsp:nvSpPr>
        <dsp:cNvPr id="0" name=""/>
        <dsp:cNvSpPr/>
      </dsp:nvSpPr>
      <dsp:spPr>
        <a:xfrm>
          <a:off x="628328" y="2758"/>
          <a:ext cx="1111521" cy="11115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F3BDD-7A11-46B9-9933-DCC5D7D5ED2B}">
      <dsp:nvSpPr>
        <dsp:cNvPr id="0" name=""/>
        <dsp:cNvSpPr/>
      </dsp:nvSpPr>
      <dsp:spPr>
        <a:xfrm rot="10800000">
          <a:off x="1184088" y="1446076"/>
          <a:ext cx="3597783" cy="1111521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50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有豐富的資源</a:t>
          </a:r>
          <a:endParaRPr lang="zh-TW" altLang="en-US" sz="330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 rot="10800000">
        <a:off x="1461968" y="1446076"/>
        <a:ext cx="3319903" cy="1111521"/>
      </dsp:txXfrm>
    </dsp:sp>
    <dsp:sp modelId="{4AE13D5B-0C12-4C18-A7BB-16250D251FA0}">
      <dsp:nvSpPr>
        <dsp:cNvPr id="0" name=""/>
        <dsp:cNvSpPr/>
      </dsp:nvSpPr>
      <dsp:spPr>
        <a:xfrm>
          <a:off x="628328" y="1446076"/>
          <a:ext cx="1111521" cy="111152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5C164-73AC-489D-BACF-1E02ECBC7305}">
      <dsp:nvSpPr>
        <dsp:cNvPr id="0" name=""/>
        <dsp:cNvSpPr/>
      </dsp:nvSpPr>
      <dsp:spPr>
        <a:xfrm rot="10800000">
          <a:off x="1184088" y="2889395"/>
          <a:ext cx="3597783" cy="1111521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50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有感受的體驗</a:t>
          </a:r>
          <a:endParaRPr lang="zh-TW" altLang="en-US" sz="330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 rot="10800000">
        <a:off x="1461968" y="2889395"/>
        <a:ext cx="3319903" cy="1111521"/>
      </dsp:txXfrm>
    </dsp:sp>
    <dsp:sp modelId="{16AB175C-6E0B-4F90-9635-19BBCA9A15BB}">
      <dsp:nvSpPr>
        <dsp:cNvPr id="0" name=""/>
        <dsp:cNvSpPr/>
      </dsp:nvSpPr>
      <dsp:spPr>
        <a:xfrm>
          <a:off x="628328" y="2889395"/>
          <a:ext cx="1111521" cy="111152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E56E9-B675-4F34-B87C-C91B05C8C66F}">
      <dsp:nvSpPr>
        <dsp:cNvPr id="0" name=""/>
        <dsp:cNvSpPr/>
      </dsp:nvSpPr>
      <dsp:spPr>
        <a:xfrm>
          <a:off x="3208319" y="0"/>
          <a:ext cx="5118135" cy="14439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品德教育的成效非一蹴可幾，需要長時間的耕耘與運作，透過念茲在茲的殷殷提醒，以及給孩子多一點機會和時間、多一點的經驗和舞台，品德教育議題正悄悄在每一位孩子的生命中發芽</a:t>
          </a:r>
          <a:r>
            <a:rPr lang="en-US" altLang="zh-TW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!</a:t>
          </a:r>
          <a:endParaRPr lang="zh-TW" altLang="en-US" sz="1600" b="0" kern="120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3208319" y="180491"/>
        <a:ext cx="4576661" cy="1082949"/>
      </dsp:txXfrm>
    </dsp:sp>
    <dsp:sp modelId="{B76FE008-AC89-4D01-B823-27646DB1EFFE}">
      <dsp:nvSpPr>
        <dsp:cNvPr id="0" name=""/>
        <dsp:cNvSpPr/>
      </dsp:nvSpPr>
      <dsp:spPr>
        <a:xfrm>
          <a:off x="203770" y="0"/>
          <a:ext cx="3004549" cy="14439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點滴累積</a:t>
          </a:r>
          <a:endParaRPr lang="zh-TW" altLang="en-US" sz="4000" b="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274257" y="70487"/>
        <a:ext cx="2863575" cy="1302957"/>
      </dsp:txXfrm>
    </dsp:sp>
    <dsp:sp modelId="{7B8CC29A-A636-4C35-B65F-EA79EF7DFCED}">
      <dsp:nvSpPr>
        <dsp:cNvPr id="0" name=""/>
        <dsp:cNvSpPr/>
      </dsp:nvSpPr>
      <dsp:spPr>
        <a:xfrm>
          <a:off x="3208319" y="1588324"/>
          <a:ext cx="5118135" cy="1443931"/>
        </a:xfrm>
        <a:prstGeom prst="rightArrow">
          <a:avLst>
            <a:gd name="adj1" fmla="val 75000"/>
            <a:gd name="adj2" fmla="val 50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外界各項宣導與活動進駐豐富學生經驗，卻也壓縮正課，須拿捏與詳加規劃。</a:t>
          </a:r>
          <a:endParaRPr lang="zh-TW" altLang="en-US" sz="1600" b="0" kern="120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活動後需再適時給予整合與統整，以避免活動僅只活動難以內化</a:t>
          </a:r>
          <a:r>
            <a:rPr lang="zh-TW" altLang="zh-TW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。</a:t>
          </a:r>
          <a:endParaRPr lang="zh-TW" altLang="zh-TW" sz="1600" b="0" kern="120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3208319" y="1768815"/>
        <a:ext cx="4576661" cy="1082949"/>
      </dsp:txXfrm>
    </dsp:sp>
    <dsp:sp modelId="{0FA019C4-8FFE-45D8-8E1B-A6FC0333F71D}">
      <dsp:nvSpPr>
        <dsp:cNvPr id="0" name=""/>
        <dsp:cNvSpPr/>
      </dsp:nvSpPr>
      <dsp:spPr>
        <a:xfrm>
          <a:off x="203770" y="1588324"/>
          <a:ext cx="3004549" cy="1443931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融入整合</a:t>
          </a:r>
          <a:endParaRPr lang="zh-TW" altLang="en-US" sz="4000" b="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274257" y="1658811"/>
        <a:ext cx="2863575" cy="1302957"/>
      </dsp:txXfrm>
    </dsp:sp>
    <dsp:sp modelId="{E02AA2A7-DB0F-4A6C-BC25-EB9464D35B6E}">
      <dsp:nvSpPr>
        <dsp:cNvPr id="0" name=""/>
        <dsp:cNvSpPr/>
      </dsp:nvSpPr>
      <dsp:spPr>
        <a:xfrm>
          <a:off x="3221081" y="3176649"/>
          <a:ext cx="5118135" cy="1443931"/>
        </a:xfrm>
        <a:prstGeom prst="rightArrow">
          <a:avLst>
            <a:gd name="adj1" fmla="val 75000"/>
            <a:gd name="adj2" fmla="val 50000"/>
          </a:avLst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kern="1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因全校學生數少，多數活動都以全校共同參與的方式進行，採混齡方式，彼此程度落差大，因此在辦理方式與內容上須調整以符合各年段需求。</a:t>
          </a:r>
          <a:endParaRPr lang="zh-TW" altLang="zh-TW" sz="1600" b="0" kern="1200" dirty="0"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3221081" y="3357140"/>
        <a:ext cx="4576661" cy="1082949"/>
      </dsp:txXfrm>
    </dsp:sp>
    <dsp:sp modelId="{8C8DF259-CBC8-4703-8917-3785AC400659}">
      <dsp:nvSpPr>
        <dsp:cNvPr id="0" name=""/>
        <dsp:cNvSpPr/>
      </dsp:nvSpPr>
      <dsp:spPr>
        <a:xfrm>
          <a:off x="203770" y="3176649"/>
          <a:ext cx="3004549" cy="1443931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0" kern="1200" dirty="0" smtClean="0">
              <a:ln>
                <a:solidFill>
                  <a:sysClr val="windowText" lastClr="000000"/>
                </a:solidFill>
              </a:ln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rPr>
            <a:t>調整因應</a:t>
          </a:r>
          <a:endParaRPr lang="zh-TW" altLang="en-US" sz="4000" b="0" kern="1200" dirty="0">
            <a:ln>
              <a:solidFill>
                <a:sysClr val="windowText" lastClr="000000"/>
              </a:solidFill>
            </a:ln>
            <a:latin typeface="SetoFont" panose="02000600000000000000" pitchFamily="2" charset="-120"/>
            <a:ea typeface="SetoFont" panose="02000600000000000000" pitchFamily="2" charset="-120"/>
            <a:cs typeface="SetoFont" panose="02000600000000000000" pitchFamily="2" charset="-120"/>
          </a:endParaRPr>
        </a:p>
      </dsp:txBody>
      <dsp:txXfrm>
        <a:off x="274257" y="3247136"/>
        <a:ext cx="2863575" cy="1302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5A1CD-209E-4398-AAE1-3DF7E12CD2AB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A6EB-1457-4F63-AAA7-15E0DF0183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36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6BE0-C834-4B7D-AB5E-C11DD739420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22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44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63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92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91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720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1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83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25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74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85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18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9D00-2AF8-4523-9DF2-C13343691861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CF13A-72B6-446B-94A5-F8A0162080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59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7.wdp"/><Relationship Id="rId7" Type="http://schemas.openxmlformats.org/officeDocument/2006/relationships/diagramColors" Target="../diagrams/colors2.xml"/><Relationship Id="rId12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7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61.png"/><Relationship Id="rId5" Type="http://schemas.openxmlformats.org/officeDocument/2006/relationships/diagramLayout" Target="../diagrams/layout3.xml"/><Relationship Id="rId10" Type="http://schemas.microsoft.com/office/2007/relationships/hdphoto" Target="../media/hdphoto11.wdp"/><Relationship Id="rId4" Type="http://schemas.openxmlformats.org/officeDocument/2006/relationships/diagramData" Target="../diagrams/data3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diagramData" Target="../diagrams/data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7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8.wdp"/><Relationship Id="rId7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111070" y="920791"/>
            <a:ext cx="4262189" cy="2281476"/>
          </a:xfrm>
          <a:prstGeom prst="wedgeRoundRectCallout">
            <a:avLst>
              <a:gd name="adj1" fmla="val 6688"/>
              <a:gd name="adj2" fmla="val 70086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altLang="zh-TW" sz="2800" dirty="0" smtClean="0">
              <a:solidFill>
                <a:srgbClr val="002060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2800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乾華國民小學</a:t>
            </a:r>
            <a:r>
              <a:rPr lang="en-US" altLang="zh-TW" sz="2800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107</a:t>
            </a:r>
            <a:r>
              <a:rPr lang="zh-TW" altLang="en-US" sz="2800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學年</a:t>
            </a:r>
            <a:r>
              <a:rPr lang="zh-TW" altLang="en-US" sz="2800" dirty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度</a:t>
            </a:r>
            <a:r>
              <a:rPr lang="en-US" altLang="zh-TW" sz="2800" dirty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/>
            </a:r>
            <a:br>
              <a:rPr lang="en-US" altLang="zh-TW" sz="2800" dirty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sz="36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品</a:t>
            </a:r>
            <a:r>
              <a:rPr lang="zh-TW" altLang="en-US" sz="36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德</a:t>
            </a:r>
            <a:r>
              <a:rPr lang="zh-TW" altLang="en-US" sz="36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教育報告</a:t>
            </a:r>
            <a:endParaRPr lang="en-US" altLang="zh-TW" sz="3600" dirty="0">
              <a:solidFill>
                <a:srgbClr val="C00000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36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sz="36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尊重與反省</a:t>
            </a:r>
            <a:r>
              <a:rPr lang="en-US" altLang="zh-TW" sz="360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endParaRPr lang="en-US" altLang="zh-TW" sz="3600" dirty="0" smtClean="0">
              <a:solidFill>
                <a:srgbClr val="C00000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62" y1="47011" x2="20896" y2="67851"/>
                        <a14:foregroundMark x1="22388" y1="51858" x2="25780" y2="71729"/>
                        <a14:foregroundMark x1="13297" y1="59935" x2="15604" y2="71082"/>
                        <a14:foregroundMark x1="85889" y1="51212" x2="73406" y2="71729"/>
                        <a14:foregroundMark x1="85889" y1="61712" x2="76798" y2="71729"/>
                        <a14:foregroundMark x1="77341" y1="52019" x2="73134" y2="66397"/>
                        <a14:foregroundMark x1="47761" y1="22456" x2="49118" y2="34087"/>
                        <a14:foregroundMark x1="74084" y1="10339" x2="51696" y2="26333"/>
                        <a14:foregroundMark x1="18453" y1="6139" x2="41655" y2="18578"/>
                        <a14:foregroundMark x1="10855" y1="2585" x2="31886" y2="18578"/>
                        <a14:foregroundMark x1="34735" y1="20355" x2="49118" y2="21971"/>
                        <a14:foregroundMark x1="51967" y1="18417" x2="87110" y2="2262"/>
                        <a14:foregroundMark x1="89009" y1="2423" x2="87110" y2="4685"/>
                        <a14:foregroundMark x1="44505" y1="28433" x2="44369" y2="40065"/>
                        <a14:foregroundMark x1="17096" y1="49435" x2="16689" y2="60582"/>
                        <a14:foregroundMark x1="54118" y1="37383" x2="54118" y2="37383"/>
                        <a14:foregroundMark x1="76863" y1="15421" x2="76863" y2="15421"/>
                        <a14:foregroundMark x1="90196" y1="51402" x2="83137" y2="69159"/>
                        <a14:foregroundMark x1="80392" y1="42523" x2="88235" y2="57009"/>
                        <a14:foregroundMark x1="76471" y1="46729" x2="81176" y2="68692"/>
                        <a14:foregroundMark x1="70196" y1="19626" x2="70196" y2="19626"/>
                        <a14:foregroundMark x1="67843" y1="50000" x2="84706" y2="68692"/>
                        <a14:foregroundMark x1="82353" y1="48598" x2="88235" y2="62617"/>
                        <a14:foregroundMark x1="39608" y1="11682" x2="39608" y2="11682"/>
                        <a14:foregroundMark x1="49412" y1="36916" x2="49412" y2="36916"/>
                        <a14:foregroundMark x1="74118" y1="48131" x2="84706" y2="59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859">
            <a:off x="7235815" y="114846"/>
            <a:ext cx="1668889" cy="140168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424" y="3787928"/>
            <a:ext cx="4554107" cy="303607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363781" y="6488127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分享人</a:t>
            </a:r>
            <a:r>
              <a:rPr lang="en-US" altLang="zh-TW" dirty="0" smtClean="0">
                <a:solidFill>
                  <a:schemeClr val="bg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dirty="0" smtClean="0">
                <a:solidFill>
                  <a:schemeClr val="bg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輔導主任</a:t>
            </a:r>
            <a:r>
              <a:rPr lang="zh-TW" altLang="en-US" dirty="0">
                <a:solidFill>
                  <a:schemeClr val="bg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李</a:t>
            </a:r>
            <a:r>
              <a:rPr lang="zh-TW" altLang="en-US" dirty="0" smtClean="0">
                <a:solidFill>
                  <a:schemeClr val="bg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嘉玲</a:t>
            </a:r>
            <a:endParaRPr lang="zh-TW" altLang="en-US" dirty="0">
              <a:solidFill>
                <a:schemeClr val="bg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2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/>
          <p:cNvSpPr txBox="1"/>
          <p:nvPr/>
        </p:nvSpPr>
        <p:spPr>
          <a:xfrm>
            <a:off x="1" y="226014"/>
            <a:ext cx="2943615" cy="648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辦</a:t>
            </a:r>
            <a:r>
              <a:rPr lang="zh-TW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理特色</a:t>
            </a:r>
            <a:endParaRPr lang="zh-TW" alt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2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-352425" y="1104790"/>
            <a:ext cx="8439149" cy="4076701"/>
            <a:chOff x="-447675" y="1885949"/>
            <a:chExt cx="8439149" cy="4076701"/>
          </a:xfrm>
        </p:grpSpPr>
        <p:graphicFrame>
          <p:nvGraphicFramePr>
            <p:cNvPr id="2" name="資料庫圖表 1"/>
            <p:cNvGraphicFramePr/>
            <p:nvPr>
              <p:extLst>
                <p:ext uri="{D42A27DB-BD31-4B8C-83A1-F6EECF244321}">
                  <p14:modId xmlns:p14="http://schemas.microsoft.com/office/powerpoint/2010/main" val="629386451"/>
                </p:ext>
              </p:extLst>
            </p:nvPr>
          </p:nvGraphicFramePr>
          <p:xfrm>
            <a:off x="-447675" y="1885949"/>
            <a:ext cx="5410200" cy="40036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" name="直線圖說文字 1 2"/>
            <p:cNvSpPr/>
            <p:nvPr/>
          </p:nvSpPr>
          <p:spPr>
            <a:xfrm>
              <a:off x="4724399" y="1905000"/>
              <a:ext cx="3267075" cy="457200"/>
            </a:xfrm>
            <a:prstGeom prst="borderCallout1">
              <a:avLst>
                <a:gd name="adj1" fmla="val 2083"/>
                <a:gd name="adj2" fmla="val 413"/>
                <a:gd name="adj3" fmla="val 93750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全校如一家 同儕互助大帶小</a:t>
              </a:r>
              <a:endPara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4724398" y="2495550"/>
              <a:ext cx="3267075" cy="457200"/>
            </a:xfrm>
            <a:prstGeom prst="borderCallout1">
              <a:avLst>
                <a:gd name="adj1" fmla="val 97917"/>
                <a:gd name="adj2" fmla="val 413"/>
                <a:gd name="adj3" fmla="val -4167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行政教師相合作 共享資源</a:t>
              </a:r>
              <a:endPara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4724398" y="3409950"/>
              <a:ext cx="3267075" cy="457200"/>
            </a:xfrm>
            <a:prstGeom prst="borderCallout1">
              <a:avLst>
                <a:gd name="adj1" fmla="val 2083"/>
                <a:gd name="adj2" fmla="val 413"/>
                <a:gd name="adj3" fmla="val 93750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善用各項資源融入課程</a:t>
              </a:r>
              <a:endPara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4724396" y="4000500"/>
              <a:ext cx="3267075" cy="457200"/>
            </a:xfrm>
            <a:prstGeom prst="borderCallout1">
              <a:avLst>
                <a:gd name="adj1" fmla="val 97917"/>
                <a:gd name="adj2" fmla="val 413"/>
                <a:gd name="adj3" fmla="val -4167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積極引入課程 刺激多元學習</a:t>
              </a:r>
              <a:endPara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4724397" y="4914900"/>
              <a:ext cx="3267075" cy="457200"/>
            </a:xfrm>
            <a:prstGeom prst="borderCallout1">
              <a:avLst>
                <a:gd name="adj1" fmla="val 2083"/>
                <a:gd name="adj2" fmla="val 413"/>
                <a:gd name="adj3" fmla="val 93750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給予學習的機會與</a:t>
              </a:r>
              <a:r>
                <a:rPr lang="zh-TW" altLang="en-US" dirty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舞台</a:t>
              </a: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4724396" y="5505450"/>
              <a:ext cx="3267075" cy="457200"/>
            </a:xfrm>
            <a:prstGeom prst="borderCallout1">
              <a:avLst>
                <a:gd name="adj1" fmla="val 97917"/>
                <a:gd name="adj2" fmla="val 413"/>
                <a:gd name="adj3" fmla="val -4167"/>
                <a:gd name="adj4" fmla="val -1879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SetoFont" panose="02000600000000000000" pitchFamily="2" charset="-120"/>
                  <a:ea typeface="SetoFont" panose="02000600000000000000" pitchFamily="2" charset="-120"/>
                  <a:cs typeface="SetoFont" panose="02000600000000000000" pitchFamily="2" charset="-120"/>
                </a:rPr>
                <a:t>將心比心 施比受更有福</a:t>
              </a:r>
              <a:endPara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05" y="5314841"/>
            <a:ext cx="1950643" cy="14638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30" y="5314841"/>
            <a:ext cx="1952624" cy="14638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4" y="5314841"/>
            <a:ext cx="1952625" cy="1463808"/>
          </a:xfrm>
          <a:prstGeom prst="rect">
            <a:avLst/>
          </a:prstGeom>
        </p:spPr>
      </p:pic>
      <p:sp>
        <p:nvSpPr>
          <p:cNvPr id="2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28" name="標題 1"/>
          <p:cNvSpPr txBox="1">
            <a:spLocks/>
          </p:cNvSpPr>
          <p:nvPr/>
        </p:nvSpPr>
        <p:spPr>
          <a:xfrm>
            <a:off x="8483994" y="1928456"/>
            <a:ext cx="603992" cy="1704515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0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20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99" y="5314841"/>
            <a:ext cx="1899671" cy="14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" y="226014"/>
            <a:ext cx="6976996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家庭教育中心資源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483993" y="3030746"/>
            <a:ext cx="594461" cy="1528676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1" y="5004217"/>
            <a:ext cx="2720915" cy="169084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1" y="872345"/>
            <a:ext cx="8424000" cy="156521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-1" y="941176"/>
            <a:ext cx="8483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學期中各班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實施家庭教育</a:t>
            </a:r>
            <a:r>
              <a:rPr lang="zh-TW" altLang="en-US" dirty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相關課程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會參酌新北市家庭教育中心的課程內容微調後實施，內容多可結合品德相關議題，尤其在與家人互動的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與溝通。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/>
            </a:r>
            <a:b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上學期三年級導師利用家庭教育中心教材中的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家庭溝通模式與技巧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，透過實作方式讓孩子體驗與他人溝通的不同樣態，從中理出與他人應對時應有的禮貌與態度，除了透過體驗了解尊重外，更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自省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平時的表現與調整。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324" y="3472490"/>
            <a:ext cx="5984538" cy="3723714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287298" y="2641750"/>
            <a:ext cx="32792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▣說話停看聽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活動一</a:t>
            </a:r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sz="24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我看不見</a:t>
            </a:r>
            <a:endParaRPr lang="en-US" altLang="zh-TW" sz="2400" dirty="0" smtClean="0">
              <a:solidFill>
                <a:srgbClr val="C00000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活動二</a:t>
            </a:r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眼睛、身體會說話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/>
            </a:r>
            <a:b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▣慢慢聽我說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活動一</a:t>
            </a:r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這不是肯德基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活動二</a:t>
            </a:r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你和我希望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活動三</a:t>
            </a:r>
            <a:r>
              <a:rPr lang="en-US" altLang="zh-TW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:</a:t>
            </a:r>
            <a:r>
              <a:rPr lang="zh-TW" altLang="en-US" sz="16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我訊</a:t>
            </a:r>
            <a:r>
              <a:rPr lang="zh-TW" altLang="en-US" sz="16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息</a:t>
            </a:r>
            <a:endParaRPr lang="en-US" altLang="zh-TW" sz="16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26266" y="2537082"/>
            <a:ext cx="4572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當我在說話時，別人不看著我或是在睡覺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，這樣</a:t>
            </a:r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讓我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感覺</a:t>
            </a:r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不被重視，很難過。</a:t>
            </a:r>
            <a:endParaRPr lang="en-US" altLang="zh-TW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26266" y="3239361"/>
            <a:ext cx="457200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我發現如果我在說話時，對方一直看著我並且偶爾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點點頭</a:t>
            </a:r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，這樣會讓我覺得對方很專心注意聽我說話。</a:t>
            </a:r>
          </a:p>
        </p:txBody>
      </p:sp>
      <p:sp>
        <p:nvSpPr>
          <p:cNvPr id="25" name="燕尾形向右箭號 24"/>
          <p:cNvSpPr/>
          <p:nvPr/>
        </p:nvSpPr>
        <p:spPr>
          <a:xfrm>
            <a:off x="2974932" y="4281830"/>
            <a:ext cx="1027134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體驗者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6" name="燕尾形向右箭號 25"/>
          <p:cNvSpPr/>
          <p:nvPr/>
        </p:nvSpPr>
        <p:spPr>
          <a:xfrm>
            <a:off x="3038419" y="5773660"/>
            <a:ext cx="1027134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睡覺</a:t>
            </a:r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7" name="燕尾形向右箭號 26"/>
          <p:cNvSpPr/>
          <p:nvPr/>
        </p:nvSpPr>
        <p:spPr>
          <a:xfrm rot="21170859" flipH="1">
            <a:off x="6435436" y="4336741"/>
            <a:ext cx="1834836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就是不看說話者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8" name="燕尾形向右箭號 27"/>
          <p:cNvSpPr/>
          <p:nvPr/>
        </p:nvSpPr>
        <p:spPr>
          <a:xfrm>
            <a:off x="5772091" y="5337858"/>
            <a:ext cx="1452394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專注聆聽者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5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660" y="369352"/>
            <a:ext cx="618785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品德教育資源網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9191" y="-44863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483993" y="3030746"/>
            <a:ext cx="594461" cy="1528676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2" y="1322454"/>
            <a:ext cx="5425304" cy="407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313150" y="5430283"/>
            <a:ext cx="7840809" cy="103085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313150" y="5484046"/>
            <a:ext cx="7871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參考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品德教育資源網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上的得獎作品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漫畫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，透過孩子都喜愛的漫畫作為品德宣導的最佳宣傳品，並將其張貼在必經的走廊牆面以及廁所牆面，期透過境教布置，將各項品德的內涵與意義存在孩子心中。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29" y="1285897"/>
            <a:ext cx="2777767" cy="410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4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" y="226014"/>
            <a:ext cx="479746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家長資源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483993" y="3030746"/>
            <a:ext cx="594461" cy="1528676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665" y="5819449"/>
            <a:ext cx="8340024" cy="97076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7362" y="6031554"/>
            <a:ext cx="845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每週二、五早自習會有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家長志工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到校，分別為低年級與六年級上課，透過繪本故事、短片與活動帶領孩子從生命教育、品德教育與自我認識方面有所了解。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2" y="859934"/>
            <a:ext cx="4340314" cy="244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83" y="3277061"/>
            <a:ext cx="4657234" cy="2490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r="17534"/>
          <a:stretch/>
        </p:blipFill>
        <p:spPr>
          <a:xfrm>
            <a:off x="588722" y="3289587"/>
            <a:ext cx="2895961" cy="244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24" y="855513"/>
            <a:ext cx="3269293" cy="24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圓角矩形 28"/>
          <p:cNvSpPr/>
          <p:nvPr/>
        </p:nvSpPr>
        <p:spPr>
          <a:xfrm>
            <a:off x="2076970" y="2946894"/>
            <a:ext cx="4756842" cy="3149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從認識自我、認識他人開始，了解進而尊重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1425516" y="5408586"/>
            <a:ext cx="6202834" cy="3149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青春期是另一階段的開始，了解自己並尊重男女差異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03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" y="226014"/>
            <a:ext cx="5524499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運用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結合性別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教育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-22924" y="-144626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483993" y="3030746"/>
            <a:ext cx="594461" cy="1528676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29" y="1080949"/>
            <a:ext cx="2926816" cy="213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8" y="3248567"/>
            <a:ext cx="2983229" cy="223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260153" y="5645348"/>
            <a:ext cx="8111213" cy="111466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44800" y="5716797"/>
            <a:ext cx="814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利用一月份品德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搭配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性別平等相關議題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，從每個人的觀點都不同為題切入，希望破除性別刻板印象，讓性別不是阻力，達成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性別尊重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。而教師的性平研習也帶到相關議題，老師們先調整好自己的心態才能將正確觀念傳達。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486465" y="2878848"/>
            <a:ext cx="2668591" cy="34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尊重與包容身邊的人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5" y="1089861"/>
            <a:ext cx="2876864" cy="213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28" y="3255871"/>
            <a:ext cx="3032980" cy="224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圓角矩形 21"/>
          <p:cNvSpPr/>
          <p:nvPr/>
        </p:nvSpPr>
        <p:spPr>
          <a:xfrm>
            <a:off x="602251" y="2878848"/>
            <a:ext cx="2668591" cy="34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每個人的觀點都不同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337704" y="5160461"/>
            <a:ext cx="2668591" cy="34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破除性別刻板印</a:t>
            </a:r>
            <a:r>
              <a:rPr lang="zh-TW" altLang="en-US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象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5370684" y="5160462"/>
            <a:ext cx="2910711" cy="34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無論同異性，尊重為上策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46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" y="226014"/>
            <a:ext cx="810434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成效推廣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校內宣導與及時機會教育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483993" y="3957672"/>
            <a:ext cx="594463" cy="1759125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483993" y="3030746"/>
            <a:ext cx="594461" cy="877375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4997" y="5595244"/>
            <a:ext cx="8111213" cy="119593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59697" y="5571057"/>
            <a:ext cx="81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每月第一週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兒童朝會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將配合該月品德項目做宣導，除了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回顧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上個月的品德項目並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檢核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、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頒獎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外，更針對當月品德藉由意義說明、可以做到的事列舉以及相關圖文或是影片的輔佐，加深孩子的印象，各班則會適時融入相關課程，並帶領討論及檢核。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" y="905939"/>
            <a:ext cx="6169764" cy="46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53" y="992230"/>
            <a:ext cx="1984567" cy="1484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659" y="4011297"/>
            <a:ext cx="1984567" cy="1484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953" y="2500063"/>
            <a:ext cx="1979978" cy="1481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550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/>
          <p:cNvSpPr txBox="1"/>
          <p:nvPr/>
        </p:nvSpPr>
        <p:spPr>
          <a:xfrm>
            <a:off x="1" y="226015"/>
            <a:ext cx="41092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省思與展望</a:t>
            </a:r>
            <a:endParaRPr lang="zh-TW" alt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2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192913690"/>
              </p:ext>
            </p:extLst>
          </p:nvPr>
        </p:nvGraphicFramePr>
        <p:xfrm>
          <a:off x="0" y="1106463"/>
          <a:ext cx="8530225" cy="46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圖片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6" b="99313" l="0" r="98875">
                        <a14:foregroundMark x1="63987" y1="47423" x2="63987" y2="47423"/>
                        <a14:foregroundMark x1="66077" y1="81787" x2="66077" y2="81787"/>
                        <a14:foregroundMark x1="70257" y1="69072" x2="68971" y2="76632"/>
                        <a14:foregroundMark x1="75723" y1="71478" x2="78617" y2="80756"/>
                        <a14:foregroundMark x1="81672" y1="83849" x2="81672" y2="83849"/>
                        <a14:foregroundMark x1="79743" y1="82818" x2="77974" y2="83849"/>
                        <a14:foregroundMark x1="67685" y1="84880" x2="64630" y2="87285"/>
                        <a14:foregroundMark x1="56592" y1="83849" x2="51929" y2="85911"/>
                        <a14:foregroundMark x1="41318" y1="80756" x2="36817" y2="86598"/>
                        <a14:foregroundMark x1="26045" y1="82818" x2="23955" y2="83505"/>
                        <a14:foregroundMark x1="6270" y1="83505" x2="5627" y2="87285"/>
                        <a14:foregroundMark x1="68810" y1="77663" x2="68810" y2="77663"/>
                        <a14:foregroundMark x1="65916" y1="46392" x2="68971" y2="47423"/>
                        <a14:foregroundMark x1="72186" y1="38488" x2="72186" y2="38488"/>
                        <a14:foregroundMark x1="64952" y1="46392" x2="64952" y2="463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57496" y="4576723"/>
            <a:ext cx="5224194" cy="244411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6" b="99313" l="0" r="98875">
                        <a14:foregroundMark x1="63987" y1="47423" x2="63987" y2="47423"/>
                        <a14:foregroundMark x1="66077" y1="81787" x2="66077" y2="81787"/>
                        <a14:foregroundMark x1="70257" y1="69072" x2="68971" y2="76632"/>
                        <a14:foregroundMark x1="75723" y1="71478" x2="78617" y2="80756"/>
                        <a14:foregroundMark x1="81672" y1="83849" x2="81672" y2="83849"/>
                        <a14:foregroundMark x1="79743" y1="82818" x2="77974" y2="83849"/>
                        <a14:foregroundMark x1="67685" y1="84880" x2="64630" y2="87285"/>
                        <a14:foregroundMark x1="56592" y1="83849" x2="51929" y2="85911"/>
                        <a14:foregroundMark x1="41318" y1="80756" x2="36817" y2="86598"/>
                        <a14:foregroundMark x1="26045" y1="82818" x2="23955" y2="83505"/>
                        <a14:foregroundMark x1="6270" y1="83505" x2="5627" y2="87285"/>
                        <a14:foregroundMark x1="68810" y1="77663" x2="68810" y2="77663"/>
                        <a14:foregroundMark x1="65916" y1="46392" x2="68971" y2="47423"/>
                        <a14:foregroundMark x1="72186" y1="38488" x2="72186" y2="38488"/>
                        <a14:foregroundMark x1="64952" y1="46392" x2="64952" y2="46392"/>
                      </a14:backgroundRemoval>
                    </a14:imgEffect>
                  </a14:imgLayer>
                </a14:imgProps>
              </a:ext>
            </a:extLst>
          </a:blip>
          <a:srcRect r="40603"/>
          <a:stretch/>
        </p:blipFill>
        <p:spPr>
          <a:xfrm flipH="1">
            <a:off x="4772415" y="4576723"/>
            <a:ext cx="3103033" cy="244411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0152" y="5892706"/>
            <a:ext cx="2999492" cy="859611"/>
          </a:xfrm>
          <a:prstGeom prst="rect">
            <a:avLst/>
          </a:prstGeom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8483994" y="1928456"/>
            <a:ext cx="603992" cy="105273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8483993" y="3957672"/>
            <a:ext cx="594463" cy="1002635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8497488" y="5009858"/>
            <a:ext cx="580966" cy="1848142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8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7" name="標題 1"/>
          <p:cNvSpPr txBox="1">
            <a:spLocks/>
          </p:cNvSpPr>
          <p:nvPr/>
        </p:nvSpPr>
        <p:spPr>
          <a:xfrm>
            <a:off x="8483993" y="3030746"/>
            <a:ext cx="594461" cy="877375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19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1043608" y="54962"/>
            <a:ext cx="8805664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zh-TW" altLang="en-US" sz="1200" dirty="0">
              <a:ln w="31550" cmpd="sng">
                <a:noFill/>
                <a:prstDash val="solid"/>
              </a:ln>
              <a:solidFill>
                <a:srgbClr val="7030A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9332" r="32055" b="4291"/>
          <a:stretch/>
        </p:blipFill>
        <p:spPr>
          <a:xfrm>
            <a:off x="0" y="-36081"/>
            <a:ext cx="9160430" cy="68940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90" l="45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6081"/>
            <a:ext cx="3455581" cy="15633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618312"/>
            <a:ext cx="79540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070" algn="ctr">
              <a:spcAft>
                <a:spcPts val="0"/>
              </a:spcAft>
              <a:defRPr/>
            </a:pP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乾華，一所路途很遠</a:t>
            </a: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，彼此</a:t>
            </a: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距離卻很近的學校。</a:t>
            </a:r>
          </a:p>
          <a:p>
            <a:pPr indent="1068070" algn="ctr">
              <a:spcAft>
                <a:spcPts val="0"/>
              </a:spcAft>
              <a:defRPr/>
            </a:pP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乾華，一所新</a:t>
            </a: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北市</a:t>
            </a:r>
            <a:r>
              <a:rPr lang="zh-TW" altLang="en-US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具有人情</a:t>
            </a:r>
            <a:r>
              <a:rPr lang="zh-TW" altLang="en-US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味</a:t>
            </a: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迷你小學。</a:t>
            </a:r>
          </a:p>
          <a:p>
            <a:pPr indent="1068070" algn="ctr">
              <a:spcAft>
                <a:spcPts val="0"/>
              </a:spcAft>
              <a:defRPr/>
            </a:pPr>
            <a:endParaRPr lang="en-US" altLang="zh-TW" sz="2400" kern="100" dirty="0" smtClean="0">
              <a:solidFill>
                <a:srgbClr val="002060"/>
              </a:solidFill>
              <a:latin typeface="文鼎粗魏碑" panose="03000809000000000000" pitchFamily="65" charset="-120"/>
              <a:ea typeface="文鼎粗魏碑" panose="03000809000000000000" pitchFamily="65" charset="-120"/>
              <a:cs typeface="Times New Roman" panose="02020603050405020304" pitchFamily="18" charset="0"/>
            </a:endParaRPr>
          </a:p>
          <a:p>
            <a:pPr indent="1068070" algn="ctr">
              <a:spcAft>
                <a:spcPts val="0"/>
              </a:spcAft>
              <a:defRPr/>
            </a:pP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如果</a:t>
            </a: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有時間</a:t>
            </a: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，歡迎您呼</a:t>
            </a: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朋引伴到乾華。</a:t>
            </a:r>
            <a:endParaRPr lang="en-US" altLang="zh-TW" sz="2400" kern="100" dirty="0">
              <a:solidFill>
                <a:srgbClr val="002060"/>
              </a:solidFill>
              <a:latin typeface="文鼎粗魏碑" panose="03000809000000000000" pitchFamily="65" charset="-120"/>
              <a:ea typeface="文鼎粗魏碑" panose="03000809000000000000" pitchFamily="65" charset="-120"/>
              <a:cs typeface="Times New Roman" panose="02020603050405020304" pitchFamily="18" charset="0"/>
            </a:endParaRPr>
          </a:p>
          <a:p>
            <a:pPr indent="1068070" algn="ctr">
              <a:spcAft>
                <a:spcPts val="0"/>
              </a:spcAft>
              <a:defRPr/>
            </a:pPr>
            <a:r>
              <a:rPr lang="zh-TW" altLang="zh-TW" sz="2400" kern="100" dirty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只有來到乾華，我們彼此心相遇，</a:t>
            </a:r>
            <a:endParaRPr lang="en-US" altLang="zh-TW" sz="2400" kern="100" dirty="0">
              <a:solidFill>
                <a:srgbClr val="002060"/>
              </a:solidFill>
              <a:latin typeface="文鼎粗魏碑" panose="03000809000000000000" pitchFamily="65" charset="-120"/>
              <a:ea typeface="文鼎粗魏碑" panose="03000809000000000000" pitchFamily="65" charset="-120"/>
              <a:cs typeface="Times New Roman" panose="02020603050405020304" pitchFamily="18" charset="0"/>
            </a:endParaRPr>
          </a:p>
          <a:p>
            <a:pPr indent="1068070" algn="ctr">
              <a:spcAft>
                <a:spcPts val="0"/>
              </a:spcAft>
              <a:defRPr/>
            </a:pPr>
            <a:r>
              <a:rPr lang="zh-TW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您會</a:t>
            </a:r>
            <a:r>
              <a:rPr lang="zh-TW" altLang="en-US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發現孩子正施展著質樸率真的童趣魔法</a:t>
            </a:r>
            <a:r>
              <a:rPr lang="en-US" altLang="zh-TW" sz="2400" kern="100" dirty="0" smtClean="0">
                <a:solidFill>
                  <a:srgbClr val="00206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43608" y="774662"/>
            <a:ext cx="192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感謝有您</a:t>
            </a:r>
            <a:r>
              <a:rPr lang="en-US" altLang="zh-TW" sz="3200" b="1" dirty="0" smtClean="0">
                <a:solidFill>
                  <a:srgbClr val="C00000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!</a:t>
            </a:r>
            <a:endParaRPr lang="zh-TW" altLang="en-US" sz="3200" b="1" dirty="0">
              <a:solidFill>
                <a:srgbClr val="C00000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4"/>
          <a:stretch/>
        </p:blipFill>
        <p:spPr>
          <a:xfrm>
            <a:off x="6229349" y="4953000"/>
            <a:ext cx="918411" cy="1014250"/>
          </a:xfrm>
          <a:prstGeom prst="rect">
            <a:avLst/>
          </a:prstGeom>
        </p:spPr>
      </p:pic>
      <p:sp>
        <p:nvSpPr>
          <p:cNvPr id="17" name="淚滴形 16"/>
          <p:cNvSpPr/>
          <p:nvPr/>
        </p:nvSpPr>
        <p:spPr>
          <a:xfrm>
            <a:off x="0" y="5948200"/>
            <a:ext cx="1133475" cy="28115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淚滴形 17"/>
          <p:cNvSpPr/>
          <p:nvPr/>
        </p:nvSpPr>
        <p:spPr>
          <a:xfrm>
            <a:off x="293253" y="5957725"/>
            <a:ext cx="1590675" cy="28115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淚滴形 18"/>
          <p:cNvSpPr/>
          <p:nvPr/>
        </p:nvSpPr>
        <p:spPr>
          <a:xfrm>
            <a:off x="1088590" y="5965164"/>
            <a:ext cx="1590675" cy="281150"/>
          </a:xfrm>
          <a:prstGeom prst="teardrop">
            <a:avLst>
              <a:gd name="adj" fmla="val 9880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淚滴形 19"/>
          <p:cNvSpPr/>
          <p:nvPr/>
        </p:nvSpPr>
        <p:spPr>
          <a:xfrm>
            <a:off x="2087344" y="5963077"/>
            <a:ext cx="1590675" cy="333479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淚滴形 21"/>
          <p:cNvSpPr/>
          <p:nvPr/>
        </p:nvSpPr>
        <p:spPr>
          <a:xfrm flipH="1">
            <a:off x="9884" y="5948200"/>
            <a:ext cx="1133475" cy="28115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淚滴形 22"/>
          <p:cNvSpPr/>
          <p:nvPr/>
        </p:nvSpPr>
        <p:spPr>
          <a:xfrm flipH="1" flipV="1">
            <a:off x="19768" y="5914922"/>
            <a:ext cx="1133475" cy="28115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淚滴形 20"/>
          <p:cNvSpPr/>
          <p:nvPr/>
        </p:nvSpPr>
        <p:spPr>
          <a:xfrm>
            <a:off x="2612590" y="5976775"/>
            <a:ext cx="1590675" cy="333479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2241833" y="5867580"/>
            <a:ext cx="4801314" cy="4426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000" kern="1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en-US" altLang="zh-TW" sz="2000" kern="1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~</a:t>
            </a:r>
            <a:r>
              <a:rPr lang="zh-TW" altLang="en-US" sz="2000" kern="1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謝謝聆聽 您的指教是我們向前的動力</a:t>
            </a:r>
            <a:r>
              <a:rPr lang="en-US" altLang="zh-TW" sz="2000" kern="1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~</a:t>
            </a:r>
            <a:endParaRPr lang="zh-TW" altLang="en-US" sz="2000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95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823186"/>
              </p:ext>
            </p:extLst>
          </p:nvPr>
        </p:nvGraphicFramePr>
        <p:xfrm>
          <a:off x="830287" y="1659309"/>
          <a:ext cx="7671089" cy="500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群組 5"/>
          <p:cNvGrpSpPr/>
          <p:nvPr/>
        </p:nvGrpSpPr>
        <p:grpSpPr>
          <a:xfrm>
            <a:off x="2193656" y="0"/>
            <a:ext cx="5007243" cy="1762125"/>
            <a:chOff x="1691831" y="99879"/>
            <a:chExt cx="6080539" cy="217533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831" y="99879"/>
              <a:ext cx="1528420" cy="200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 rot="20841229">
              <a:off x="2329008" y="1091890"/>
              <a:ext cx="1152128" cy="1067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solidFill>
                    <a:srgbClr val="002060"/>
                  </a:solidFill>
                  <a:latin typeface="文鼎俏黑體P" panose="040B0900000000000000" pitchFamily="82" charset="-120"/>
                  <a:ea typeface="文鼎俏黑體P" panose="040B0900000000000000" pitchFamily="82" charset="-120"/>
                </a:rPr>
                <a:t>報</a:t>
              </a:r>
              <a:endParaRPr lang="zh-TW" altLang="en-US" sz="3200" dirty="0">
                <a:solidFill>
                  <a:srgbClr val="00206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14" y="285884"/>
              <a:ext cx="1220349" cy="180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157" y="253267"/>
              <a:ext cx="1475035" cy="187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4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498" y="225588"/>
              <a:ext cx="1589654" cy="189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3643620" y="1140456"/>
              <a:ext cx="1152128" cy="1067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solidFill>
                    <a:srgbClr val="002060"/>
                  </a:solidFill>
                  <a:latin typeface="文鼎俏黑體P" panose="040B0900000000000000" pitchFamily="82" charset="-120"/>
                  <a:ea typeface="文鼎俏黑體P" panose="040B0900000000000000" pitchFamily="82" charset="-120"/>
                </a:rPr>
                <a:t>告</a:t>
              </a:r>
              <a:endParaRPr lang="zh-TW" altLang="en-US" sz="3200" dirty="0">
                <a:solidFill>
                  <a:srgbClr val="00206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 rot="680654">
              <a:off x="4966131" y="1165187"/>
              <a:ext cx="1152128" cy="1067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rgbClr val="002060"/>
                  </a:solidFill>
                  <a:latin typeface="文鼎俏黑體P" panose="040B0900000000000000" pitchFamily="82" charset="-120"/>
                  <a:ea typeface="文鼎俏黑體P" panose="040B0900000000000000" pitchFamily="82" charset="-120"/>
                </a:rPr>
                <a:t>大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 rot="664343">
              <a:off x="6620242" y="1207710"/>
              <a:ext cx="1152128" cy="1067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solidFill>
                    <a:srgbClr val="002060"/>
                  </a:solidFill>
                  <a:latin typeface="文鼎俏黑體P" panose="040B0900000000000000" pitchFamily="82" charset="-120"/>
                  <a:ea typeface="文鼎俏黑體P" panose="040B0900000000000000" pitchFamily="82" charset="-120"/>
                </a:rPr>
                <a:t>綱</a:t>
              </a:r>
              <a:endParaRPr lang="zh-TW" altLang="en-US" sz="3200" dirty="0">
                <a:solidFill>
                  <a:srgbClr val="00206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0142" y1="15470" x2="83688" y2="19337"/>
                        <a14:foregroundMark x1="88298" y1="29558" x2="88298" y2="33978"/>
                        <a14:backgroundMark x1="30851" y1="40331" x2="30851" y2="38122"/>
                        <a14:backgroundMark x1="30851" y1="40608" x2="30851" y2="40608"/>
                        <a14:backgroundMark x1="72340" y1="44475" x2="72340" y2="44475"/>
                        <a14:backgroundMark x1="72340" y1="46133" x2="72340" y2="4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6715" y="4067491"/>
            <a:ext cx="2173822" cy="279050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" y="0"/>
            <a:ext cx="470064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99" y="4019551"/>
            <a:ext cx="461665" cy="263963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TW" altLang="en-US" b="1" dirty="0" smtClean="0">
                <a:solidFill>
                  <a:schemeClr val="accent4"/>
                </a:solidFill>
                <a:latin typeface="AaWanWan" panose="00020600040101010101" pitchFamily="18" charset="-122"/>
                <a:ea typeface="AaWanWan" panose="00020600040101010101" pitchFamily="18" charset="-122"/>
              </a:rPr>
              <a:t>品德教育分享大綱</a:t>
            </a:r>
            <a:endParaRPr lang="zh-TW" altLang="en-US" dirty="0">
              <a:solidFill>
                <a:schemeClr val="accent4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6045" y="-12787"/>
            <a:ext cx="701101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/>
          <p:cNvSpPr txBox="1"/>
          <p:nvPr/>
        </p:nvSpPr>
        <p:spPr>
          <a:xfrm>
            <a:off x="1" y="233570"/>
            <a:ext cx="2943615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乾華介紹</a:t>
            </a:r>
            <a:endParaRPr lang="zh-TW" alt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837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980335" y="5429390"/>
            <a:ext cx="322721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在</a:t>
            </a:r>
            <a:r>
              <a:rPr lang="zh-TW" altLang="en-US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乾華，</a:t>
            </a:r>
            <a:endParaRPr lang="en-US" altLang="zh-TW" sz="2000" dirty="0" smtClean="0">
              <a:solidFill>
                <a:srgbClr val="00206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每一位成員都相當重要，</a:t>
            </a:r>
            <a:endParaRPr lang="en-US" altLang="zh-TW" sz="2000" dirty="0" smtClean="0">
              <a:solidFill>
                <a:srgbClr val="00206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混齡混生更是常事，</a:t>
            </a:r>
            <a:endParaRPr lang="en-US" altLang="zh-TW" sz="2000" dirty="0" smtClean="0">
              <a:solidFill>
                <a:srgbClr val="00206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從</a:t>
            </a:r>
            <a:r>
              <a:rPr lang="zh-TW" altLang="en-US" sz="2000" dirty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中</a:t>
            </a:r>
            <a:r>
              <a:rPr lang="zh-TW" altLang="en-US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學習互相尊重與包容</a:t>
            </a:r>
            <a:r>
              <a:rPr lang="en-US" altLang="zh-TW" sz="2000" dirty="0" smtClean="0">
                <a:solidFill>
                  <a:srgbClr val="00206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!</a:t>
            </a:r>
            <a:endParaRPr lang="zh-TW" altLang="en-US" sz="2000" dirty="0">
              <a:solidFill>
                <a:srgbClr val="00206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8483993" y="-7609"/>
            <a:ext cx="663221" cy="1360420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2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8493524" y="2565626"/>
            <a:ext cx="594461" cy="1051816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7" name="標題 1"/>
          <p:cNvSpPr txBox="1">
            <a:spLocks/>
          </p:cNvSpPr>
          <p:nvPr/>
        </p:nvSpPr>
        <p:spPr>
          <a:xfrm>
            <a:off x="8493524" y="1412124"/>
            <a:ext cx="594461" cy="108842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9" b="2"/>
          <a:stretch>
            <a:fillRect/>
          </a:stretch>
        </p:blipFill>
        <p:spPr bwMode="auto">
          <a:xfrm>
            <a:off x="188167" y="3571736"/>
            <a:ext cx="2230995" cy="316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>
            <a:grpSpLocks/>
          </p:cNvGrpSpPr>
          <p:nvPr/>
        </p:nvGrpSpPr>
        <p:grpSpPr bwMode="auto">
          <a:xfrm>
            <a:off x="1190845" y="86301"/>
            <a:ext cx="7058096" cy="3485435"/>
            <a:chOff x="1463610" y="-913617"/>
            <a:chExt cx="7389080" cy="3485048"/>
          </a:xfrm>
        </p:grpSpPr>
        <p:grpSp>
          <p:nvGrpSpPr>
            <p:cNvPr id="36" name="群組 17"/>
            <p:cNvGrpSpPr>
              <a:grpSpLocks/>
            </p:cNvGrpSpPr>
            <p:nvPr/>
          </p:nvGrpSpPr>
          <p:grpSpPr bwMode="auto">
            <a:xfrm>
              <a:off x="1463610" y="-913617"/>
              <a:ext cx="7389080" cy="3485048"/>
              <a:chOff x="1463610" y="-932667"/>
              <a:chExt cx="7389080" cy="3485048"/>
            </a:xfrm>
          </p:grpSpPr>
          <p:sp>
            <p:nvSpPr>
              <p:cNvPr id="39" name="直線圖說文字 2 38"/>
              <p:cNvSpPr/>
              <p:nvPr/>
            </p:nvSpPr>
            <p:spPr>
              <a:xfrm>
                <a:off x="3947270" y="-932667"/>
                <a:ext cx="4905420" cy="1466687"/>
              </a:xfrm>
              <a:prstGeom prst="borderCallout2">
                <a:avLst>
                  <a:gd name="adj1" fmla="val 47784"/>
                  <a:gd name="adj2" fmla="val 649"/>
                  <a:gd name="adj3" fmla="val 93881"/>
                  <a:gd name="adj4" fmla="val -31477"/>
                  <a:gd name="adj5" fmla="val 236970"/>
                  <a:gd name="adj6" fmla="val -41777"/>
                </a:avLst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latin typeface="AaWanWan" panose="00020600040101010101" pitchFamily="18" charset="-122"/>
                  <a:ea typeface="AaWanWan" panose="00020600040101010101" pitchFamily="18" charset="-122"/>
                </a:endParaRPr>
              </a:p>
            </p:txBody>
          </p:sp>
          <p:pic>
            <p:nvPicPr>
              <p:cNvPr id="40" name="圖片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65" b="81366"/>
              <a:stretch>
                <a:fillRect/>
              </a:stretch>
            </p:blipFill>
            <p:spPr bwMode="auto">
              <a:xfrm>
                <a:off x="1463610" y="1650772"/>
                <a:ext cx="1447868" cy="901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03339">
              <a:off x="1593946" y="626062"/>
              <a:ext cx="795751" cy="537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標題 1"/>
          <p:cNvSpPr txBox="1">
            <a:spLocks/>
          </p:cNvSpPr>
          <p:nvPr/>
        </p:nvSpPr>
        <p:spPr>
          <a:xfrm>
            <a:off x="3563253" y="518333"/>
            <a:ext cx="4466036" cy="101142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北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海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FF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山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B05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巔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B0F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桃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花</a:t>
            </a:r>
            <a:r>
              <a:rPr lang="zh-TW" altLang="en-US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源</a:t>
            </a:r>
            <a:r>
              <a:rPr lang="en-US" altLang="zh-TW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娃娃體W7" panose="040B0709000000000000" pitchFamily="81" charset="-120"/>
                <a:ea typeface="華康娃娃體W7" panose="040B0709000000000000" pitchFamily="81" charset="-120"/>
              </a:rPr>
              <a:t/>
            </a:r>
            <a:br>
              <a:rPr lang="en-US" altLang="zh-TW" sz="36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娃娃體W7" panose="040B0709000000000000" pitchFamily="81" charset="-120"/>
                <a:ea typeface="華康娃娃體W7" panose="040B0709000000000000" pitchFamily="81" charset="-120"/>
              </a:rPr>
            </a:br>
            <a:r>
              <a:rPr lang="en-US" altLang="zh-TW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-</a:t>
            </a:r>
            <a:r>
              <a:rPr lang="zh-TW" altLang="en-US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乾</a:t>
            </a:r>
            <a:r>
              <a:rPr lang="zh-TW" altLang="en-US" sz="105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 </a:t>
            </a:r>
            <a:r>
              <a:rPr lang="zh-TW" altLang="en-US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華</a:t>
            </a:r>
            <a:r>
              <a:rPr lang="zh-TW" altLang="en-US" sz="18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 </a:t>
            </a:r>
            <a:r>
              <a:rPr lang="zh-TW" altLang="en-US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國</a:t>
            </a:r>
            <a:r>
              <a:rPr lang="zh-TW" altLang="en-US" sz="18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 </a:t>
            </a:r>
            <a:r>
              <a:rPr lang="zh-TW" altLang="en-US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小</a:t>
            </a:r>
            <a:r>
              <a:rPr lang="en-US" altLang="zh-TW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-</a:t>
            </a:r>
            <a:endParaRPr lang="zh-TW" altLang="en-US" sz="28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田氏圓筆刷体繁" panose="02000609000000000000" pitchFamily="49" charset="-128"/>
              <a:ea typeface="田氏圓筆刷体繁" panose="02000609000000000000" pitchFamily="49" charset="-128"/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923">
            <a:off x="7381989" y="153028"/>
            <a:ext cx="1072893" cy="8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1816555" y="5519675"/>
            <a:ext cx="3025562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 smtClean="0">
                <a:solidFill>
                  <a:schemeClr val="bg1"/>
                </a:solidFill>
                <a:latin typeface="AaWanWan" panose="00020600040101010101" pitchFamily="18" charset="-122"/>
                <a:ea typeface="AaWanWan" panose="00020600040101010101" pitchFamily="18" charset="-122"/>
              </a:rPr>
              <a:t>We are Q Family!</a:t>
            </a:r>
            <a:endParaRPr lang="zh-TW" altLang="en-US" sz="2400" dirty="0">
              <a:solidFill>
                <a:schemeClr val="bg1"/>
              </a:solidFill>
              <a:latin typeface="AaWanWan" panose="00020600040101010101" pitchFamily="18" charset="-122"/>
              <a:ea typeface="AaWanWan" panose="00020600040101010101" pitchFamily="18" charset="-122"/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/>
          <a:stretch/>
        </p:blipFill>
        <p:spPr>
          <a:xfrm rot="21298993">
            <a:off x="1771916" y="2313160"/>
            <a:ext cx="3322709" cy="247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17" y="3047578"/>
            <a:ext cx="3704638" cy="246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雲朵形 49"/>
          <p:cNvSpPr/>
          <p:nvPr/>
        </p:nvSpPr>
        <p:spPr>
          <a:xfrm rot="160978">
            <a:off x="3642084" y="1784597"/>
            <a:ext cx="2109964" cy="1240239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一共有</a:t>
            </a:r>
            <a:r>
              <a:rPr lang="en-US" altLang="zh-TW" sz="2000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6</a:t>
            </a:r>
            <a:r>
              <a:rPr lang="zh-TW" altLang="en-US" sz="2000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班</a:t>
            </a:r>
            <a:endParaRPr lang="en-US" altLang="zh-TW" sz="2000" dirty="0" smtClean="0">
              <a:solidFill>
                <a:schemeClr val="tx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51" name="雲朵形 50"/>
          <p:cNvSpPr/>
          <p:nvPr/>
        </p:nvSpPr>
        <p:spPr>
          <a:xfrm rot="638221">
            <a:off x="5045491" y="2553773"/>
            <a:ext cx="1231401" cy="82059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學生</a:t>
            </a:r>
            <a:r>
              <a:rPr lang="en-US" altLang="zh-TW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27</a:t>
            </a:r>
            <a:r>
              <a:rPr lang="zh-TW" altLang="en-US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人</a:t>
            </a:r>
            <a:endParaRPr lang="en-US" altLang="zh-TW" dirty="0" smtClean="0">
              <a:solidFill>
                <a:schemeClr val="tx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 rot="21397314">
            <a:off x="1204216" y="5047002"/>
            <a:ext cx="35507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在</a:t>
            </a:r>
            <a:r>
              <a:rPr lang="zh-TW" altLang="en-US" sz="2400" dirty="0" smtClean="0"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乾華，我們</a:t>
            </a:r>
            <a:r>
              <a:rPr lang="zh-TW" altLang="en-US" sz="2400" dirty="0"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都是一家人</a:t>
            </a:r>
            <a:r>
              <a:rPr lang="en-US" altLang="zh-TW" sz="2400" dirty="0"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!</a:t>
            </a:r>
            <a:endParaRPr lang="zh-TW" altLang="en-US" sz="2400" dirty="0"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89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656" y1="64823" x2="14758" y2="73009"/>
                        <a14:foregroundMark x1="19163" y1="76327" x2="25330" y2="78761"/>
                        <a14:foregroundMark x1="31938" y1="15265" x2="35022" y2="24336"/>
                        <a14:foregroundMark x1="30176" y1="14381" x2="30176" y2="14381"/>
                        <a14:foregroundMark x1="34361" y1="27655" x2="34361" y2="27655"/>
                        <a14:foregroundMark x1="21806" y1="43584" x2="21806" y2="43584"/>
                        <a14:foregroundMark x1="28414" y1="38053" x2="28414" y2="38053"/>
                        <a14:foregroundMark x1="30617" y1="35619" x2="30617" y2="35619"/>
                        <a14:foregroundMark x1="15639" y1="79646" x2="17621" y2="87168"/>
                        <a14:foregroundMark x1="16960" y1="89159" x2="22687" y2="88938"/>
                        <a14:foregroundMark x1="1762" y1="63938" x2="3304" y2="72124"/>
                        <a14:foregroundMark x1="4846" y1="60177" x2="14978" y2="52434"/>
                        <a14:foregroundMark x1="1322" y1="61947" x2="14978" y2="55531"/>
                        <a14:backgroundMark x1="3084" y1="73673" x2="661" y2="65044"/>
                        <a14:backgroundMark x1="881" y1="61283" x2="1322" y2="60619"/>
                        <a14:backgroundMark x1="661" y1="62168" x2="661" y2="62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7" y="711635"/>
            <a:ext cx="6283596" cy="62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4253755" y="252010"/>
            <a:ext cx="3940379" cy="1719332"/>
            <a:chOff x="4253755" y="252010"/>
            <a:chExt cx="3940379" cy="1719332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544">
              <a:off x="5865927" y="252010"/>
              <a:ext cx="2328207" cy="15488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橢圓 8"/>
            <p:cNvSpPr/>
            <p:nvPr/>
          </p:nvSpPr>
          <p:spPr>
            <a:xfrm>
              <a:off x="4253755" y="1081645"/>
              <a:ext cx="1069524" cy="8896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cxnSp>
          <p:nvCxnSpPr>
            <p:cNvPr id="17" name="直線單箭頭接點 16"/>
            <p:cNvCxnSpPr/>
            <p:nvPr/>
          </p:nvCxnSpPr>
          <p:spPr>
            <a:xfrm flipV="1">
              <a:off x="5222603" y="903276"/>
              <a:ext cx="558252" cy="3651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圓角矩形 17"/>
            <p:cNvSpPr/>
            <p:nvPr/>
          </p:nvSpPr>
          <p:spPr>
            <a:xfrm rot="289302">
              <a:off x="6343690" y="1562231"/>
              <a:ext cx="1683761" cy="35932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solidFill>
                    <a:srgbClr val="C00000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乾華心農場</a:t>
              </a:r>
              <a:endParaRPr lang="zh-TW" altLang="en-US" sz="2000" dirty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0" y="233570"/>
            <a:ext cx="366244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乾華環境介紹</a:t>
            </a:r>
            <a:endParaRPr lang="zh-TW" alt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4" name="圖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837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5378190" y="4358303"/>
            <a:ext cx="3560957" cy="2213059"/>
            <a:chOff x="1407333" y="3026119"/>
            <a:chExt cx="2914996" cy="1478577"/>
          </a:xfrm>
        </p:grpSpPr>
        <p:sp>
          <p:nvSpPr>
            <p:cNvPr id="28" name="圓角矩形圖說文字 27"/>
            <p:cNvSpPr/>
            <p:nvPr/>
          </p:nvSpPr>
          <p:spPr>
            <a:xfrm>
              <a:off x="1446436" y="3387376"/>
              <a:ext cx="2236243" cy="1116827"/>
            </a:xfrm>
            <a:prstGeom prst="wedgeRoundRectCallout">
              <a:avLst>
                <a:gd name="adj1" fmla="val -100041"/>
                <a:gd name="adj2" fmla="val -45244"/>
                <a:gd name="adj3" fmla="val 16667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475733" y="3026119"/>
              <a:ext cx="1846596" cy="616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54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I</a:t>
              </a:r>
              <a:endParaRPr lang="en-US" altLang="zh-TW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407333" y="3455983"/>
              <a:ext cx="2420569" cy="1048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-</a:t>
              </a:r>
              <a:r>
                <a:rPr lang="zh-TW" altLang="en-US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校園有</a:t>
              </a:r>
              <a:r>
                <a:rPr lang="en-US" altLang="zh-TW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I</a:t>
              </a:r>
              <a:r>
                <a:rPr lang="zh-TW" altLang="en-US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也有愛</a:t>
              </a:r>
              <a:r>
                <a:rPr lang="en-US" altLang="zh-TW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-</a:t>
              </a: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尊重無所不在，</a:t>
              </a:r>
              <a:r>
                <a:rPr lang="en-US" altLang="zh-TW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/>
              </a:r>
              <a:br>
                <a:rPr lang="en-US" altLang="zh-TW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</a:br>
              <a:r>
                <a:rPr lang="zh-TW" altLang="en-US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對人對事對環境，</a:t>
              </a:r>
              <a:endParaRPr lang="en-US" altLang="zh-TW" sz="2400" dirty="0" smtClean="0"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在在可以有尊重。</a:t>
              </a:r>
              <a:endParaRPr lang="zh-TW" altLang="en-US" sz="2400" dirty="0"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3571"/>
          <a:stretch/>
        </p:blipFill>
        <p:spPr>
          <a:xfrm rot="21342907">
            <a:off x="261516" y="2466583"/>
            <a:ext cx="1923994" cy="130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圓角矩形 19"/>
          <p:cNvSpPr/>
          <p:nvPr/>
        </p:nvSpPr>
        <p:spPr>
          <a:xfrm>
            <a:off x="755231" y="3487715"/>
            <a:ext cx="1090197" cy="306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諮商室</a:t>
            </a:r>
            <a:endParaRPr lang="zh-TW" altLang="en-US" sz="2000" dirty="0">
              <a:solidFill>
                <a:srgbClr val="C0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1" name="橢圓 20"/>
          <p:cNvSpPr/>
          <p:nvPr/>
        </p:nvSpPr>
        <p:spPr>
          <a:xfrm rot="7577255">
            <a:off x="2697745" y="3919979"/>
            <a:ext cx="426016" cy="447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2019105" y="3496249"/>
            <a:ext cx="798343" cy="5165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圖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553">
            <a:off x="652555" y="1114207"/>
            <a:ext cx="1878454" cy="140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圓角矩形 31"/>
          <p:cNvSpPr/>
          <p:nvPr/>
        </p:nvSpPr>
        <p:spPr>
          <a:xfrm>
            <a:off x="1579915" y="2113633"/>
            <a:ext cx="1090197" cy="306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圖書館</a:t>
            </a:r>
            <a:endParaRPr lang="zh-TW" altLang="en-US" sz="2000" dirty="0">
              <a:solidFill>
                <a:srgbClr val="C0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0" name="橢圓 39"/>
          <p:cNvSpPr/>
          <p:nvPr/>
        </p:nvSpPr>
        <p:spPr>
          <a:xfrm rot="7577255">
            <a:off x="2910831" y="4615573"/>
            <a:ext cx="426016" cy="447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/>
          <p:cNvCxnSpPr/>
          <p:nvPr/>
        </p:nvCxnSpPr>
        <p:spPr>
          <a:xfrm flipH="1">
            <a:off x="2239639" y="5001988"/>
            <a:ext cx="689684" cy="4851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標題 1"/>
          <p:cNvSpPr txBox="1">
            <a:spLocks/>
          </p:cNvSpPr>
          <p:nvPr/>
        </p:nvSpPr>
        <p:spPr>
          <a:xfrm>
            <a:off x="8483993" y="-7609"/>
            <a:ext cx="663221" cy="1360420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2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8493524" y="2565626"/>
            <a:ext cx="594461" cy="1051816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3" name="標題 1"/>
          <p:cNvSpPr txBox="1">
            <a:spLocks/>
          </p:cNvSpPr>
          <p:nvPr/>
        </p:nvSpPr>
        <p:spPr>
          <a:xfrm>
            <a:off x="8493524" y="1412124"/>
            <a:ext cx="594461" cy="108842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4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944">
            <a:off x="5855428" y="2246254"/>
            <a:ext cx="2423116" cy="160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圓角矩形 44"/>
          <p:cNvSpPr/>
          <p:nvPr/>
        </p:nvSpPr>
        <p:spPr>
          <a:xfrm rot="289302">
            <a:off x="5994996" y="3563454"/>
            <a:ext cx="2033278" cy="3593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乾華湛藍操場</a:t>
            </a:r>
            <a:endParaRPr lang="zh-TW" altLang="en-US" sz="2000" dirty="0">
              <a:solidFill>
                <a:srgbClr val="C0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cxnSp>
        <p:nvCxnSpPr>
          <p:cNvPr id="46" name="直線單箭頭接點 45"/>
          <p:cNvCxnSpPr/>
          <p:nvPr/>
        </p:nvCxnSpPr>
        <p:spPr>
          <a:xfrm flipV="1">
            <a:off x="5481290" y="3011468"/>
            <a:ext cx="558252" cy="365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橢圓 46"/>
          <p:cNvSpPr/>
          <p:nvPr/>
        </p:nvSpPr>
        <p:spPr>
          <a:xfrm>
            <a:off x="3638880" y="2855424"/>
            <a:ext cx="2233074" cy="1571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844">
            <a:off x="95718" y="4844827"/>
            <a:ext cx="1943671" cy="129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圓角矩形 38"/>
          <p:cNvSpPr/>
          <p:nvPr/>
        </p:nvSpPr>
        <p:spPr>
          <a:xfrm rot="21221276">
            <a:off x="188893" y="6049298"/>
            <a:ext cx="1838800" cy="306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特色洋溢穿</a:t>
            </a:r>
            <a:r>
              <a:rPr lang="zh-TW" altLang="en-US" sz="2000" dirty="0">
                <a:solidFill>
                  <a:srgbClr val="C0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堂</a:t>
            </a:r>
          </a:p>
        </p:txBody>
      </p:sp>
    </p:spTree>
    <p:extLst>
      <p:ext uri="{BB962C8B-B14F-4D97-AF65-F5344CB8AC3E}">
        <p14:creationId xmlns:p14="http://schemas.microsoft.com/office/powerpoint/2010/main" val="8767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14" descr="%E6%A8%B900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-2" y="350838"/>
            <a:ext cx="5836991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學校願景</a:t>
            </a:r>
            <a:endParaRPr lang="zh-TW" alt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12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69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976" r="94768">
                        <a14:foregroundMark x1="47427" y1="37515" x2="58834" y2="34303"/>
                        <a14:foregroundMark x1="30360" y1="22242" x2="40395" y2="23212"/>
                        <a14:foregroundMark x1="59605" y1="33212" x2="64580" y2="39576"/>
                        <a14:foregroundMark x1="79245" y1="51697" x2="78473" y2="53879"/>
                        <a14:foregroundMark x1="79846" y1="52485" x2="77530" y2="55152"/>
                        <a14:foregroundMark x1="83362" y1="30970" x2="83362" y2="3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5" b="20758"/>
          <a:stretch/>
        </p:blipFill>
        <p:spPr>
          <a:xfrm>
            <a:off x="1083179" y="1171574"/>
            <a:ext cx="6143625" cy="5686426"/>
          </a:xfrm>
          <a:prstGeom prst="rect">
            <a:avLst/>
          </a:prstGeom>
        </p:spPr>
      </p:pic>
      <p:sp>
        <p:nvSpPr>
          <p:cNvPr id="17" name="直線圖說文字 1 (無框線) 16"/>
          <p:cNvSpPr/>
          <p:nvPr/>
        </p:nvSpPr>
        <p:spPr>
          <a:xfrm>
            <a:off x="6083808" y="887508"/>
            <a:ext cx="1938214" cy="923330"/>
          </a:xfrm>
          <a:prstGeom prst="callout1">
            <a:avLst>
              <a:gd name="adj1" fmla="val 81677"/>
              <a:gd name="adj2" fmla="val 22"/>
              <a:gd name="adj3" fmla="val 137258"/>
              <a:gd name="adj4" fmla="val -21132"/>
            </a:avLst>
          </a:prstGeom>
          <a:solidFill>
            <a:schemeClr val="accent4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強化學校與社區關係</a:t>
            </a:r>
            <a:r>
              <a:rPr lang="zh-TW" altLang="en-US" dirty="0" smtClean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，有效</a:t>
            </a:r>
            <a:r>
              <a:rPr lang="zh-TW" altLang="en-US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整合校內外各資源</a:t>
            </a:r>
            <a:r>
              <a:rPr lang="zh-TW" altLang="en-US" dirty="0" smtClean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。</a:t>
            </a:r>
            <a:endParaRPr lang="zh-TW" altLang="en-US" dirty="0">
              <a:solidFill>
                <a:srgbClr val="002060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22" name="直線圖說文字 1 (無框線) 21"/>
          <p:cNvSpPr/>
          <p:nvPr/>
        </p:nvSpPr>
        <p:spPr>
          <a:xfrm rot="202842">
            <a:off x="6112468" y="4537728"/>
            <a:ext cx="1938214" cy="923330"/>
          </a:xfrm>
          <a:prstGeom prst="callout1">
            <a:avLst>
              <a:gd name="adj1" fmla="val 13328"/>
              <a:gd name="adj2" fmla="val 2520"/>
              <a:gd name="adj3" fmla="val -10166"/>
              <a:gd name="adj4" fmla="val -26682"/>
            </a:avLst>
          </a:prstGeom>
          <a:solidFill>
            <a:schemeClr val="accent4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凝聚</a:t>
            </a:r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全校</a:t>
            </a:r>
            <a:r>
              <a:rPr lang="zh-TW" altLang="en-US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共識</a:t>
            </a:r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，激勵</a:t>
            </a:r>
            <a:r>
              <a:rPr lang="zh-TW" altLang="en-US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與生活結合</a:t>
            </a:r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，永續經營共傳承。 </a:t>
            </a:r>
            <a:endParaRPr lang="zh-TW" altLang="en-US" dirty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23" name="直線圖說文字 1 (無框線) 22"/>
          <p:cNvSpPr/>
          <p:nvPr/>
        </p:nvSpPr>
        <p:spPr>
          <a:xfrm rot="21331469" flipH="1">
            <a:off x="188440" y="3857482"/>
            <a:ext cx="2072900" cy="923330"/>
          </a:xfrm>
          <a:prstGeom prst="callout1">
            <a:avLst>
              <a:gd name="adj1" fmla="val 32286"/>
              <a:gd name="adj2" fmla="val -767"/>
              <a:gd name="adj3" fmla="val 56989"/>
              <a:gd name="adj4" fmla="val -35456"/>
            </a:avLst>
          </a:prstGeom>
          <a:solidFill>
            <a:schemeClr val="accent4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課程教學專業領導，帶動學校</a:t>
            </a:r>
            <a:r>
              <a:rPr lang="zh-TW" altLang="en-US" dirty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校本課程精進發展</a:t>
            </a:r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。</a:t>
            </a:r>
          </a:p>
        </p:txBody>
      </p:sp>
      <p:sp>
        <p:nvSpPr>
          <p:cNvPr id="24" name="直線圖說文字 1 (無框線) 23"/>
          <p:cNvSpPr/>
          <p:nvPr/>
        </p:nvSpPr>
        <p:spPr>
          <a:xfrm flipH="1">
            <a:off x="239900" y="1301969"/>
            <a:ext cx="2215202" cy="646331"/>
          </a:xfrm>
          <a:prstGeom prst="callout1">
            <a:avLst>
              <a:gd name="adj1" fmla="val 42477"/>
              <a:gd name="adj2" fmla="val -3278"/>
              <a:gd name="adj3" fmla="val 75363"/>
              <a:gd name="adj4" fmla="val -23942"/>
            </a:avLst>
          </a:prstGeom>
          <a:solidFill>
            <a:schemeClr val="accent4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推</a:t>
            </a:r>
            <a:r>
              <a:rPr lang="zh-TW" altLang="en-US" dirty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展各項</a:t>
            </a:r>
            <a:r>
              <a:rPr lang="zh-TW" altLang="en-US" dirty="0" smtClean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學生</a:t>
            </a:r>
            <a:r>
              <a:rPr lang="zh-TW" altLang="en-US" dirty="0" smtClean="0">
                <a:solidFill>
                  <a:srgbClr val="C0000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學習活動</a:t>
            </a:r>
            <a:r>
              <a:rPr lang="zh-TW" altLang="en-US" dirty="0" smtClean="0">
                <a:solidFill>
                  <a:srgbClr val="00206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，與時事接軌。</a:t>
            </a:r>
            <a:endParaRPr lang="zh-TW" altLang="en-US" dirty="0">
              <a:solidFill>
                <a:srgbClr val="002060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24" b="85266" l="0" r="100000">
                        <a14:foregroundMark x1="42284" y1="29781" x2="53395" y2="35110"/>
                        <a14:foregroundMark x1="42901" y1="19122" x2="38580" y2="39498"/>
                        <a14:foregroundMark x1="65432" y1="60188" x2="79012" y2="78370"/>
                        <a14:foregroundMark x1="67284" y1="26332" x2="96296" y2="23511"/>
                        <a14:foregroundMark x1="94753" y1="37618" x2="88272" y2="76176"/>
                        <a14:foregroundMark x1="78086" y1="49843" x2="79012" y2="54859"/>
                        <a14:foregroundMark x1="85802" y1="29154" x2="3704" y2="52351"/>
                        <a14:foregroundMark x1="8642" y1="59248" x2="11420" y2="78370"/>
                        <a14:foregroundMark x1="19753" y1="33229" x2="33642" y2="63950"/>
                        <a14:foregroundMark x1="36111" y1="74922" x2="27778" y2="83072"/>
                        <a14:foregroundMark x1="35185" y1="80251" x2="35185" y2="80251"/>
                        <a14:foregroundMark x1="18210" y1="52351" x2="42284" y2="64577"/>
                        <a14:foregroundMark x1="46296" y1="52665" x2="62037" y2="79310"/>
                        <a14:foregroundMark x1="50926" y1="81818" x2="50926" y2="81818"/>
                        <a14:foregroundMark x1="57407" y1="75235" x2="57407" y2="75235"/>
                        <a14:foregroundMark x1="65432" y1="46395" x2="65432" y2="46395"/>
                        <a14:foregroundMark x1="53395" y1="10031" x2="53395" y2="10031"/>
                      </a14:backgroundRemoval>
                    </a14:imgEffect>
                  </a14:imgLayer>
                </a14:imgProps>
              </a:ext>
            </a:extLst>
          </a:blip>
          <a:srcRect b="13412"/>
          <a:stretch/>
        </p:blipFill>
        <p:spPr>
          <a:xfrm flipH="1">
            <a:off x="4495374" y="5160173"/>
            <a:ext cx="1975275" cy="168395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24" b="85266" l="0" r="100000">
                        <a14:foregroundMark x1="42284" y1="29781" x2="53395" y2="35110"/>
                        <a14:foregroundMark x1="42901" y1="19122" x2="38580" y2="39498"/>
                        <a14:foregroundMark x1="65432" y1="60188" x2="79012" y2="78370"/>
                        <a14:foregroundMark x1="67284" y1="26332" x2="96296" y2="23511"/>
                        <a14:foregroundMark x1="94753" y1="37618" x2="88272" y2="76176"/>
                        <a14:foregroundMark x1="78086" y1="49843" x2="79012" y2="54859"/>
                        <a14:foregroundMark x1="85802" y1="29154" x2="3704" y2="52351"/>
                        <a14:foregroundMark x1="8642" y1="59248" x2="11420" y2="78370"/>
                        <a14:foregroundMark x1="19753" y1="33229" x2="33642" y2="63950"/>
                        <a14:foregroundMark x1="36111" y1="74922" x2="27778" y2="83072"/>
                        <a14:foregroundMark x1="35185" y1="80251" x2="35185" y2="80251"/>
                        <a14:foregroundMark x1="18210" y1="52351" x2="42284" y2="64577"/>
                        <a14:foregroundMark x1="46296" y1="52665" x2="62037" y2="79310"/>
                        <a14:foregroundMark x1="50926" y1="81818" x2="50926" y2="81818"/>
                        <a14:foregroundMark x1="57407" y1="75235" x2="57407" y2="75235"/>
                        <a14:foregroundMark x1="65432" y1="46395" x2="65432" y2="46395"/>
                        <a14:foregroundMark x1="53395" y1="10031" x2="53395" y2="10031"/>
                      </a14:backgroundRemoval>
                    </a14:imgEffect>
                  </a14:imgLayer>
                </a14:imgProps>
              </a:ext>
            </a:extLst>
          </a:blip>
          <a:srcRect b="13412"/>
          <a:stretch/>
        </p:blipFill>
        <p:spPr>
          <a:xfrm>
            <a:off x="1737489" y="5174044"/>
            <a:ext cx="1975275" cy="1683956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 rot="21350855">
            <a:off x="128205" y="1919340"/>
            <a:ext cx="2466028" cy="583463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結合時事、節慶與例行品德宣導，進行課程設計與發想。</a:t>
            </a:r>
            <a:endParaRPr lang="zh-TW" altLang="en-US" sz="1400" dirty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16" name="圓角矩形 15"/>
          <p:cNvSpPr/>
          <p:nvPr/>
        </p:nvSpPr>
        <p:spPr>
          <a:xfrm rot="21173994">
            <a:off x="92494" y="4711271"/>
            <a:ext cx="2326803" cy="723696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品德教育即生活教育，</a:t>
            </a:r>
            <a:r>
              <a:rPr lang="en-US" altLang="zh-TW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/>
            </a:r>
            <a:br>
              <a:rPr lang="en-US" altLang="zh-TW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</a:br>
            <a:r>
              <a:rPr lang="zh-TW" altLang="en-US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將品德融入平日課程安排，潛移默化領航學生學習。</a:t>
            </a:r>
            <a:endParaRPr lang="zh-TW" altLang="en-US" sz="1400" dirty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017704" y="1747491"/>
            <a:ext cx="2127743" cy="753053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對於各項人事物的尊重，</a:t>
            </a:r>
            <a:endParaRPr lang="en-US" altLang="zh-TW" sz="1400" dirty="0" smtClean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  <a:p>
            <a:pPr algn="ctr"/>
            <a:r>
              <a:rPr lang="zh-TW" altLang="en-US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對於長幼者與同儕間的關心照顧，都是關懷</a:t>
            </a:r>
            <a:r>
              <a:rPr lang="en-US" altLang="zh-TW" sz="1400" dirty="0" smtClean="0"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!</a:t>
            </a:r>
            <a:endParaRPr lang="zh-TW" altLang="en-US" sz="1400" dirty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5" name="圓角矩形 4"/>
          <p:cNvSpPr/>
          <p:nvPr/>
        </p:nvSpPr>
        <p:spPr>
          <a:xfrm rot="351412">
            <a:off x="5872833" y="5400661"/>
            <a:ext cx="2242202" cy="817245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400" kern="100" dirty="0" smtClean="0">
                <a:latin typeface="文鼎簽字筆體E" panose="04090A00000000000000" pitchFamily="82" charset="-120"/>
                <a:ea typeface="文鼎簽字筆體E" panose="04090A00000000000000" pitchFamily="82" charset="-120"/>
                <a:cs typeface="Times New Roman" panose="02020603050405020304" pitchFamily="18" charset="0"/>
              </a:rPr>
              <a:t>透過會議與宣導傳達理念，</a:t>
            </a:r>
            <a:r>
              <a:rPr lang="zh-TW" altLang="zh-TW" sz="1400" kern="100" dirty="0" smtClean="0">
                <a:latin typeface="文鼎簽字筆體E" panose="04090A00000000000000" pitchFamily="82" charset="-120"/>
                <a:ea typeface="文鼎簽字筆體E" panose="04090A00000000000000" pitchFamily="82" charset="-120"/>
                <a:cs typeface="Times New Roman" panose="02020603050405020304" pitchFamily="18" charset="0"/>
              </a:rPr>
              <a:t>念茲在茲</a:t>
            </a:r>
            <a:r>
              <a:rPr lang="zh-TW" altLang="en-US" sz="1400" kern="100" dirty="0" smtClean="0">
                <a:latin typeface="文鼎簽字筆體E" panose="04090A00000000000000" pitchFamily="82" charset="-120"/>
                <a:ea typeface="文鼎簽字筆體E" panose="04090A00000000000000" pitchFamily="82" charset="-120"/>
                <a:cs typeface="Times New Roman" panose="02020603050405020304" pitchFamily="18" charset="0"/>
              </a:rPr>
              <a:t>一步一腳印傳承，</a:t>
            </a:r>
            <a:endParaRPr lang="en-US" altLang="zh-TW" sz="1400" kern="100" dirty="0" smtClean="0">
              <a:latin typeface="文鼎簽字筆體E" panose="04090A00000000000000" pitchFamily="82" charset="-120"/>
              <a:ea typeface="文鼎簽字筆體E" panose="04090A00000000000000" pitchFamily="82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400" kern="100" dirty="0" smtClean="0">
                <a:latin typeface="文鼎簽字筆體E" panose="04090A00000000000000" pitchFamily="82" charset="-120"/>
                <a:ea typeface="文鼎簽字筆體E" panose="04090A00000000000000" pitchFamily="82" charset="-120"/>
                <a:cs typeface="Times New Roman" panose="02020603050405020304" pitchFamily="18" charset="0"/>
              </a:rPr>
              <a:t>吸取經驗檢核反省並調整。</a:t>
            </a:r>
            <a:endParaRPr lang="zh-TW" altLang="en-US" sz="1400" dirty="0"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4" name="心形 3"/>
          <p:cNvSpPr/>
          <p:nvPr/>
        </p:nvSpPr>
        <p:spPr>
          <a:xfrm>
            <a:off x="2674389" y="350838"/>
            <a:ext cx="735357" cy="6033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18901" y="46069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>
                <a:solidFill>
                  <a:schemeClr val="bg1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創新</a:t>
            </a:r>
            <a:endParaRPr lang="zh-TW" altLang="en-US" dirty="0"/>
          </a:p>
        </p:txBody>
      </p:sp>
      <p:sp>
        <p:nvSpPr>
          <p:cNvPr id="38" name="心形 37"/>
          <p:cNvSpPr/>
          <p:nvPr/>
        </p:nvSpPr>
        <p:spPr>
          <a:xfrm>
            <a:off x="3425682" y="350838"/>
            <a:ext cx="735357" cy="6033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心形 38"/>
          <p:cNvSpPr/>
          <p:nvPr/>
        </p:nvSpPr>
        <p:spPr>
          <a:xfrm>
            <a:off x="4200625" y="368296"/>
            <a:ext cx="735357" cy="6033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心形 39"/>
          <p:cNvSpPr/>
          <p:nvPr/>
        </p:nvSpPr>
        <p:spPr>
          <a:xfrm>
            <a:off x="4999304" y="350838"/>
            <a:ext cx="735357" cy="6033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3432008" y="45147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bg1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關懷</a:t>
            </a:r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4224361" y="44395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>
                <a:solidFill>
                  <a:schemeClr val="bg1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專業</a:t>
            </a:r>
          </a:p>
        </p:txBody>
      </p:sp>
      <p:sp>
        <p:nvSpPr>
          <p:cNvPr id="37" name="矩形 36"/>
          <p:cNvSpPr/>
          <p:nvPr/>
        </p:nvSpPr>
        <p:spPr>
          <a:xfrm>
            <a:off x="5032023" y="46069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i="1" dirty="0" smtClean="0">
                <a:solidFill>
                  <a:schemeClr val="bg1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永續</a:t>
            </a:r>
            <a:endParaRPr lang="zh-TW" altLang="en-US" dirty="0"/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8483993" y="-7609"/>
            <a:ext cx="663221" cy="1360420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2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8493524" y="2565626"/>
            <a:ext cx="594461" cy="1051816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36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8493524" y="1412124"/>
            <a:ext cx="594461" cy="108842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3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24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350838"/>
            <a:ext cx="326929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理念與</a:t>
            </a:r>
            <a:r>
              <a:rPr lang="zh-TW" alt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目標</a:t>
            </a:r>
          </a:p>
        </p:txBody>
      </p:sp>
      <p:pic>
        <p:nvPicPr>
          <p:cNvPr id="5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69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8493524" y="2565626"/>
            <a:ext cx="594461" cy="1051816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8483993" y="842724"/>
            <a:ext cx="660007" cy="1673349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20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20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5" name="內容版面配置區 2"/>
          <p:cNvSpPr>
            <a:spLocks noGrp="1"/>
          </p:cNvSpPr>
          <p:nvPr>
            <p:ph idx="1"/>
          </p:nvPr>
        </p:nvSpPr>
        <p:spPr>
          <a:xfrm>
            <a:off x="310510" y="1169989"/>
            <a:ext cx="7967476" cy="4758980"/>
          </a:xfrm>
        </p:spPr>
        <p:txBody>
          <a:bodyPr>
            <a:normAutofit/>
          </a:bodyPr>
          <a:lstStyle/>
          <a:p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和</a:t>
            </a:r>
            <a:r>
              <a:rPr lang="zh-TW" altLang="zh-TW" sz="2200" b="1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生活</a:t>
            </a:r>
            <a:r>
              <a:rPr lang="zh-TW" altLang="zh-TW" sz="22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緊密結合</a:t>
            </a:r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品格力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才得以展現，也才有價值</a:t>
            </a:r>
            <a:r>
              <a:rPr lang="en-US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</a:p>
          <a:p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重視</a:t>
            </a:r>
            <a:r>
              <a:rPr lang="zh-TW" altLang="en-US" sz="2200" u="sng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知識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zh-TW" altLang="zh-TW" sz="2200" u="sng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技能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zh-TW" altLang="en-US" sz="2200" u="sng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態度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三大層面，是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跨領域跨科目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的學習。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en-US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透過兒童朝會進行宣導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en-US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融入課堂學習與生活機會教育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</a:t>
            </a:r>
            <a:r>
              <a:rPr lang="en-US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設計相關活動或學習單檢視所學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給予</a:t>
            </a:r>
            <a:r>
              <a:rPr lang="zh-TW" altLang="zh-TW" sz="22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學生表現的機會</a:t>
            </a:r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透過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體驗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更有感。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透過每月的表揚給予</a:t>
            </a:r>
            <a:r>
              <a:rPr lang="zh-TW" altLang="en-US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正向鼓勵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，提供</a:t>
            </a:r>
            <a:r>
              <a:rPr lang="zh-TW" altLang="zh-TW" sz="22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模仿</a:t>
            </a:r>
            <a:r>
              <a:rPr lang="zh-TW" altLang="zh-TW" sz="2200" dirty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學習</a:t>
            </a:r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的</a:t>
            </a:r>
            <a:r>
              <a:rPr lang="zh-TW" altLang="en-US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對象與</a:t>
            </a:r>
            <a:r>
              <a:rPr lang="zh-TW" altLang="zh-TW" sz="22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契機。</a:t>
            </a:r>
            <a:endParaRPr lang="en-US" altLang="zh-TW" sz="2200" dirty="0" smtClean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endParaRPr lang="zh-TW" altLang="zh-TW" sz="2200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  <a:p>
            <a:endParaRPr lang="zh-TW" altLang="en-US" sz="2200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4220273"/>
            <a:ext cx="4146115" cy="253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60" y="4220273"/>
            <a:ext cx="4146115" cy="253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圓角矩形 27"/>
          <p:cNvSpPr/>
          <p:nvPr/>
        </p:nvSpPr>
        <p:spPr>
          <a:xfrm>
            <a:off x="551145" y="6459402"/>
            <a:ext cx="3644215" cy="294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利用兒童朝會時間宣導每月品德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633771" y="6459402"/>
            <a:ext cx="3644215" cy="294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透過公開表揚給予正向增強與鼓勵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17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/>
          <p:cNvSpPr txBox="1"/>
          <p:nvPr/>
        </p:nvSpPr>
        <p:spPr>
          <a:xfrm>
            <a:off x="1" y="226014"/>
            <a:ext cx="716488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創新與特色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結合校內活動進行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2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" y="3591516"/>
            <a:ext cx="3920644" cy="308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08" y="909741"/>
            <a:ext cx="3993858" cy="266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矩形 59"/>
          <p:cNvSpPr/>
          <p:nvPr/>
        </p:nvSpPr>
        <p:spPr>
          <a:xfrm>
            <a:off x="4022799" y="3732744"/>
            <a:ext cx="4319699" cy="2991902"/>
          </a:xfrm>
          <a:prstGeom prst="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/>
          <p:cNvSpPr txBox="1"/>
          <p:nvPr/>
        </p:nvSpPr>
        <p:spPr>
          <a:xfrm>
            <a:off x="3998334" y="4114736"/>
            <a:ext cx="43686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敬師活動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除了感念教師的辛勞，更將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尊師重道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的精神傳達，透過奉上一杯茶及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60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秒的享受，讓孩子用行動表達感謝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!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此外，透過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乾華好聲音第二季活動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的舉辦，帶給師生娛樂享受外，更創造學生表現的舞台，在學習展現自我之餘，也學習當一位優質觀眾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尊重每個表演以及表演者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，最後透過表演活動的票選鼓勵認真付出的孩子們，同時給予自我思考與省思的機會。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2233477" y="6432566"/>
            <a:ext cx="1647825" cy="28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人氣歌手票選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8483994" y="1928456"/>
            <a:ext cx="603992" cy="1704515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0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20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7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4210659" y="3591516"/>
            <a:ext cx="40286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敬師活動暨乾華好聲音</a:t>
            </a:r>
            <a:r>
              <a:rPr lang="en-US" altLang="zh-TW" sz="28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2</a:t>
            </a:r>
            <a:endParaRPr lang="zh-TW" altLang="en-US" sz="3200" b="1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" y="933654"/>
            <a:ext cx="3920644" cy="261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圓角矩形 34"/>
          <p:cNvSpPr/>
          <p:nvPr/>
        </p:nvSpPr>
        <p:spPr>
          <a:xfrm>
            <a:off x="6112701" y="3253748"/>
            <a:ext cx="2126605" cy="296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乾華好聲音第二季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979598" y="3253748"/>
            <a:ext cx="2881704" cy="294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師恩深 一生深 謝謝老師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9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/>
          <p:cNvSpPr txBox="1"/>
          <p:nvPr/>
        </p:nvSpPr>
        <p:spPr>
          <a:xfrm>
            <a:off x="1" y="226014"/>
            <a:ext cx="716488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創新與特色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結合校內活動進行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2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9" y="925244"/>
            <a:ext cx="3920644" cy="262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08" y="911693"/>
            <a:ext cx="3993858" cy="262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矩形 59"/>
          <p:cNvSpPr/>
          <p:nvPr/>
        </p:nvSpPr>
        <p:spPr>
          <a:xfrm>
            <a:off x="4566699" y="3885316"/>
            <a:ext cx="3769134" cy="2897141"/>
          </a:xfrm>
          <a:prstGeom prst="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/>
          <p:cNvSpPr txBox="1"/>
          <p:nvPr/>
        </p:nvSpPr>
        <p:spPr>
          <a:xfrm>
            <a:off x="4572657" y="4154548"/>
            <a:ext cx="37302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身障體驗活動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設計四項闖關，透過闖關所獲的感受與印象最深刻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-</a:t>
            </a:r>
            <a:b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盲人摸象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視覺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、舉足輕重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上肢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、</a:t>
            </a:r>
            <a:r>
              <a:rPr lang="en-US" altLang="zh-TW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/>
            </a:r>
            <a:br>
              <a:rPr lang="en-US" altLang="zh-TW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有字天書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學習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、找立足點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下肢</a:t>
            </a:r>
            <a:r>
              <a:rPr lang="en-US" altLang="zh-TW" u="sng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；闖關後帶領孩子進行統整歸納，讓孩子們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分享體驗後的感受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並提供幫助不同身障者的方法，活動後再透過學習單讓孩子回想體驗所感，增進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自我省思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的空間。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8483994" y="1928456"/>
            <a:ext cx="603992" cy="1704515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0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20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7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242945" y="3647322"/>
            <a:ext cx="238965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身障體驗活動</a:t>
            </a:r>
            <a:endParaRPr lang="zh-TW" altLang="en-US" sz="3200" b="1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5217861" y="3253748"/>
            <a:ext cx="2733991" cy="294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視覺障礙體驗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盲人摸象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979598" y="3253748"/>
            <a:ext cx="2881704" cy="294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上肢障礙體驗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(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舉足輕重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)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" name="燕尾形向右箭號 1"/>
          <p:cNvSpPr/>
          <p:nvPr/>
        </p:nvSpPr>
        <p:spPr>
          <a:xfrm>
            <a:off x="4190726" y="1510299"/>
            <a:ext cx="1027134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觀察者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0" name="燕尾形向右箭號 19"/>
          <p:cNvSpPr/>
          <p:nvPr/>
        </p:nvSpPr>
        <p:spPr>
          <a:xfrm rot="20512454" flipH="1">
            <a:off x="7129819" y="759566"/>
            <a:ext cx="1027134" cy="60124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操作者</a:t>
            </a:r>
            <a:endParaRPr lang="zh-TW" altLang="en-US" sz="14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66" y="3677676"/>
            <a:ext cx="2084984" cy="289889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186" y="3668217"/>
            <a:ext cx="1982534" cy="289889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4" name="圓角矩形 63"/>
          <p:cNvSpPr/>
          <p:nvPr/>
        </p:nvSpPr>
        <p:spPr>
          <a:xfrm>
            <a:off x="660924" y="6432566"/>
            <a:ext cx="3597130" cy="273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設計學習單供活動後統整與省思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2483186" y="4103021"/>
            <a:ext cx="1960322" cy="818462"/>
          </a:xfrm>
          <a:prstGeom prst="wedgeRoundRectCallout">
            <a:avLst>
              <a:gd name="adj1" fmla="val -45015"/>
              <a:gd name="adj2" fmla="val 7537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謝謝爸媽把我生得這麼健康，我</a:t>
            </a:r>
            <a:r>
              <a:rPr lang="zh-TW" altLang="en-US" sz="1600" dirty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會</a:t>
            </a:r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好好愛護自己的身體。</a:t>
            </a:r>
            <a:endParaRPr lang="zh-TW" altLang="en-US" sz="16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5" name="圓角矩形圖說文字 24"/>
          <p:cNvSpPr/>
          <p:nvPr/>
        </p:nvSpPr>
        <p:spPr>
          <a:xfrm>
            <a:off x="360807" y="3857630"/>
            <a:ext cx="2024412" cy="804061"/>
          </a:xfrm>
          <a:prstGeom prst="wedgeRoundRectCallout">
            <a:avLst>
              <a:gd name="adj1" fmla="val 42678"/>
              <a:gd name="adj2" fmla="val 7708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我會</a:t>
            </a:r>
            <a:r>
              <a:rPr lang="zh-TW" altLang="en-US" sz="1600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</a:t>
            </a:r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他人，不用異樣的眼光或態度對待身障者。</a:t>
            </a:r>
            <a:endParaRPr lang="zh-TW" altLang="en-US" sz="16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6" name="圓角矩形圖說文字 25"/>
          <p:cNvSpPr/>
          <p:nvPr/>
        </p:nvSpPr>
        <p:spPr>
          <a:xfrm>
            <a:off x="2799708" y="5273311"/>
            <a:ext cx="1461632" cy="767400"/>
          </a:xfrm>
          <a:prstGeom prst="wedgeRoundRectCallout">
            <a:avLst>
              <a:gd name="adj1" fmla="val -45015"/>
              <a:gd name="adj2" fmla="val 7537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將心比心，要有</a:t>
            </a:r>
            <a:r>
              <a:rPr lang="zh-TW" altLang="en-US" sz="1600" dirty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同理心</a:t>
            </a:r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。</a:t>
            </a:r>
            <a:endParaRPr lang="zh-TW" altLang="en-US" sz="16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27" name="圓角矩形圖說文字 26"/>
          <p:cNvSpPr/>
          <p:nvPr/>
        </p:nvSpPr>
        <p:spPr>
          <a:xfrm>
            <a:off x="395679" y="4952748"/>
            <a:ext cx="1986094" cy="936518"/>
          </a:xfrm>
          <a:prstGeom prst="wedgeRoundRectCallout">
            <a:avLst>
              <a:gd name="adj1" fmla="val 40938"/>
              <a:gd name="adj2" fmla="val 7537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我會主動協助需要的人，讓他感受到溫暖。</a:t>
            </a:r>
            <a:endParaRPr lang="zh-TW" altLang="en-US" sz="1600" dirty="0">
              <a:solidFill>
                <a:schemeClr val="tx1"/>
              </a:solidFill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39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/>
          <p:cNvSpPr txBox="1"/>
          <p:nvPr/>
        </p:nvSpPr>
        <p:spPr>
          <a:xfrm>
            <a:off x="1" y="226014"/>
            <a:ext cx="716488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   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創新與特色</a:t>
            </a:r>
            <a:r>
              <a:rPr lang="en-US" altLang="zh-TW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結合校內活動進行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24" name="圖片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087" l="9474" r="89474">
                        <a14:foregroundMark x1="65263" y1="28155" x2="65263" y2="28155"/>
                        <a14:foregroundMark x1="76842" y1="36893" x2="76842" y2="36893"/>
                        <a14:foregroundMark x1="47368" y1="21359" x2="47368" y2="21359"/>
                        <a14:foregroundMark x1="29474" y1="30097" x2="29474" y2="30097"/>
                        <a14:foregroundMark x1="22105" y1="38835" x2="22105" y2="38835"/>
                        <a14:foregroundMark x1="44211" y1="86408" x2="44211" y2="94175"/>
                        <a14:backgroundMark x1="58947" y1="21359" x2="58947" y2="21359"/>
                        <a14:backgroundMark x1="43158" y1="24272" x2="43158" y2="2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055">
            <a:off x="35531" y="-188201"/>
            <a:ext cx="904875" cy="9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1" y="3666996"/>
            <a:ext cx="3688010" cy="276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9" y="897263"/>
            <a:ext cx="3912493" cy="266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矩形 59"/>
          <p:cNvSpPr/>
          <p:nvPr/>
        </p:nvSpPr>
        <p:spPr>
          <a:xfrm>
            <a:off x="4022799" y="3958225"/>
            <a:ext cx="4319699" cy="2766421"/>
          </a:xfrm>
          <a:prstGeom prst="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/>
          <p:cNvSpPr txBox="1"/>
          <p:nvPr/>
        </p:nvSpPr>
        <p:spPr>
          <a:xfrm>
            <a:off x="3998334" y="4161605"/>
            <a:ext cx="43686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每到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12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月</a:t>
            </a:r>
            <a:r>
              <a:rPr lang="zh-TW" altLang="en-US" b="1" dirty="0" smtClean="0">
                <a:solidFill>
                  <a:srgbClr val="002060"/>
                </a:solidFill>
                <a:latin typeface="文鼎中黑" panose="020B0609000000000000" pitchFamily="49" charset="-120"/>
                <a:ea typeface="文鼎中黑" panose="020B0609000000000000" pitchFamily="49" charset="-120"/>
                <a:cs typeface="SetoFont" panose="02000600000000000000" pitchFamily="2" charset="-120"/>
              </a:rPr>
              <a:t>歲</a:t>
            </a:r>
            <a:r>
              <a:rPr lang="zh-TW" altLang="en-US" dirty="0" smtClean="0">
                <a:solidFill>
                  <a:srgbClr val="00206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末感恩活動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時，總不忘偕孩子們到社區拜訪長者，帶著校內種植的蔬菜，配上孩子親手裝飾與裝填的茶盒，再伴隨著輕快活潑的表演以及一人一句的吉祥話，逗得阿公阿嬤樂開懷。</a:t>
            </a:r>
            <a: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/>
            </a:r>
            <a:br>
              <a:rPr lang="en-US" altLang="zh-TW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</a:b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    透過這項活動，除了表達對長者的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關懷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之外，也希望孩子們能展現對長者的</a:t>
            </a:r>
            <a:r>
              <a:rPr lang="zh-TW" altLang="en-US" dirty="0" smtClean="0">
                <a:solidFill>
                  <a:srgbClr val="C00000"/>
                </a:solidFill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尊重、禮貌與態度</a:t>
            </a:r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，進而將此帶回家中，體現對家人長輩的尊重。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488515" y="6262131"/>
            <a:ext cx="3407721" cy="284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一句吉祥話 祝福奶奶身體健康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8483993" y="-7609"/>
            <a:ext cx="663221" cy="81923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學校</a:t>
            </a:r>
            <a:r>
              <a:rPr lang="zh-TW" altLang="en-US" sz="14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簡介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8483994" y="1928456"/>
            <a:ext cx="603992" cy="1704515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0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創新與特</a:t>
            </a:r>
            <a:r>
              <a:rPr lang="zh-TW" altLang="en-US" sz="2000" dirty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色</a:t>
            </a: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8483993" y="4596500"/>
            <a:ext cx="594463" cy="113481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成效與推廣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8507019" y="5768389"/>
            <a:ext cx="580966" cy="107288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省思與展望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8483993" y="842725"/>
            <a:ext cx="660007" cy="103618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理念與目標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47" name="標題 1"/>
          <p:cNvSpPr txBox="1">
            <a:spLocks/>
          </p:cNvSpPr>
          <p:nvPr/>
        </p:nvSpPr>
        <p:spPr>
          <a:xfrm>
            <a:off x="8493524" y="3682524"/>
            <a:ext cx="594461" cy="864424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vert="eaVert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dirty="0" smtClean="0">
                <a:latin typeface="華康娃娃體W7" panose="040B0709000000000000" pitchFamily="81" charset="-120"/>
                <a:ea typeface="華康娃娃體W7" panose="040B0709000000000000" pitchFamily="81" charset="-120"/>
              </a:rPr>
              <a:t>資源運用</a:t>
            </a:r>
            <a:endParaRPr lang="zh-TW" altLang="en-US" sz="1400" dirty="0"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4994085" y="3630409"/>
            <a:ext cx="237712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關懷社區長</a:t>
            </a:r>
            <a:r>
              <a:rPr lang="zh-TW" altLang="en-US" sz="2800" dirty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者</a:t>
            </a:r>
            <a:endParaRPr lang="zh-TW" altLang="en-US" sz="3200" b="1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6" y="933654"/>
            <a:ext cx="3493192" cy="261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圓角矩形 34"/>
          <p:cNvSpPr/>
          <p:nvPr/>
        </p:nvSpPr>
        <p:spPr>
          <a:xfrm>
            <a:off x="4462448" y="3241270"/>
            <a:ext cx="3700165" cy="3218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輕快活潑的表演 充滿活力與熱情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402914" y="3253748"/>
            <a:ext cx="2458387" cy="296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SetoFont" panose="02000600000000000000" pitchFamily="2" charset="-120"/>
                <a:ea typeface="SetoFont" panose="02000600000000000000" pitchFamily="2" charset="-120"/>
                <a:cs typeface="SetoFont" panose="02000600000000000000" pitchFamily="2" charset="-120"/>
              </a:rPr>
              <a:t>親手送上茶盒和菜蔬</a:t>
            </a:r>
            <a:endParaRPr lang="zh-TW" altLang="en-US" dirty="0">
              <a:latin typeface="SetoFont" panose="02000600000000000000" pitchFamily="2" charset="-120"/>
              <a:ea typeface="SetoFont" panose="02000600000000000000" pitchFamily="2" charset="-120"/>
              <a:cs typeface="SetoFont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8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17275</TotalTime>
  <Words>1707</Words>
  <Application>Microsoft Office PowerPoint</Application>
  <PresentationFormat>如螢幕大小 (4:3)</PresentationFormat>
  <Paragraphs>224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32" baseType="lpstr">
      <vt:lpstr>文鼎粗魏碑</vt:lpstr>
      <vt:lpstr>SetoFont</vt:lpstr>
      <vt:lpstr>Calibri Light</vt:lpstr>
      <vt:lpstr>田氏圓筆刷体繁</vt:lpstr>
      <vt:lpstr>文鼎中隸</vt:lpstr>
      <vt:lpstr>文鼎俏黑體P</vt:lpstr>
      <vt:lpstr>新細明體</vt:lpstr>
      <vt:lpstr>華康娃娃體W7</vt:lpstr>
      <vt:lpstr>文鼎中黑</vt:lpstr>
      <vt:lpstr>AaWanWan</vt:lpstr>
      <vt:lpstr>文鼎簽字筆體E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256</cp:revision>
  <dcterms:created xsi:type="dcterms:W3CDTF">2018-01-09T06:49:51Z</dcterms:created>
  <dcterms:modified xsi:type="dcterms:W3CDTF">2019-03-18T07:44:22Z</dcterms:modified>
</cp:coreProperties>
</file>